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notesSlides/notesSlide5.xml" ContentType="application/vnd.openxmlformats-officedocument.presentationml.notesSlide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9" r:id="rId4"/>
    <p:sldId id="258" r:id="rId5"/>
    <p:sldId id="268" r:id="rId6"/>
    <p:sldId id="260" r:id="rId7"/>
    <p:sldId id="261" r:id="rId8"/>
    <p:sldId id="267" r:id="rId9"/>
    <p:sldId id="266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24" autoAdjust="0"/>
    <p:restoredTop sz="94660"/>
  </p:normalViewPr>
  <p:slideViewPr>
    <p:cSldViewPr>
      <p:cViewPr varScale="1">
        <p:scale>
          <a:sx n="112" d="100"/>
          <a:sy n="112" d="100"/>
        </p:scale>
        <p:origin x="-1800" y="-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506D39-6CAA-4DD4-99A4-F845EF65F0CB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B7CD1678-DB8D-496D-9A7C-4AC4E7318D77}">
      <dgm:prSet phldrT="[Текст]"/>
      <dgm:spPr/>
      <dgm:t>
        <a:bodyPr/>
        <a:lstStyle/>
        <a:p>
          <a:r>
            <a:rPr lang="en-US" dirty="0" smtClean="0"/>
            <a:t>Input word (neologism)</a:t>
          </a:r>
          <a:endParaRPr lang="ru-RU" dirty="0"/>
        </a:p>
      </dgm:t>
    </dgm:pt>
    <dgm:pt modelId="{667CC487-F4DA-4508-8485-C84D00DD8B94}" type="parTrans" cxnId="{BDF5099C-1D6E-49F3-B1DE-EF2751980B50}">
      <dgm:prSet/>
      <dgm:spPr/>
      <dgm:t>
        <a:bodyPr/>
        <a:lstStyle/>
        <a:p>
          <a:endParaRPr lang="ru-RU"/>
        </a:p>
      </dgm:t>
    </dgm:pt>
    <dgm:pt modelId="{2E126033-1F71-49DE-BBD2-113B2795BB77}" type="sibTrans" cxnId="{BDF5099C-1D6E-49F3-B1DE-EF2751980B50}">
      <dgm:prSet/>
      <dgm:spPr/>
      <dgm:t>
        <a:bodyPr/>
        <a:lstStyle/>
        <a:p>
          <a:endParaRPr lang="ru-RU"/>
        </a:p>
      </dgm:t>
    </dgm:pt>
    <dgm:pt modelId="{956499E7-EBC1-4B25-B4E6-5C8C664E893E}">
      <dgm:prSet phldrT="[Текст]"/>
      <dgm:spPr/>
      <dgm:t>
        <a:bodyPr/>
        <a:lstStyle/>
        <a:p>
          <a:r>
            <a:rPr lang="en-US" dirty="0" smtClean="0"/>
            <a:t>Word vector</a:t>
          </a:r>
          <a:endParaRPr lang="ru-RU" dirty="0"/>
        </a:p>
      </dgm:t>
    </dgm:pt>
    <dgm:pt modelId="{74D772C0-678D-4BA4-82DF-21112FE19584}" type="parTrans" cxnId="{6CA3B4C3-1BF6-4734-862A-B8F9100D6991}">
      <dgm:prSet/>
      <dgm:spPr/>
      <dgm:t>
        <a:bodyPr/>
        <a:lstStyle/>
        <a:p>
          <a:endParaRPr lang="ru-RU"/>
        </a:p>
      </dgm:t>
    </dgm:pt>
    <dgm:pt modelId="{ECD33E22-5520-462F-9236-8DF5A7BBE08D}" type="sibTrans" cxnId="{6CA3B4C3-1BF6-4734-862A-B8F9100D6991}">
      <dgm:prSet/>
      <dgm:spPr/>
      <dgm:t>
        <a:bodyPr/>
        <a:lstStyle/>
        <a:p>
          <a:endParaRPr lang="ru-RU"/>
        </a:p>
      </dgm:t>
    </dgm:pt>
    <dgm:pt modelId="{FEFDD677-B92D-4329-91E5-D112B4F2062C}">
      <dgm:prSet phldrT="[Текст]"/>
      <dgm:spPr/>
      <dgm:t>
        <a:bodyPr/>
        <a:lstStyle/>
        <a:p>
          <a:r>
            <a:rPr lang="en-US" dirty="0" smtClean="0"/>
            <a:t>Nearest synsets (cosine measure)</a:t>
          </a:r>
        </a:p>
      </dgm:t>
    </dgm:pt>
    <dgm:pt modelId="{3B0628B2-D0FB-4688-A8FB-FE6751AF703D}" type="parTrans" cxnId="{CCDEBDCF-5221-44C5-BD79-6A16A56AD9B4}">
      <dgm:prSet/>
      <dgm:spPr/>
      <dgm:t>
        <a:bodyPr/>
        <a:lstStyle/>
        <a:p>
          <a:endParaRPr lang="ru-RU"/>
        </a:p>
      </dgm:t>
    </dgm:pt>
    <dgm:pt modelId="{FF370BCE-7C1C-4DAA-8BDE-1E7DE67DF46D}" type="sibTrans" cxnId="{CCDEBDCF-5221-44C5-BD79-6A16A56AD9B4}">
      <dgm:prSet/>
      <dgm:spPr/>
      <dgm:t>
        <a:bodyPr/>
        <a:lstStyle/>
        <a:p>
          <a:endParaRPr lang="ru-RU"/>
        </a:p>
      </dgm:t>
    </dgm:pt>
    <dgm:pt modelId="{0539411B-BABA-41FD-AA7E-3B5C8B714047}">
      <dgm:prSet phldrT="[Текст]"/>
      <dgm:spPr/>
      <dgm:t>
        <a:bodyPr/>
        <a:lstStyle/>
        <a:p>
          <a:r>
            <a:rPr lang="en-US" dirty="0" smtClean="0"/>
            <a:t>Parents as hypernyms</a:t>
          </a:r>
          <a:endParaRPr lang="ru-RU" dirty="0"/>
        </a:p>
      </dgm:t>
    </dgm:pt>
    <dgm:pt modelId="{8F656788-4A4F-4AF4-B33A-BB349481094D}" type="parTrans" cxnId="{17F8D1E7-E9D5-47AF-9FBD-7B312932DAE6}">
      <dgm:prSet/>
      <dgm:spPr/>
      <dgm:t>
        <a:bodyPr/>
        <a:lstStyle/>
        <a:p>
          <a:endParaRPr lang="ru-RU"/>
        </a:p>
      </dgm:t>
    </dgm:pt>
    <dgm:pt modelId="{051BBC44-800E-42B0-B17E-04F1478DD77F}" type="sibTrans" cxnId="{17F8D1E7-E9D5-47AF-9FBD-7B312932DAE6}">
      <dgm:prSet/>
      <dgm:spPr/>
      <dgm:t>
        <a:bodyPr/>
        <a:lstStyle/>
        <a:p>
          <a:endParaRPr lang="ru-RU"/>
        </a:p>
      </dgm:t>
    </dgm:pt>
    <dgm:pt modelId="{24ACA4F4-E657-4ABB-A6ED-81A0BAE477C4}" type="pres">
      <dgm:prSet presAssocID="{55506D39-6CAA-4DD4-99A4-F845EF65F0CB}" presName="Name0" presStyleCnt="0">
        <dgm:presLayoutVars>
          <dgm:dir/>
          <dgm:resizeHandles val="exact"/>
        </dgm:presLayoutVars>
      </dgm:prSet>
      <dgm:spPr/>
    </dgm:pt>
    <dgm:pt modelId="{3D46491E-6B50-4EBE-8B92-85D0446578BB}" type="pres">
      <dgm:prSet presAssocID="{B7CD1678-DB8D-496D-9A7C-4AC4E7318D77}" presName="parTxOnly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8C4A22-401C-4B69-AE99-5E89F209AA24}" type="pres">
      <dgm:prSet presAssocID="{2E126033-1F71-49DE-BBD2-113B2795BB77}" presName="parSpace" presStyleCnt="0"/>
      <dgm:spPr/>
    </dgm:pt>
    <dgm:pt modelId="{55FBF810-7DA1-4296-890A-5986E358599A}" type="pres">
      <dgm:prSet presAssocID="{956499E7-EBC1-4B25-B4E6-5C8C664E893E}" presName="parTxOnly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7DFF87-0A76-4F0A-854E-C0E7D6ACEBA5}" type="pres">
      <dgm:prSet presAssocID="{ECD33E22-5520-462F-9236-8DF5A7BBE08D}" presName="parSpace" presStyleCnt="0"/>
      <dgm:spPr/>
    </dgm:pt>
    <dgm:pt modelId="{FBB69B37-D4C1-4DAF-B973-50B961F58022}" type="pres">
      <dgm:prSet presAssocID="{FEFDD677-B92D-4329-91E5-D112B4F2062C}" presName="parTxOnly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F34AAF-4AF6-4A7E-9795-D1C734EA5744}" type="pres">
      <dgm:prSet presAssocID="{FF370BCE-7C1C-4DAA-8BDE-1E7DE67DF46D}" presName="parSpace" presStyleCnt="0"/>
      <dgm:spPr/>
    </dgm:pt>
    <dgm:pt modelId="{77080B31-2824-422F-A234-241007B0445E}" type="pres">
      <dgm:prSet presAssocID="{0539411B-BABA-41FD-AA7E-3B5C8B714047}" presName="parTxOnly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CDEBDCF-5221-44C5-BD79-6A16A56AD9B4}" srcId="{55506D39-6CAA-4DD4-99A4-F845EF65F0CB}" destId="{FEFDD677-B92D-4329-91E5-D112B4F2062C}" srcOrd="2" destOrd="0" parTransId="{3B0628B2-D0FB-4688-A8FB-FE6751AF703D}" sibTransId="{FF370BCE-7C1C-4DAA-8BDE-1E7DE67DF46D}"/>
    <dgm:cxn modelId="{A99CCF27-4CF9-4147-9312-D7135F345DA8}" type="presOf" srcId="{B7CD1678-DB8D-496D-9A7C-4AC4E7318D77}" destId="{3D46491E-6B50-4EBE-8B92-85D0446578BB}" srcOrd="0" destOrd="0" presId="urn:microsoft.com/office/officeart/2005/8/layout/hChevron3"/>
    <dgm:cxn modelId="{FCE3D63C-9820-489D-B48C-7FFDBE58DC35}" type="presOf" srcId="{55506D39-6CAA-4DD4-99A4-F845EF65F0CB}" destId="{24ACA4F4-E657-4ABB-A6ED-81A0BAE477C4}" srcOrd="0" destOrd="0" presId="urn:microsoft.com/office/officeart/2005/8/layout/hChevron3"/>
    <dgm:cxn modelId="{17F8D1E7-E9D5-47AF-9FBD-7B312932DAE6}" srcId="{55506D39-6CAA-4DD4-99A4-F845EF65F0CB}" destId="{0539411B-BABA-41FD-AA7E-3B5C8B714047}" srcOrd="3" destOrd="0" parTransId="{8F656788-4A4F-4AF4-B33A-BB349481094D}" sibTransId="{051BBC44-800E-42B0-B17E-04F1478DD77F}"/>
    <dgm:cxn modelId="{8C4F14DB-74FE-48FB-843F-F88575F689C8}" type="presOf" srcId="{956499E7-EBC1-4B25-B4E6-5C8C664E893E}" destId="{55FBF810-7DA1-4296-890A-5986E358599A}" srcOrd="0" destOrd="0" presId="urn:microsoft.com/office/officeart/2005/8/layout/hChevron3"/>
    <dgm:cxn modelId="{108772CF-6FC5-420C-861B-4FA7ED427167}" type="presOf" srcId="{FEFDD677-B92D-4329-91E5-D112B4F2062C}" destId="{FBB69B37-D4C1-4DAF-B973-50B961F58022}" srcOrd="0" destOrd="0" presId="urn:microsoft.com/office/officeart/2005/8/layout/hChevron3"/>
    <dgm:cxn modelId="{6CA3B4C3-1BF6-4734-862A-B8F9100D6991}" srcId="{55506D39-6CAA-4DD4-99A4-F845EF65F0CB}" destId="{956499E7-EBC1-4B25-B4E6-5C8C664E893E}" srcOrd="1" destOrd="0" parTransId="{74D772C0-678D-4BA4-82DF-21112FE19584}" sibTransId="{ECD33E22-5520-462F-9236-8DF5A7BBE08D}"/>
    <dgm:cxn modelId="{BDF5099C-1D6E-49F3-B1DE-EF2751980B50}" srcId="{55506D39-6CAA-4DD4-99A4-F845EF65F0CB}" destId="{B7CD1678-DB8D-496D-9A7C-4AC4E7318D77}" srcOrd="0" destOrd="0" parTransId="{667CC487-F4DA-4508-8485-C84D00DD8B94}" sibTransId="{2E126033-1F71-49DE-BBD2-113B2795BB77}"/>
    <dgm:cxn modelId="{BBD5EF11-FD03-49B0-B467-FCBBD27A5C8D}" type="presOf" srcId="{0539411B-BABA-41FD-AA7E-3B5C8B714047}" destId="{77080B31-2824-422F-A234-241007B0445E}" srcOrd="0" destOrd="0" presId="urn:microsoft.com/office/officeart/2005/8/layout/hChevron3"/>
    <dgm:cxn modelId="{A218A4FE-48F9-4656-AC6D-8EAFDA7031D0}" type="presParOf" srcId="{24ACA4F4-E657-4ABB-A6ED-81A0BAE477C4}" destId="{3D46491E-6B50-4EBE-8B92-85D0446578BB}" srcOrd="0" destOrd="0" presId="urn:microsoft.com/office/officeart/2005/8/layout/hChevron3"/>
    <dgm:cxn modelId="{D5B8F2E1-B72E-480F-98ED-8A10392A16DB}" type="presParOf" srcId="{24ACA4F4-E657-4ABB-A6ED-81A0BAE477C4}" destId="{058C4A22-401C-4B69-AE99-5E89F209AA24}" srcOrd="1" destOrd="0" presId="urn:microsoft.com/office/officeart/2005/8/layout/hChevron3"/>
    <dgm:cxn modelId="{9D999862-A7CE-47F1-B2B1-DBE41F259F30}" type="presParOf" srcId="{24ACA4F4-E657-4ABB-A6ED-81A0BAE477C4}" destId="{55FBF810-7DA1-4296-890A-5986E358599A}" srcOrd="2" destOrd="0" presId="urn:microsoft.com/office/officeart/2005/8/layout/hChevron3"/>
    <dgm:cxn modelId="{29496EA9-9709-46A6-A06C-02FD204E301C}" type="presParOf" srcId="{24ACA4F4-E657-4ABB-A6ED-81A0BAE477C4}" destId="{347DFF87-0A76-4F0A-854E-C0E7D6ACEBA5}" srcOrd="3" destOrd="0" presId="urn:microsoft.com/office/officeart/2005/8/layout/hChevron3"/>
    <dgm:cxn modelId="{1DDFBDAE-0A14-4000-8553-135560D7CEAE}" type="presParOf" srcId="{24ACA4F4-E657-4ABB-A6ED-81A0BAE477C4}" destId="{FBB69B37-D4C1-4DAF-B973-50B961F58022}" srcOrd="4" destOrd="0" presId="urn:microsoft.com/office/officeart/2005/8/layout/hChevron3"/>
    <dgm:cxn modelId="{7DB0E1E3-E663-4836-9A95-8CCCB088ACEF}" type="presParOf" srcId="{24ACA4F4-E657-4ABB-A6ED-81A0BAE477C4}" destId="{2BF34AAF-4AF6-4A7E-9795-D1C734EA5744}" srcOrd="5" destOrd="0" presId="urn:microsoft.com/office/officeart/2005/8/layout/hChevron3"/>
    <dgm:cxn modelId="{702D5843-3F30-4705-9BB2-DB60855D9588}" type="presParOf" srcId="{24ACA4F4-E657-4ABB-A6ED-81A0BAE477C4}" destId="{77080B31-2824-422F-A234-241007B0445E}" srcOrd="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5506D39-6CAA-4DD4-99A4-F845EF65F0CB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B7CD1678-DB8D-496D-9A7C-4AC4E7318D77}">
      <dgm:prSet phldrT="[Текст]"/>
      <dgm:spPr/>
      <dgm:t>
        <a:bodyPr/>
        <a:lstStyle/>
        <a:p>
          <a:r>
            <a:rPr lang="en-US" dirty="0" smtClean="0"/>
            <a:t>RuWordNet synsets</a:t>
          </a:r>
          <a:endParaRPr lang="ru-RU" dirty="0"/>
        </a:p>
      </dgm:t>
    </dgm:pt>
    <dgm:pt modelId="{667CC487-F4DA-4508-8485-C84D00DD8B94}" type="parTrans" cxnId="{BDF5099C-1D6E-49F3-B1DE-EF2751980B50}">
      <dgm:prSet/>
      <dgm:spPr/>
      <dgm:t>
        <a:bodyPr/>
        <a:lstStyle/>
        <a:p>
          <a:endParaRPr lang="ru-RU"/>
        </a:p>
      </dgm:t>
    </dgm:pt>
    <dgm:pt modelId="{2E126033-1F71-49DE-BBD2-113B2795BB77}" type="sibTrans" cxnId="{BDF5099C-1D6E-49F3-B1DE-EF2751980B50}">
      <dgm:prSet/>
      <dgm:spPr/>
      <dgm:t>
        <a:bodyPr/>
        <a:lstStyle/>
        <a:p>
          <a:endParaRPr lang="ru-RU"/>
        </a:p>
      </dgm:t>
    </dgm:pt>
    <dgm:pt modelId="{3440C9B3-A8B1-49FB-8994-49699DE48C2D}">
      <dgm:prSet phldrT="[Текст]"/>
      <dgm:spPr/>
      <dgm:t>
        <a:bodyPr/>
        <a:lstStyle/>
        <a:p>
          <a:r>
            <a:rPr lang="en-US" dirty="0" smtClean="0"/>
            <a:t>Vector</a:t>
          </a:r>
          <a:endParaRPr lang="ru-RU" dirty="0"/>
        </a:p>
      </dgm:t>
    </dgm:pt>
    <dgm:pt modelId="{D43D1197-947F-4173-983A-957F399FE451}" type="parTrans" cxnId="{07AF9331-9EE7-4B6C-9863-F7D624894B21}">
      <dgm:prSet/>
      <dgm:spPr/>
      <dgm:t>
        <a:bodyPr/>
        <a:lstStyle/>
        <a:p>
          <a:endParaRPr lang="ru-RU"/>
        </a:p>
      </dgm:t>
    </dgm:pt>
    <dgm:pt modelId="{F839A063-B5E1-447D-AD36-8AF043B90059}" type="sibTrans" cxnId="{07AF9331-9EE7-4B6C-9863-F7D624894B21}">
      <dgm:prSet/>
      <dgm:spPr/>
      <dgm:t>
        <a:bodyPr/>
        <a:lstStyle/>
        <a:p>
          <a:endParaRPr lang="ru-RU"/>
        </a:p>
      </dgm:t>
    </dgm:pt>
    <dgm:pt modelId="{7409013D-0AC9-4473-A3ED-B20BF66E0AF8}">
      <dgm:prSet phldrT="[Текст]"/>
      <dgm:spPr/>
      <dgm:t>
        <a:bodyPr/>
        <a:lstStyle/>
        <a:p>
          <a:r>
            <a:rPr lang="en-US" dirty="0" smtClean="0"/>
            <a:t>Sentences of synsets</a:t>
          </a:r>
          <a:endParaRPr lang="ru-RU" dirty="0"/>
        </a:p>
      </dgm:t>
    </dgm:pt>
    <dgm:pt modelId="{A932D443-FDF3-4986-B3A5-E4EE664F3C29}" type="parTrans" cxnId="{8B00226D-FB5C-4523-BF8A-718BF9927A47}">
      <dgm:prSet/>
      <dgm:spPr/>
      <dgm:t>
        <a:bodyPr/>
        <a:lstStyle/>
        <a:p>
          <a:endParaRPr lang="ru-RU"/>
        </a:p>
      </dgm:t>
    </dgm:pt>
    <dgm:pt modelId="{3B6A1FC6-256D-4CAE-B786-26889E147D29}" type="sibTrans" cxnId="{8B00226D-FB5C-4523-BF8A-718BF9927A47}">
      <dgm:prSet/>
      <dgm:spPr/>
      <dgm:t>
        <a:bodyPr/>
        <a:lstStyle/>
        <a:p>
          <a:endParaRPr lang="ru-RU"/>
        </a:p>
      </dgm:t>
    </dgm:pt>
    <dgm:pt modelId="{E65759AE-70B5-4986-A56A-77552FAB3360}">
      <dgm:prSet phldrT="[Текст]"/>
      <dgm:spPr/>
      <dgm:t>
        <a:bodyPr/>
        <a:lstStyle/>
        <a:p>
          <a:r>
            <a:rPr lang="en-US" dirty="0" smtClean="0"/>
            <a:t>Matrix</a:t>
          </a:r>
          <a:endParaRPr lang="ru-RU" dirty="0"/>
        </a:p>
      </dgm:t>
    </dgm:pt>
    <dgm:pt modelId="{877DCABB-D49C-4ED9-8252-7D4C03584CA6}" type="parTrans" cxnId="{9D649990-57A8-489B-98C7-6B54C9A2BF78}">
      <dgm:prSet/>
      <dgm:spPr/>
      <dgm:t>
        <a:bodyPr/>
        <a:lstStyle/>
        <a:p>
          <a:endParaRPr lang="ru-RU"/>
        </a:p>
      </dgm:t>
    </dgm:pt>
    <dgm:pt modelId="{62DFCFA7-AB6B-41B3-A90D-CE29C8A0327C}" type="sibTrans" cxnId="{9D649990-57A8-489B-98C7-6B54C9A2BF78}">
      <dgm:prSet/>
      <dgm:spPr/>
      <dgm:t>
        <a:bodyPr/>
        <a:lstStyle/>
        <a:p>
          <a:endParaRPr lang="ru-RU"/>
        </a:p>
      </dgm:t>
    </dgm:pt>
    <dgm:pt modelId="{24ACA4F4-E657-4ABB-A6ED-81A0BAE477C4}" type="pres">
      <dgm:prSet presAssocID="{55506D39-6CAA-4DD4-99A4-F845EF65F0CB}" presName="Name0" presStyleCnt="0">
        <dgm:presLayoutVars>
          <dgm:dir/>
          <dgm:resizeHandles val="exact"/>
        </dgm:presLayoutVars>
      </dgm:prSet>
      <dgm:spPr/>
    </dgm:pt>
    <dgm:pt modelId="{3D46491E-6B50-4EBE-8B92-85D0446578BB}" type="pres">
      <dgm:prSet presAssocID="{B7CD1678-DB8D-496D-9A7C-4AC4E7318D77}" presName="parTxOnly" presStyleLbl="node1" presStyleIdx="0" presStyleCnt="4" custLinFactNeighborX="13110" custLinFactNeighborY="-10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8C4A22-401C-4B69-AE99-5E89F209AA24}" type="pres">
      <dgm:prSet presAssocID="{2E126033-1F71-49DE-BBD2-113B2795BB77}" presName="parSpace" presStyleCnt="0"/>
      <dgm:spPr/>
    </dgm:pt>
    <dgm:pt modelId="{358B6621-94D2-4D1E-9682-37F22B20ED35}" type="pres">
      <dgm:prSet presAssocID="{7409013D-0AC9-4473-A3ED-B20BF66E0AF8}" presName="parTxOnly" presStyleLbl="node1" presStyleIdx="1" presStyleCnt="4" custLinFactNeighborX="34958" custLinFactNeighborY="-10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BF9205-1604-49FB-A237-E7EBA13FCBB8}" type="pres">
      <dgm:prSet presAssocID="{3B6A1FC6-256D-4CAE-B786-26889E147D29}" presName="parSpace" presStyleCnt="0"/>
      <dgm:spPr/>
    </dgm:pt>
    <dgm:pt modelId="{49152CC7-F35E-441E-8DDB-CFF1EDF2A8D5}" type="pres">
      <dgm:prSet presAssocID="{3440C9B3-A8B1-49FB-8994-49699DE48C2D}" presName="parTxOnly" presStyleLbl="node1" presStyleIdx="2" presStyleCnt="4" custLinFactNeighborX="29591" custLinFactNeighborY="-10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1F72E4-8B6B-4E88-9E04-40B466D5E99B}" type="pres">
      <dgm:prSet presAssocID="{F839A063-B5E1-447D-AD36-8AF043B90059}" presName="parSpace" presStyleCnt="0"/>
      <dgm:spPr/>
    </dgm:pt>
    <dgm:pt modelId="{26C33BB5-5EE4-4EDF-B6E9-1BAE33C31230}" type="pres">
      <dgm:prSet presAssocID="{E65759AE-70B5-4986-A56A-77552FAB3360}" presName="parTxOnly" presStyleLbl="node1" presStyleIdx="3" presStyleCnt="4" custLinFactNeighborX="24224" custLinFactNeighborY="-10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7AF9331-9EE7-4B6C-9863-F7D624894B21}" srcId="{55506D39-6CAA-4DD4-99A4-F845EF65F0CB}" destId="{3440C9B3-A8B1-49FB-8994-49699DE48C2D}" srcOrd="2" destOrd="0" parTransId="{D43D1197-947F-4173-983A-957F399FE451}" sibTransId="{F839A063-B5E1-447D-AD36-8AF043B90059}"/>
    <dgm:cxn modelId="{BA2DA57F-635F-46E9-80D1-7F46A8EDDE63}" type="presOf" srcId="{E65759AE-70B5-4986-A56A-77552FAB3360}" destId="{26C33BB5-5EE4-4EDF-B6E9-1BAE33C31230}" srcOrd="0" destOrd="0" presId="urn:microsoft.com/office/officeart/2005/8/layout/hChevron3"/>
    <dgm:cxn modelId="{68848DE3-CAAF-481C-8F0D-274843504D84}" type="presOf" srcId="{55506D39-6CAA-4DD4-99A4-F845EF65F0CB}" destId="{24ACA4F4-E657-4ABB-A6ED-81A0BAE477C4}" srcOrd="0" destOrd="0" presId="urn:microsoft.com/office/officeart/2005/8/layout/hChevron3"/>
    <dgm:cxn modelId="{8B00226D-FB5C-4523-BF8A-718BF9927A47}" srcId="{55506D39-6CAA-4DD4-99A4-F845EF65F0CB}" destId="{7409013D-0AC9-4473-A3ED-B20BF66E0AF8}" srcOrd="1" destOrd="0" parTransId="{A932D443-FDF3-4986-B3A5-E4EE664F3C29}" sibTransId="{3B6A1FC6-256D-4CAE-B786-26889E147D29}"/>
    <dgm:cxn modelId="{B321C94B-281F-4997-92E6-6D0AAF8C9AF5}" type="presOf" srcId="{B7CD1678-DB8D-496D-9A7C-4AC4E7318D77}" destId="{3D46491E-6B50-4EBE-8B92-85D0446578BB}" srcOrd="0" destOrd="0" presId="urn:microsoft.com/office/officeart/2005/8/layout/hChevron3"/>
    <dgm:cxn modelId="{9D649990-57A8-489B-98C7-6B54C9A2BF78}" srcId="{55506D39-6CAA-4DD4-99A4-F845EF65F0CB}" destId="{E65759AE-70B5-4986-A56A-77552FAB3360}" srcOrd="3" destOrd="0" parTransId="{877DCABB-D49C-4ED9-8252-7D4C03584CA6}" sibTransId="{62DFCFA7-AB6B-41B3-A90D-CE29C8A0327C}"/>
    <dgm:cxn modelId="{BDF5099C-1D6E-49F3-B1DE-EF2751980B50}" srcId="{55506D39-6CAA-4DD4-99A4-F845EF65F0CB}" destId="{B7CD1678-DB8D-496D-9A7C-4AC4E7318D77}" srcOrd="0" destOrd="0" parTransId="{667CC487-F4DA-4508-8485-C84D00DD8B94}" sibTransId="{2E126033-1F71-49DE-BBD2-113B2795BB77}"/>
    <dgm:cxn modelId="{CC1972C9-CB3E-4FDA-BD8C-FAE4D961BDFF}" type="presOf" srcId="{3440C9B3-A8B1-49FB-8994-49699DE48C2D}" destId="{49152CC7-F35E-441E-8DDB-CFF1EDF2A8D5}" srcOrd="0" destOrd="0" presId="urn:microsoft.com/office/officeart/2005/8/layout/hChevron3"/>
    <dgm:cxn modelId="{1C53B87F-3205-40BC-AB03-A437DD7F4765}" type="presOf" srcId="{7409013D-0AC9-4473-A3ED-B20BF66E0AF8}" destId="{358B6621-94D2-4D1E-9682-37F22B20ED35}" srcOrd="0" destOrd="0" presId="urn:microsoft.com/office/officeart/2005/8/layout/hChevron3"/>
    <dgm:cxn modelId="{74313867-21DD-4A45-82B2-DF12D0BFE210}" type="presParOf" srcId="{24ACA4F4-E657-4ABB-A6ED-81A0BAE477C4}" destId="{3D46491E-6B50-4EBE-8B92-85D0446578BB}" srcOrd="0" destOrd="0" presId="urn:microsoft.com/office/officeart/2005/8/layout/hChevron3"/>
    <dgm:cxn modelId="{201D1B36-B926-4875-93EB-1FE97889B654}" type="presParOf" srcId="{24ACA4F4-E657-4ABB-A6ED-81A0BAE477C4}" destId="{058C4A22-401C-4B69-AE99-5E89F209AA24}" srcOrd="1" destOrd="0" presId="urn:microsoft.com/office/officeart/2005/8/layout/hChevron3"/>
    <dgm:cxn modelId="{462F1729-C723-4749-A24F-18C099B9BFA9}" type="presParOf" srcId="{24ACA4F4-E657-4ABB-A6ED-81A0BAE477C4}" destId="{358B6621-94D2-4D1E-9682-37F22B20ED35}" srcOrd="2" destOrd="0" presId="urn:microsoft.com/office/officeart/2005/8/layout/hChevron3"/>
    <dgm:cxn modelId="{81C6D5F7-A64D-4765-8672-D9860753FDD6}" type="presParOf" srcId="{24ACA4F4-E657-4ABB-A6ED-81A0BAE477C4}" destId="{6DBF9205-1604-49FB-A237-E7EBA13FCBB8}" srcOrd="3" destOrd="0" presId="urn:microsoft.com/office/officeart/2005/8/layout/hChevron3"/>
    <dgm:cxn modelId="{EA87A8E8-7F7E-48E5-86D6-224884E8FD56}" type="presParOf" srcId="{24ACA4F4-E657-4ABB-A6ED-81A0BAE477C4}" destId="{49152CC7-F35E-441E-8DDB-CFF1EDF2A8D5}" srcOrd="4" destOrd="0" presId="urn:microsoft.com/office/officeart/2005/8/layout/hChevron3"/>
    <dgm:cxn modelId="{9DC45165-E352-4256-B6DB-E8EA0D7778AA}" type="presParOf" srcId="{24ACA4F4-E657-4ABB-A6ED-81A0BAE477C4}" destId="{831F72E4-8B6B-4E88-9E04-40B466D5E99B}" srcOrd="5" destOrd="0" presId="urn:microsoft.com/office/officeart/2005/8/layout/hChevron3"/>
    <dgm:cxn modelId="{03E3FA4C-4A52-4B75-878A-BEB37F1F8689}" type="presParOf" srcId="{24ACA4F4-E657-4ABB-A6ED-81A0BAE477C4}" destId="{26C33BB5-5EE4-4EDF-B6E9-1BAE33C31230}" srcOrd="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5506D39-6CAA-4DD4-99A4-F845EF65F0CB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B7CD1678-DB8D-496D-9A7C-4AC4E7318D77}">
      <dgm:prSet phldrT="[Текст]"/>
      <dgm:spPr/>
      <dgm:t>
        <a:bodyPr/>
        <a:lstStyle/>
        <a:p>
          <a:r>
            <a:rPr lang="en-US" dirty="0" smtClean="0"/>
            <a:t>Input word (neologism)</a:t>
          </a:r>
          <a:endParaRPr lang="ru-RU" dirty="0"/>
        </a:p>
      </dgm:t>
    </dgm:pt>
    <dgm:pt modelId="{667CC487-F4DA-4508-8485-C84D00DD8B94}" type="parTrans" cxnId="{BDF5099C-1D6E-49F3-B1DE-EF2751980B50}">
      <dgm:prSet/>
      <dgm:spPr/>
      <dgm:t>
        <a:bodyPr/>
        <a:lstStyle/>
        <a:p>
          <a:endParaRPr lang="ru-RU"/>
        </a:p>
      </dgm:t>
    </dgm:pt>
    <dgm:pt modelId="{2E126033-1F71-49DE-BBD2-113B2795BB77}" type="sibTrans" cxnId="{BDF5099C-1D6E-49F3-B1DE-EF2751980B50}">
      <dgm:prSet/>
      <dgm:spPr/>
      <dgm:t>
        <a:bodyPr/>
        <a:lstStyle/>
        <a:p>
          <a:endParaRPr lang="ru-RU"/>
        </a:p>
      </dgm:t>
    </dgm:pt>
    <dgm:pt modelId="{956499E7-EBC1-4B25-B4E6-5C8C664E893E}">
      <dgm:prSet phldrT="[Текст]"/>
      <dgm:spPr/>
      <dgm:t>
        <a:bodyPr/>
        <a:lstStyle/>
        <a:p>
          <a:r>
            <a:rPr lang="en-US" dirty="0" smtClean="0"/>
            <a:t>Word vector</a:t>
          </a:r>
          <a:endParaRPr lang="ru-RU" dirty="0"/>
        </a:p>
      </dgm:t>
    </dgm:pt>
    <dgm:pt modelId="{74D772C0-678D-4BA4-82DF-21112FE19584}" type="parTrans" cxnId="{6CA3B4C3-1BF6-4734-862A-B8F9100D6991}">
      <dgm:prSet/>
      <dgm:spPr/>
      <dgm:t>
        <a:bodyPr/>
        <a:lstStyle/>
        <a:p>
          <a:endParaRPr lang="ru-RU"/>
        </a:p>
      </dgm:t>
    </dgm:pt>
    <dgm:pt modelId="{ECD33E22-5520-462F-9236-8DF5A7BBE08D}" type="sibTrans" cxnId="{6CA3B4C3-1BF6-4734-862A-B8F9100D6991}">
      <dgm:prSet/>
      <dgm:spPr/>
      <dgm:t>
        <a:bodyPr/>
        <a:lstStyle/>
        <a:p>
          <a:endParaRPr lang="ru-RU"/>
        </a:p>
      </dgm:t>
    </dgm:pt>
    <dgm:pt modelId="{FEFDD677-B92D-4329-91E5-D112B4F2062C}">
      <dgm:prSet phldrT="[Текст]"/>
      <dgm:spPr/>
      <dgm:t>
        <a:bodyPr/>
        <a:lstStyle/>
        <a:p>
          <a:r>
            <a:rPr lang="en-US" dirty="0" smtClean="0"/>
            <a:t>Nearest synsets (cosine measure)</a:t>
          </a:r>
        </a:p>
      </dgm:t>
    </dgm:pt>
    <dgm:pt modelId="{3B0628B2-D0FB-4688-A8FB-FE6751AF703D}" type="parTrans" cxnId="{CCDEBDCF-5221-44C5-BD79-6A16A56AD9B4}">
      <dgm:prSet/>
      <dgm:spPr/>
      <dgm:t>
        <a:bodyPr/>
        <a:lstStyle/>
        <a:p>
          <a:endParaRPr lang="ru-RU"/>
        </a:p>
      </dgm:t>
    </dgm:pt>
    <dgm:pt modelId="{FF370BCE-7C1C-4DAA-8BDE-1E7DE67DF46D}" type="sibTrans" cxnId="{CCDEBDCF-5221-44C5-BD79-6A16A56AD9B4}">
      <dgm:prSet/>
      <dgm:spPr/>
      <dgm:t>
        <a:bodyPr/>
        <a:lstStyle/>
        <a:p>
          <a:endParaRPr lang="ru-RU"/>
        </a:p>
      </dgm:t>
    </dgm:pt>
    <dgm:pt modelId="{0539411B-BABA-41FD-AA7E-3B5C8B714047}">
      <dgm:prSet phldrT="[Текст]"/>
      <dgm:spPr/>
      <dgm:t>
        <a:bodyPr/>
        <a:lstStyle/>
        <a:p>
          <a:r>
            <a:rPr lang="en-US" dirty="0" smtClean="0"/>
            <a:t>Parents as hypernyms</a:t>
          </a:r>
          <a:endParaRPr lang="ru-RU" dirty="0"/>
        </a:p>
      </dgm:t>
    </dgm:pt>
    <dgm:pt modelId="{8F656788-4A4F-4AF4-B33A-BB349481094D}" type="parTrans" cxnId="{17F8D1E7-E9D5-47AF-9FBD-7B312932DAE6}">
      <dgm:prSet/>
      <dgm:spPr/>
      <dgm:t>
        <a:bodyPr/>
        <a:lstStyle/>
        <a:p>
          <a:endParaRPr lang="ru-RU"/>
        </a:p>
      </dgm:t>
    </dgm:pt>
    <dgm:pt modelId="{051BBC44-800E-42B0-B17E-04F1478DD77F}" type="sibTrans" cxnId="{17F8D1E7-E9D5-47AF-9FBD-7B312932DAE6}">
      <dgm:prSet/>
      <dgm:spPr/>
      <dgm:t>
        <a:bodyPr/>
        <a:lstStyle/>
        <a:p>
          <a:endParaRPr lang="ru-RU"/>
        </a:p>
      </dgm:t>
    </dgm:pt>
    <dgm:pt modelId="{24ACA4F4-E657-4ABB-A6ED-81A0BAE477C4}" type="pres">
      <dgm:prSet presAssocID="{55506D39-6CAA-4DD4-99A4-F845EF65F0CB}" presName="Name0" presStyleCnt="0">
        <dgm:presLayoutVars>
          <dgm:dir/>
          <dgm:resizeHandles val="exact"/>
        </dgm:presLayoutVars>
      </dgm:prSet>
      <dgm:spPr/>
    </dgm:pt>
    <dgm:pt modelId="{3D46491E-6B50-4EBE-8B92-85D0446578BB}" type="pres">
      <dgm:prSet presAssocID="{B7CD1678-DB8D-496D-9A7C-4AC4E7318D77}" presName="parTxOnly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8C4A22-401C-4B69-AE99-5E89F209AA24}" type="pres">
      <dgm:prSet presAssocID="{2E126033-1F71-49DE-BBD2-113B2795BB77}" presName="parSpace" presStyleCnt="0"/>
      <dgm:spPr/>
    </dgm:pt>
    <dgm:pt modelId="{55FBF810-7DA1-4296-890A-5986E358599A}" type="pres">
      <dgm:prSet presAssocID="{956499E7-EBC1-4B25-B4E6-5C8C664E893E}" presName="parTxOnly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7DFF87-0A76-4F0A-854E-C0E7D6ACEBA5}" type="pres">
      <dgm:prSet presAssocID="{ECD33E22-5520-462F-9236-8DF5A7BBE08D}" presName="parSpace" presStyleCnt="0"/>
      <dgm:spPr/>
    </dgm:pt>
    <dgm:pt modelId="{FBB69B37-D4C1-4DAF-B973-50B961F58022}" type="pres">
      <dgm:prSet presAssocID="{FEFDD677-B92D-4329-91E5-D112B4F2062C}" presName="parTxOnly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F34AAF-4AF6-4A7E-9795-D1C734EA5744}" type="pres">
      <dgm:prSet presAssocID="{FF370BCE-7C1C-4DAA-8BDE-1E7DE67DF46D}" presName="parSpace" presStyleCnt="0"/>
      <dgm:spPr/>
    </dgm:pt>
    <dgm:pt modelId="{77080B31-2824-422F-A234-241007B0445E}" type="pres">
      <dgm:prSet presAssocID="{0539411B-BABA-41FD-AA7E-3B5C8B714047}" presName="parTxOnly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CDEBDCF-5221-44C5-BD79-6A16A56AD9B4}" srcId="{55506D39-6CAA-4DD4-99A4-F845EF65F0CB}" destId="{FEFDD677-B92D-4329-91E5-D112B4F2062C}" srcOrd="2" destOrd="0" parTransId="{3B0628B2-D0FB-4688-A8FB-FE6751AF703D}" sibTransId="{FF370BCE-7C1C-4DAA-8BDE-1E7DE67DF46D}"/>
    <dgm:cxn modelId="{26FE0720-4032-4779-A227-C4F36D61A3D6}" type="presOf" srcId="{B7CD1678-DB8D-496D-9A7C-4AC4E7318D77}" destId="{3D46491E-6B50-4EBE-8B92-85D0446578BB}" srcOrd="0" destOrd="0" presId="urn:microsoft.com/office/officeart/2005/8/layout/hChevron3"/>
    <dgm:cxn modelId="{7FF835A8-C287-4161-A684-1A2FAA3A0B30}" type="presOf" srcId="{0539411B-BABA-41FD-AA7E-3B5C8B714047}" destId="{77080B31-2824-422F-A234-241007B0445E}" srcOrd="0" destOrd="0" presId="urn:microsoft.com/office/officeart/2005/8/layout/hChevron3"/>
    <dgm:cxn modelId="{17F8D1E7-E9D5-47AF-9FBD-7B312932DAE6}" srcId="{55506D39-6CAA-4DD4-99A4-F845EF65F0CB}" destId="{0539411B-BABA-41FD-AA7E-3B5C8B714047}" srcOrd="3" destOrd="0" parTransId="{8F656788-4A4F-4AF4-B33A-BB349481094D}" sibTransId="{051BBC44-800E-42B0-B17E-04F1478DD77F}"/>
    <dgm:cxn modelId="{6CA3B4C3-1BF6-4734-862A-B8F9100D6991}" srcId="{55506D39-6CAA-4DD4-99A4-F845EF65F0CB}" destId="{956499E7-EBC1-4B25-B4E6-5C8C664E893E}" srcOrd="1" destOrd="0" parTransId="{74D772C0-678D-4BA4-82DF-21112FE19584}" sibTransId="{ECD33E22-5520-462F-9236-8DF5A7BBE08D}"/>
    <dgm:cxn modelId="{BDF5099C-1D6E-49F3-B1DE-EF2751980B50}" srcId="{55506D39-6CAA-4DD4-99A4-F845EF65F0CB}" destId="{B7CD1678-DB8D-496D-9A7C-4AC4E7318D77}" srcOrd="0" destOrd="0" parTransId="{667CC487-F4DA-4508-8485-C84D00DD8B94}" sibTransId="{2E126033-1F71-49DE-BBD2-113B2795BB77}"/>
    <dgm:cxn modelId="{FCD87A7E-FE8B-4DC5-8785-AAE4B7F3CED2}" type="presOf" srcId="{FEFDD677-B92D-4329-91E5-D112B4F2062C}" destId="{FBB69B37-D4C1-4DAF-B973-50B961F58022}" srcOrd="0" destOrd="0" presId="urn:microsoft.com/office/officeart/2005/8/layout/hChevron3"/>
    <dgm:cxn modelId="{EA04E554-81C2-4C97-87DF-CEE9061B3D99}" type="presOf" srcId="{956499E7-EBC1-4B25-B4E6-5C8C664E893E}" destId="{55FBF810-7DA1-4296-890A-5986E358599A}" srcOrd="0" destOrd="0" presId="urn:microsoft.com/office/officeart/2005/8/layout/hChevron3"/>
    <dgm:cxn modelId="{720B1F29-B1E2-4CF3-AA4C-EC5C78D89FA1}" type="presOf" srcId="{55506D39-6CAA-4DD4-99A4-F845EF65F0CB}" destId="{24ACA4F4-E657-4ABB-A6ED-81A0BAE477C4}" srcOrd="0" destOrd="0" presId="urn:microsoft.com/office/officeart/2005/8/layout/hChevron3"/>
    <dgm:cxn modelId="{116E9AC0-F5E4-4A35-9DF5-4B96FEF85C03}" type="presParOf" srcId="{24ACA4F4-E657-4ABB-A6ED-81A0BAE477C4}" destId="{3D46491E-6B50-4EBE-8B92-85D0446578BB}" srcOrd="0" destOrd="0" presId="urn:microsoft.com/office/officeart/2005/8/layout/hChevron3"/>
    <dgm:cxn modelId="{3663B303-1905-47D7-B37F-09AF1D3128B6}" type="presParOf" srcId="{24ACA4F4-E657-4ABB-A6ED-81A0BAE477C4}" destId="{058C4A22-401C-4B69-AE99-5E89F209AA24}" srcOrd="1" destOrd="0" presId="urn:microsoft.com/office/officeart/2005/8/layout/hChevron3"/>
    <dgm:cxn modelId="{17231BF7-D923-4408-91F5-A0A2AA7E73AB}" type="presParOf" srcId="{24ACA4F4-E657-4ABB-A6ED-81A0BAE477C4}" destId="{55FBF810-7DA1-4296-890A-5986E358599A}" srcOrd="2" destOrd="0" presId="urn:microsoft.com/office/officeart/2005/8/layout/hChevron3"/>
    <dgm:cxn modelId="{B07B56F5-29A9-42FB-9B05-A3BBFC15730D}" type="presParOf" srcId="{24ACA4F4-E657-4ABB-A6ED-81A0BAE477C4}" destId="{347DFF87-0A76-4F0A-854E-C0E7D6ACEBA5}" srcOrd="3" destOrd="0" presId="urn:microsoft.com/office/officeart/2005/8/layout/hChevron3"/>
    <dgm:cxn modelId="{04F960F8-7539-4900-ADBB-6E2711269C23}" type="presParOf" srcId="{24ACA4F4-E657-4ABB-A6ED-81A0BAE477C4}" destId="{FBB69B37-D4C1-4DAF-B973-50B961F58022}" srcOrd="4" destOrd="0" presId="urn:microsoft.com/office/officeart/2005/8/layout/hChevron3"/>
    <dgm:cxn modelId="{8ACC97ED-AF07-4BEB-86A4-B5B887BCD654}" type="presParOf" srcId="{24ACA4F4-E657-4ABB-A6ED-81A0BAE477C4}" destId="{2BF34AAF-4AF6-4A7E-9795-D1C734EA5744}" srcOrd="5" destOrd="0" presId="urn:microsoft.com/office/officeart/2005/8/layout/hChevron3"/>
    <dgm:cxn modelId="{5F0DBBBE-F9D3-4598-A764-90B38A0FCECD}" type="presParOf" srcId="{24ACA4F4-E657-4ABB-A6ED-81A0BAE477C4}" destId="{77080B31-2824-422F-A234-241007B0445E}" srcOrd="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5506D39-6CAA-4DD4-99A4-F845EF65F0CB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B7CD1678-DB8D-496D-9A7C-4AC4E7318D77}">
      <dgm:prSet phldrT="[Текст]"/>
      <dgm:spPr/>
      <dgm:t>
        <a:bodyPr/>
        <a:lstStyle/>
        <a:p>
          <a:r>
            <a:rPr lang="en-US" dirty="0" smtClean="0"/>
            <a:t>RuWordNet synsets</a:t>
          </a:r>
          <a:endParaRPr lang="ru-RU" dirty="0"/>
        </a:p>
      </dgm:t>
    </dgm:pt>
    <dgm:pt modelId="{667CC487-F4DA-4508-8485-C84D00DD8B94}" type="parTrans" cxnId="{BDF5099C-1D6E-49F3-B1DE-EF2751980B50}">
      <dgm:prSet/>
      <dgm:spPr/>
      <dgm:t>
        <a:bodyPr/>
        <a:lstStyle/>
        <a:p>
          <a:endParaRPr lang="ru-RU"/>
        </a:p>
      </dgm:t>
    </dgm:pt>
    <dgm:pt modelId="{2E126033-1F71-49DE-BBD2-113B2795BB77}" type="sibTrans" cxnId="{BDF5099C-1D6E-49F3-B1DE-EF2751980B50}">
      <dgm:prSet/>
      <dgm:spPr/>
      <dgm:t>
        <a:bodyPr/>
        <a:lstStyle/>
        <a:p>
          <a:endParaRPr lang="ru-RU"/>
        </a:p>
      </dgm:t>
    </dgm:pt>
    <dgm:pt modelId="{3440C9B3-A8B1-49FB-8994-49699DE48C2D}">
      <dgm:prSet phldrT="[Текст]"/>
      <dgm:spPr/>
      <dgm:t>
        <a:bodyPr/>
        <a:lstStyle/>
        <a:p>
          <a:r>
            <a:rPr lang="en-US" dirty="0" smtClean="0"/>
            <a:t>Vector</a:t>
          </a:r>
          <a:endParaRPr lang="ru-RU" dirty="0"/>
        </a:p>
      </dgm:t>
    </dgm:pt>
    <dgm:pt modelId="{D43D1197-947F-4173-983A-957F399FE451}" type="parTrans" cxnId="{07AF9331-9EE7-4B6C-9863-F7D624894B21}">
      <dgm:prSet/>
      <dgm:spPr/>
      <dgm:t>
        <a:bodyPr/>
        <a:lstStyle/>
        <a:p>
          <a:endParaRPr lang="ru-RU"/>
        </a:p>
      </dgm:t>
    </dgm:pt>
    <dgm:pt modelId="{F839A063-B5E1-447D-AD36-8AF043B90059}" type="sibTrans" cxnId="{07AF9331-9EE7-4B6C-9863-F7D624894B21}">
      <dgm:prSet/>
      <dgm:spPr/>
      <dgm:t>
        <a:bodyPr/>
        <a:lstStyle/>
        <a:p>
          <a:endParaRPr lang="ru-RU"/>
        </a:p>
      </dgm:t>
    </dgm:pt>
    <dgm:pt modelId="{7409013D-0AC9-4473-A3ED-B20BF66E0AF8}">
      <dgm:prSet phldrT="[Текст]"/>
      <dgm:spPr/>
      <dgm:t>
        <a:bodyPr/>
        <a:lstStyle/>
        <a:p>
          <a:r>
            <a:rPr lang="en-US" dirty="0" smtClean="0"/>
            <a:t>Sentences of synsets</a:t>
          </a:r>
          <a:endParaRPr lang="ru-RU" dirty="0"/>
        </a:p>
      </dgm:t>
    </dgm:pt>
    <dgm:pt modelId="{A932D443-FDF3-4986-B3A5-E4EE664F3C29}" type="parTrans" cxnId="{8B00226D-FB5C-4523-BF8A-718BF9927A47}">
      <dgm:prSet/>
      <dgm:spPr/>
      <dgm:t>
        <a:bodyPr/>
        <a:lstStyle/>
        <a:p>
          <a:endParaRPr lang="ru-RU"/>
        </a:p>
      </dgm:t>
    </dgm:pt>
    <dgm:pt modelId="{3B6A1FC6-256D-4CAE-B786-26889E147D29}" type="sibTrans" cxnId="{8B00226D-FB5C-4523-BF8A-718BF9927A47}">
      <dgm:prSet/>
      <dgm:spPr/>
      <dgm:t>
        <a:bodyPr/>
        <a:lstStyle/>
        <a:p>
          <a:endParaRPr lang="ru-RU"/>
        </a:p>
      </dgm:t>
    </dgm:pt>
    <dgm:pt modelId="{E65759AE-70B5-4986-A56A-77552FAB3360}">
      <dgm:prSet phldrT="[Текст]"/>
      <dgm:spPr/>
      <dgm:t>
        <a:bodyPr/>
        <a:lstStyle/>
        <a:p>
          <a:r>
            <a:rPr lang="en-US" dirty="0" smtClean="0"/>
            <a:t>Matrix</a:t>
          </a:r>
          <a:endParaRPr lang="ru-RU" dirty="0"/>
        </a:p>
      </dgm:t>
    </dgm:pt>
    <dgm:pt modelId="{877DCABB-D49C-4ED9-8252-7D4C03584CA6}" type="parTrans" cxnId="{9D649990-57A8-489B-98C7-6B54C9A2BF78}">
      <dgm:prSet/>
      <dgm:spPr/>
      <dgm:t>
        <a:bodyPr/>
        <a:lstStyle/>
        <a:p>
          <a:endParaRPr lang="ru-RU"/>
        </a:p>
      </dgm:t>
    </dgm:pt>
    <dgm:pt modelId="{62DFCFA7-AB6B-41B3-A90D-CE29C8A0327C}" type="sibTrans" cxnId="{9D649990-57A8-489B-98C7-6B54C9A2BF78}">
      <dgm:prSet/>
      <dgm:spPr/>
      <dgm:t>
        <a:bodyPr/>
        <a:lstStyle/>
        <a:p>
          <a:endParaRPr lang="ru-RU"/>
        </a:p>
      </dgm:t>
    </dgm:pt>
    <dgm:pt modelId="{24ACA4F4-E657-4ABB-A6ED-81A0BAE477C4}" type="pres">
      <dgm:prSet presAssocID="{55506D39-6CAA-4DD4-99A4-F845EF65F0CB}" presName="Name0" presStyleCnt="0">
        <dgm:presLayoutVars>
          <dgm:dir/>
          <dgm:resizeHandles val="exact"/>
        </dgm:presLayoutVars>
      </dgm:prSet>
      <dgm:spPr/>
    </dgm:pt>
    <dgm:pt modelId="{3D46491E-6B50-4EBE-8B92-85D0446578BB}" type="pres">
      <dgm:prSet presAssocID="{B7CD1678-DB8D-496D-9A7C-4AC4E7318D77}" presName="parTxOnly" presStyleLbl="node1" presStyleIdx="0" presStyleCnt="4" custLinFactNeighborX="13110" custLinFactNeighborY="-10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8C4A22-401C-4B69-AE99-5E89F209AA24}" type="pres">
      <dgm:prSet presAssocID="{2E126033-1F71-49DE-BBD2-113B2795BB77}" presName="parSpace" presStyleCnt="0"/>
      <dgm:spPr/>
    </dgm:pt>
    <dgm:pt modelId="{358B6621-94D2-4D1E-9682-37F22B20ED35}" type="pres">
      <dgm:prSet presAssocID="{7409013D-0AC9-4473-A3ED-B20BF66E0AF8}" presName="parTxOnly" presStyleLbl="node1" presStyleIdx="1" presStyleCnt="4" custLinFactNeighborX="34958" custLinFactNeighborY="-10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BF9205-1604-49FB-A237-E7EBA13FCBB8}" type="pres">
      <dgm:prSet presAssocID="{3B6A1FC6-256D-4CAE-B786-26889E147D29}" presName="parSpace" presStyleCnt="0"/>
      <dgm:spPr/>
    </dgm:pt>
    <dgm:pt modelId="{49152CC7-F35E-441E-8DDB-CFF1EDF2A8D5}" type="pres">
      <dgm:prSet presAssocID="{3440C9B3-A8B1-49FB-8994-49699DE48C2D}" presName="parTxOnly" presStyleLbl="node1" presStyleIdx="2" presStyleCnt="4" custLinFactNeighborX="29591" custLinFactNeighborY="-10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1F72E4-8B6B-4E88-9E04-40B466D5E99B}" type="pres">
      <dgm:prSet presAssocID="{F839A063-B5E1-447D-AD36-8AF043B90059}" presName="parSpace" presStyleCnt="0"/>
      <dgm:spPr/>
    </dgm:pt>
    <dgm:pt modelId="{26C33BB5-5EE4-4EDF-B6E9-1BAE33C31230}" type="pres">
      <dgm:prSet presAssocID="{E65759AE-70B5-4986-A56A-77552FAB3360}" presName="parTxOnly" presStyleLbl="node1" presStyleIdx="3" presStyleCnt="4" custLinFactNeighborX="24224" custLinFactNeighborY="-10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7AF9331-9EE7-4B6C-9863-F7D624894B21}" srcId="{55506D39-6CAA-4DD4-99A4-F845EF65F0CB}" destId="{3440C9B3-A8B1-49FB-8994-49699DE48C2D}" srcOrd="2" destOrd="0" parTransId="{D43D1197-947F-4173-983A-957F399FE451}" sibTransId="{F839A063-B5E1-447D-AD36-8AF043B90059}"/>
    <dgm:cxn modelId="{8B00226D-FB5C-4523-BF8A-718BF9927A47}" srcId="{55506D39-6CAA-4DD4-99A4-F845EF65F0CB}" destId="{7409013D-0AC9-4473-A3ED-B20BF66E0AF8}" srcOrd="1" destOrd="0" parTransId="{A932D443-FDF3-4986-B3A5-E4EE664F3C29}" sibTransId="{3B6A1FC6-256D-4CAE-B786-26889E147D29}"/>
    <dgm:cxn modelId="{7CAECCBB-B71C-4AD7-875A-AF97E427CFC9}" type="presOf" srcId="{B7CD1678-DB8D-496D-9A7C-4AC4E7318D77}" destId="{3D46491E-6B50-4EBE-8B92-85D0446578BB}" srcOrd="0" destOrd="0" presId="urn:microsoft.com/office/officeart/2005/8/layout/hChevron3"/>
    <dgm:cxn modelId="{5B89126F-7946-433E-A218-0257C52BE10B}" type="presOf" srcId="{E65759AE-70B5-4986-A56A-77552FAB3360}" destId="{26C33BB5-5EE4-4EDF-B6E9-1BAE33C31230}" srcOrd="0" destOrd="0" presId="urn:microsoft.com/office/officeart/2005/8/layout/hChevron3"/>
    <dgm:cxn modelId="{9D649990-57A8-489B-98C7-6B54C9A2BF78}" srcId="{55506D39-6CAA-4DD4-99A4-F845EF65F0CB}" destId="{E65759AE-70B5-4986-A56A-77552FAB3360}" srcOrd="3" destOrd="0" parTransId="{877DCABB-D49C-4ED9-8252-7D4C03584CA6}" sibTransId="{62DFCFA7-AB6B-41B3-A90D-CE29C8A0327C}"/>
    <dgm:cxn modelId="{D31C25A5-791D-4CF1-A008-DD7AFCAA41F3}" type="presOf" srcId="{55506D39-6CAA-4DD4-99A4-F845EF65F0CB}" destId="{24ACA4F4-E657-4ABB-A6ED-81A0BAE477C4}" srcOrd="0" destOrd="0" presId="urn:microsoft.com/office/officeart/2005/8/layout/hChevron3"/>
    <dgm:cxn modelId="{BDF5099C-1D6E-49F3-B1DE-EF2751980B50}" srcId="{55506D39-6CAA-4DD4-99A4-F845EF65F0CB}" destId="{B7CD1678-DB8D-496D-9A7C-4AC4E7318D77}" srcOrd="0" destOrd="0" parTransId="{667CC487-F4DA-4508-8485-C84D00DD8B94}" sibTransId="{2E126033-1F71-49DE-BBD2-113B2795BB77}"/>
    <dgm:cxn modelId="{36F24A8A-0FAF-41D8-B06C-FB32AFAB9F67}" type="presOf" srcId="{3440C9B3-A8B1-49FB-8994-49699DE48C2D}" destId="{49152CC7-F35E-441E-8DDB-CFF1EDF2A8D5}" srcOrd="0" destOrd="0" presId="urn:microsoft.com/office/officeart/2005/8/layout/hChevron3"/>
    <dgm:cxn modelId="{70F04D4E-85F9-4E9A-A3B2-BEB1D3057661}" type="presOf" srcId="{7409013D-0AC9-4473-A3ED-B20BF66E0AF8}" destId="{358B6621-94D2-4D1E-9682-37F22B20ED35}" srcOrd="0" destOrd="0" presId="urn:microsoft.com/office/officeart/2005/8/layout/hChevron3"/>
    <dgm:cxn modelId="{8EA994D5-B195-4B1B-971F-7871DAEFD660}" type="presParOf" srcId="{24ACA4F4-E657-4ABB-A6ED-81A0BAE477C4}" destId="{3D46491E-6B50-4EBE-8B92-85D0446578BB}" srcOrd="0" destOrd="0" presId="urn:microsoft.com/office/officeart/2005/8/layout/hChevron3"/>
    <dgm:cxn modelId="{F5BA227B-755F-45A6-97A8-410CE91E1F0E}" type="presParOf" srcId="{24ACA4F4-E657-4ABB-A6ED-81A0BAE477C4}" destId="{058C4A22-401C-4B69-AE99-5E89F209AA24}" srcOrd="1" destOrd="0" presId="urn:microsoft.com/office/officeart/2005/8/layout/hChevron3"/>
    <dgm:cxn modelId="{43C6D4B3-7FE2-411F-8927-518A9CA2EFBD}" type="presParOf" srcId="{24ACA4F4-E657-4ABB-A6ED-81A0BAE477C4}" destId="{358B6621-94D2-4D1E-9682-37F22B20ED35}" srcOrd="2" destOrd="0" presId="urn:microsoft.com/office/officeart/2005/8/layout/hChevron3"/>
    <dgm:cxn modelId="{DE71F854-F30D-412F-ABC3-13A1452C3441}" type="presParOf" srcId="{24ACA4F4-E657-4ABB-A6ED-81A0BAE477C4}" destId="{6DBF9205-1604-49FB-A237-E7EBA13FCBB8}" srcOrd="3" destOrd="0" presId="urn:microsoft.com/office/officeart/2005/8/layout/hChevron3"/>
    <dgm:cxn modelId="{EBE9F16E-3367-47D5-BC32-E4D7CD917992}" type="presParOf" srcId="{24ACA4F4-E657-4ABB-A6ED-81A0BAE477C4}" destId="{49152CC7-F35E-441E-8DDB-CFF1EDF2A8D5}" srcOrd="4" destOrd="0" presId="urn:microsoft.com/office/officeart/2005/8/layout/hChevron3"/>
    <dgm:cxn modelId="{AC1376D7-0B7C-4435-8015-A1D388C49B85}" type="presParOf" srcId="{24ACA4F4-E657-4ABB-A6ED-81A0BAE477C4}" destId="{831F72E4-8B6B-4E88-9E04-40B466D5E99B}" srcOrd="5" destOrd="0" presId="urn:microsoft.com/office/officeart/2005/8/layout/hChevron3"/>
    <dgm:cxn modelId="{85773DA3-1221-4FAE-A4E8-5367EA242E6C}" type="presParOf" srcId="{24ACA4F4-E657-4ABB-A6ED-81A0BAE477C4}" destId="{26C33BB5-5EE4-4EDF-B6E9-1BAE33C31230}" srcOrd="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D46491E-6B50-4EBE-8B92-85D0446578BB}">
      <dsp:nvSpPr>
        <dsp:cNvPr id="0" name=""/>
        <dsp:cNvSpPr/>
      </dsp:nvSpPr>
      <dsp:spPr>
        <a:xfrm>
          <a:off x="2553" y="309164"/>
          <a:ext cx="2561861" cy="102474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48006" rIns="24003" bIns="4800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Input word (neologism)</a:t>
          </a:r>
          <a:endParaRPr lang="ru-RU" sz="1800" kern="1200" dirty="0"/>
        </a:p>
      </dsp:txBody>
      <dsp:txXfrm>
        <a:off x="2553" y="309164"/>
        <a:ext cx="2561861" cy="1024744"/>
      </dsp:txXfrm>
    </dsp:sp>
    <dsp:sp modelId="{55FBF810-7DA1-4296-890A-5986E358599A}">
      <dsp:nvSpPr>
        <dsp:cNvPr id="0" name=""/>
        <dsp:cNvSpPr/>
      </dsp:nvSpPr>
      <dsp:spPr>
        <a:xfrm>
          <a:off x="2052042" y="309164"/>
          <a:ext cx="2561861" cy="102474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Word vector</a:t>
          </a:r>
          <a:endParaRPr lang="ru-RU" sz="1800" kern="1200" dirty="0"/>
        </a:p>
      </dsp:txBody>
      <dsp:txXfrm>
        <a:off x="2052042" y="309164"/>
        <a:ext cx="2561861" cy="1024744"/>
      </dsp:txXfrm>
    </dsp:sp>
    <dsp:sp modelId="{FBB69B37-D4C1-4DAF-B973-50B961F58022}">
      <dsp:nvSpPr>
        <dsp:cNvPr id="0" name=""/>
        <dsp:cNvSpPr/>
      </dsp:nvSpPr>
      <dsp:spPr>
        <a:xfrm>
          <a:off x="4101531" y="309164"/>
          <a:ext cx="2561861" cy="102474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Nearest synsets (cosine measure)</a:t>
          </a:r>
        </a:p>
      </dsp:txBody>
      <dsp:txXfrm>
        <a:off x="4101531" y="309164"/>
        <a:ext cx="2561861" cy="1024744"/>
      </dsp:txXfrm>
    </dsp:sp>
    <dsp:sp modelId="{77080B31-2824-422F-A234-241007B0445E}">
      <dsp:nvSpPr>
        <dsp:cNvPr id="0" name=""/>
        <dsp:cNvSpPr/>
      </dsp:nvSpPr>
      <dsp:spPr>
        <a:xfrm>
          <a:off x="6151021" y="309164"/>
          <a:ext cx="2561861" cy="102474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Parents as hypernyms</a:t>
          </a:r>
          <a:endParaRPr lang="ru-RU" sz="1800" kern="1200" dirty="0"/>
        </a:p>
      </dsp:txBody>
      <dsp:txXfrm>
        <a:off x="6151021" y="309164"/>
        <a:ext cx="2561861" cy="102474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D46491E-6B50-4EBE-8B92-85D0446578BB}">
      <dsp:nvSpPr>
        <dsp:cNvPr id="0" name=""/>
        <dsp:cNvSpPr/>
      </dsp:nvSpPr>
      <dsp:spPr>
        <a:xfrm>
          <a:off x="68582" y="57151"/>
          <a:ext cx="2519854" cy="100794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8684" tIns="69342" rIns="34671" bIns="6934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RuWordNet synsets</a:t>
          </a:r>
          <a:endParaRPr lang="ru-RU" sz="2600" kern="1200" dirty="0"/>
        </a:p>
      </dsp:txBody>
      <dsp:txXfrm>
        <a:off x="68582" y="57151"/>
        <a:ext cx="2519854" cy="1007941"/>
      </dsp:txXfrm>
    </dsp:sp>
    <dsp:sp modelId="{358B6621-94D2-4D1E-9682-37F22B20ED35}">
      <dsp:nvSpPr>
        <dsp:cNvPr id="0" name=""/>
        <dsp:cNvSpPr/>
      </dsp:nvSpPr>
      <dsp:spPr>
        <a:xfrm>
          <a:off x="2194573" y="57151"/>
          <a:ext cx="2519854" cy="100794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4013" tIns="69342" rIns="34671" bIns="6934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Sentences of synsets</a:t>
          </a:r>
          <a:endParaRPr lang="ru-RU" sz="2600" kern="1200" dirty="0"/>
        </a:p>
      </dsp:txBody>
      <dsp:txXfrm>
        <a:off x="2194573" y="57151"/>
        <a:ext cx="2519854" cy="1007941"/>
      </dsp:txXfrm>
    </dsp:sp>
    <dsp:sp modelId="{49152CC7-F35E-441E-8DDB-CFF1EDF2A8D5}">
      <dsp:nvSpPr>
        <dsp:cNvPr id="0" name=""/>
        <dsp:cNvSpPr/>
      </dsp:nvSpPr>
      <dsp:spPr>
        <a:xfrm>
          <a:off x="4183408" y="57151"/>
          <a:ext cx="2519854" cy="100794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4013" tIns="69342" rIns="34671" bIns="6934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Vector</a:t>
          </a:r>
          <a:endParaRPr lang="ru-RU" sz="2600" kern="1200" dirty="0"/>
        </a:p>
      </dsp:txBody>
      <dsp:txXfrm>
        <a:off x="4183408" y="57151"/>
        <a:ext cx="2519854" cy="1007941"/>
      </dsp:txXfrm>
    </dsp:sp>
    <dsp:sp modelId="{26C33BB5-5EE4-4EDF-B6E9-1BAE33C31230}">
      <dsp:nvSpPr>
        <dsp:cNvPr id="0" name=""/>
        <dsp:cNvSpPr/>
      </dsp:nvSpPr>
      <dsp:spPr>
        <a:xfrm>
          <a:off x="6052673" y="57151"/>
          <a:ext cx="2519854" cy="100794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4013" tIns="69342" rIns="34671" bIns="6934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Matrix</a:t>
          </a:r>
          <a:endParaRPr lang="ru-RU" sz="2600" kern="1200" dirty="0"/>
        </a:p>
      </dsp:txBody>
      <dsp:txXfrm>
        <a:off x="6052673" y="57151"/>
        <a:ext cx="2519854" cy="100794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D46491E-6B50-4EBE-8B92-85D0446578BB}">
      <dsp:nvSpPr>
        <dsp:cNvPr id="0" name=""/>
        <dsp:cNvSpPr/>
      </dsp:nvSpPr>
      <dsp:spPr>
        <a:xfrm>
          <a:off x="2553" y="309164"/>
          <a:ext cx="2561861" cy="102474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48006" rIns="24003" bIns="4800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Input word (neologism)</a:t>
          </a:r>
          <a:endParaRPr lang="ru-RU" sz="1800" kern="1200" dirty="0"/>
        </a:p>
      </dsp:txBody>
      <dsp:txXfrm>
        <a:off x="2553" y="309164"/>
        <a:ext cx="2561861" cy="1024744"/>
      </dsp:txXfrm>
    </dsp:sp>
    <dsp:sp modelId="{55FBF810-7DA1-4296-890A-5986E358599A}">
      <dsp:nvSpPr>
        <dsp:cNvPr id="0" name=""/>
        <dsp:cNvSpPr/>
      </dsp:nvSpPr>
      <dsp:spPr>
        <a:xfrm>
          <a:off x="2052042" y="309164"/>
          <a:ext cx="2561861" cy="102474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Word vector</a:t>
          </a:r>
          <a:endParaRPr lang="ru-RU" sz="1800" kern="1200" dirty="0"/>
        </a:p>
      </dsp:txBody>
      <dsp:txXfrm>
        <a:off x="2052042" y="309164"/>
        <a:ext cx="2561861" cy="1024744"/>
      </dsp:txXfrm>
    </dsp:sp>
    <dsp:sp modelId="{FBB69B37-D4C1-4DAF-B973-50B961F58022}">
      <dsp:nvSpPr>
        <dsp:cNvPr id="0" name=""/>
        <dsp:cNvSpPr/>
      </dsp:nvSpPr>
      <dsp:spPr>
        <a:xfrm>
          <a:off x="4101531" y="309164"/>
          <a:ext cx="2561861" cy="102474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Nearest synsets (cosine measure)</a:t>
          </a:r>
        </a:p>
      </dsp:txBody>
      <dsp:txXfrm>
        <a:off x="4101531" y="309164"/>
        <a:ext cx="2561861" cy="1024744"/>
      </dsp:txXfrm>
    </dsp:sp>
    <dsp:sp modelId="{77080B31-2824-422F-A234-241007B0445E}">
      <dsp:nvSpPr>
        <dsp:cNvPr id="0" name=""/>
        <dsp:cNvSpPr/>
      </dsp:nvSpPr>
      <dsp:spPr>
        <a:xfrm>
          <a:off x="6151021" y="309164"/>
          <a:ext cx="2561861" cy="102474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Parents as hypernyms</a:t>
          </a:r>
          <a:endParaRPr lang="ru-RU" sz="1800" kern="1200" dirty="0"/>
        </a:p>
      </dsp:txBody>
      <dsp:txXfrm>
        <a:off x="6151021" y="309164"/>
        <a:ext cx="2561861" cy="1024744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D46491E-6B50-4EBE-8B92-85D0446578BB}">
      <dsp:nvSpPr>
        <dsp:cNvPr id="0" name=""/>
        <dsp:cNvSpPr/>
      </dsp:nvSpPr>
      <dsp:spPr>
        <a:xfrm>
          <a:off x="68582" y="57151"/>
          <a:ext cx="2519854" cy="100794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8684" tIns="69342" rIns="34671" bIns="6934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RuWordNet synsets</a:t>
          </a:r>
          <a:endParaRPr lang="ru-RU" sz="2600" kern="1200" dirty="0"/>
        </a:p>
      </dsp:txBody>
      <dsp:txXfrm>
        <a:off x="68582" y="57151"/>
        <a:ext cx="2519854" cy="1007941"/>
      </dsp:txXfrm>
    </dsp:sp>
    <dsp:sp modelId="{358B6621-94D2-4D1E-9682-37F22B20ED35}">
      <dsp:nvSpPr>
        <dsp:cNvPr id="0" name=""/>
        <dsp:cNvSpPr/>
      </dsp:nvSpPr>
      <dsp:spPr>
        <a:xfrm>
          <a:off x="2194573" y="57151"/>
          <a:ext cx="2519854" cy="100794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4013" tIns="69342" rIns="34671" bIns="6934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Sentences of synsets</a:t>
          </a:r>
          <a:endParaRPr lang="ru-RU" sz="2600" kern="1200" dirty="0"/>
        </a:p>
      </dsp:txBody>
      <dsp:txXfrm>
        <a:off x="2194573" y="57151"/>
        <a:ext cx="2519854" cy="1007941"/>
      </dsp:txXfrm>
    </dsp:sp>
    <dsp:sp modelId="{49152CC7-F35E-441E-8DDB-CFF1EDF2A8D5}">
      <dsp:nvSpPr>
        <dsp:cNvPr id="0" name=""/>
        <dsp:cNvSpPr/>
      </dsp:nvSpPr>
      <dsp:spPr>
        <a:xfrm>
          <a:off x="4183408" y="57151"/>
          <a:ext cx="2519854" cy="100794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4013" tIns="69342" rIns="34671" bIns="6934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Vector</a:t>
          </a:r>
          <a:endParaRPr lang="ru-RU" sz="2600" kern="1200" dirty="0"/>
        </a:p>
      </dsp:txBody>
      <dsp:txXfrm>
        <a:off x="4183408" y="57151"/>
        <a:ext cx="2519854" cy="1007941"/>
      </dsp:txXfrm>
    </dsp:sp>
    <dsp:sp modelId="{26C33BB5-5EE4-4EDF-B6E9-1BAE33C31230}">
      <dsp:nvSpPr>
        <dsp:cNvPr id="0" name=""/>
        <dsp:cNvSpPr/>
      </dsp:nvSpPr>
      <dsp:spPr>
        <a:xfrm>
          <a:off x="6052673" y="57151"/>
          <a:ext cx="2519854" cy="100794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4013" tIns="69342" rIns="34671" bIns="6934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Matrix</a:t>
          </a:r>
          <a:endParaRPr lang="ru-RU" sz="2600" kern="1200" dirty="0"/>
        </a:p>
      </dsp:txBody>
      <dsp:txXfrm>
        <a:off x="6052673" y="57151"/>
        <a:ext cx="2519854" cy="10079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28C72-DB2E-4899-A778-ADCEB0DDE223}" type="datetimeFigureOut">
              <a:rPr lang="ru-RU" smtClean="0"/>
              <a:pPr/>
              <a:t>15.06.2020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F79E0D-0BCE-4338-ACEE-04BA1255D6A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1. Доброго времени суток, уважаемые организаторы и участники конференции. </a:t>
            </a:r>
          </a:p>
          <a:p>
            <a:r>
              <a:rPr lang="ru-RU" dirty="0" smtClean="0"/>
              <a:t>Сейчас прозвучит доклад на тему «DISTRIBUTIONAL MODELS AND AUXILIARY METHODS FOR DETERMINING THE HYPERNYMS OF WORDS IN RUSSIAN». </a:t>
            </a:r>
          </a:p>
          <a:p>
            <a:r>
              <a:rPr lang="ru-RU" dirty="0" smtClean="0"/>
              <a:t>Меня зовут Василий, я являюсь инженером-исследователем Федерального Исследовательского Центра «Информатика и управление» Российской академии наук </a:t>
            </a:r>
          </a:p>
          <a:p>
            <a:r>
              <a:rPr lang="ru-RU" dirty="0" smtClean="0"/>
              <a:t>  и аспирантом кафедры информационных технологий Российского </a:t>
            </a:r>
            <a:r>
              <a:rPr lang="ru-RU" dirty="0" err="1" smtClean="0"/>
              <a:t>универститета</a:t>
            </a:r>
            <a:r>
              <a:rPr lang="ru-RU" dirty="0" smtClean="0"/>
              <a:t> </a:t>
            </a:r>
            <a:r>
              <a:rPr lang="ru-RU" dirty="0" err="1" smtClean="0"/>
              <a:t>Дружды</a:t>
            </a:r>
            <a:r>
              <a:rPr lang="ru-RU" dirty="0" smtClean="0"/>
              <a:t> Народов.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79E0D-0BCE-4338-ACEE-04BA1255D6A6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</a:p>
          <a:p>
            <a:r>
              <a:rPr lang="ru-RU" dirty="0" smtClean="0"/>
              <a:t>10. На данном слайде представлена таблица с результатами по </a:t>
            </a:r>
            <a:r>
              <a:rPr lang="ru-RU" dirty="0" err="1" smtClean="0"/>
              <a:t>предобученным</a:t>
            </a:r>
            <a:r>
              <a:rPr lang="ru-RU" dirty="0" smtClean="0"/>
              <a:t> моделям, которые мы использовали.</a:t>
            </a:r>
          </a:p>
          <a:p>
            <a:r>
              <a:rPr lang="ru-RU" dirty="0" smtClean="0"/>
              <a:t>    На существительных лучше всего показал результаты </a:t>
            </a:r>
            <a:r>
              <a:rPr lang="ru-RU" dirty="0" err="1" smtClean="0"/>
              <a:t>fasttext</a:t>
            </a:r>
            <a:r>
              <a:rPr lang="ru-RU" dirty="0" smtClean="0"/>
              <a:t>,</a:t>
            </a:r>
          </a:p>
          <a:p>
            <a:r>
              <a:rPr lang="ru-RU" dirty="0" smtClean="0"/>
              <a:t>    а на глаголах -- алгоритм </a:t>
            </a:r>
            <a:r>
              <a:rPr lang="ru-RU" dirty="0" err="1" smtClean="0"/>
              <a:t>elmo</a:t>
            </a:r>
            <a:r>
              <a:rPr lang="ru-RU" dirty="0" smtClean="0"/>
              <a:t> , </a:t>
            </a:r>
            <a:r>
              <a:rPr lang="ru-RU" dirty="0" err="1" smtClean="0"/>
              <a:t>обученны</a:t>
            </a:r>
            <a:r>
              <a:rPr lang="ru-RU" dirty="0" smtClean="0"/>
              <a:t> на данных </a:t>
            </a:r>
            <a:r>
              <a:rPr lang="ru-RU" dirty="0" err="1" smtClean="0"/>
              <a:t>taiga</a:t>
            </a:r>
            <a:r>
              <a:rPr lang="ru-RU" dirty="0" smtClean="0"/>
              <a:t>. </a:t>
            </a:r>
          </a:p>
          <a:p>
            <a:r>
              <a:rPr lang="ru-RU" dirty="0" smtClean="0"/>
              <a:t>    Отметим, что RuBERT здесь использовался для получения векторов. </a:t>
            </a:r>
          </a:p>
          <a:p>
            <a:r>
              <a:rPr lang="ru-RU" dirty="0" smtClean="0"/>
              <a:t>	Т.е. внутренний слой длиной 3072 использовался как векторное представление.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79E0D-0BCE-4338-ACEE-04BA1255D6A6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11. На данном слайде показаны наши результаты по отношению к </a:t>
            </a:r>
            <a:r>
              <a:rPr lang="ru-RU" dirty="0" err="1" smtClean="0"/>
              <a:t>baseline</a:t>
            </a:r>
            <a:r>
              <a:rPr lang="ru-RU" dirty="0" smtClean="0"/>
              <a:t> и лучшему результату в соревновании.</a:t>
            </a:r>
          </a:p>
          <a:p>
            <a:r>
              <a:rPr lang="ru-RU" dirty="0" smtClean="0"/>
              <a:t>    По сравнению с базовым, наш метод показал MAP:</a:t>
            </a:r>
          </a:p>
          <a:p>
            <a:r>
              <a:rPr lang="ru-RU" dirty="0" smtClean="0"/>
              <a:t>	•	… выше на 7.67% («</a:t>
            </a:r>
            <a:r>
              <a:rPr lang="ru-RU" dirty="0" err="1" smtClean="0"/>
              <a:t>Publ</a:t>
            </a:r>
            <a:r>
              <a:rPr lang="ru-RU" dirty="0" smtClean="0"/>
              <a:t>.» сущ.) и выше на 9.53% («</a:t>
            </a:r>
            <a:r>
              <a:rPr lang="ru-RU" dirty="0" err="1" smtClean="0"/>
              <a:t>Pr</a:t>
            </a:r>
            <a:r>
              <a:rPr lang="ru-RU" dirty="0" smtClean="0"/>
              <a:t>.» сущ.);</a:t>
            </a:r>
          </a:p>
          <a:p>
            <a:r>
              <a:rPr lang="ru-RU" dirty="0" smtClean="0"/>
              <a:t>	•	… выше на 5.83% («</a:t>
            </a:r>
            <a:r>
              <a:rPr lang="ru-RU" dirty="0" err="1" smtClean="0"/>
              <a:t>Publ</a:t>
            </a:r>
            <a:r>
              <a:rPr lang="ru-RU" dirty="0" smtClean="0"/>
              <a:t>.» глаг.) и выше на 5.39% («</a:t>
            </a:r>
            <a:r>
              <a:rPr lang="ru-RU" dirty="0" err="1" smtClean="0"/>
              <a:t>Pr</a:t>
            </a:r>
            <a:r>
              <a:rPr lang="ru-RU" dirty="0" smtClean="0"/>
              <a:t>.» глаг.).</a:t>
            </a:r>
          </a:p>
          <a:p>
            <a:r>
              <a:rPr lang="ru-RU" dirty="0" smtClean="0"/>
              <a:t>	По сравнению с лучшими результатами в соревновании, мы показали MAP:</a:t>
            </a:r>
          </a:p>
          <a:p>
            <a:r>
              <a:rPr lang="ru-RU" dirty="0" smtClean="0"/>
              <a:t>	•	… ниже на 4.75% («</a:t>
            </a:r>
            <a:r>
              <a:rPr lang="ru-RU" dirty="0" err="1" smtClean="0"/>
              <a:t>Publ</a:t>
            </a:r>
            <a:r>
              <a:rPr lang="ru-RU" dirty="0" smtClean="0"/>
              <a:t>.» сущ.) и ниже на 3.59% («</a:t>
            </a:r>
            <a:r>
              <a:rPr lang="ru-RU" dirty="0" err="1" smtClean="0"/>
              <a:t>Pr</a:t>
            </a:r>
            <a:r>
              <a:rPr lang="ru-RU" dirty="0" smtClean="0"/>
              <a:t>.» сущ.);</a:t>
            </a:r>
          </a:p>
          <a:p>
            <a:r>
              <a:rPr lang="ru-RU" dirty="0" smtClean="0"/>
              <a:t>	•	… ниже на 6.91% («</a:t>
            </a:r>
            <a:r>
              <a:rPr lang="ru-RU" dirty="0" err="1" smtClean="0"/>
              <a:t>Publ</a:t>
            </a:r>
            <a:r>
              <a:rPr lang="ru-RU" dirty="0" smtClean="0"/>
              <a:t>.» глаг.) и ниже на 6.09% («</a:t>
            </a:r>
            <a:r>
              <a:rPr lang="ru-RU" dirty="0" err="1" smtClean="0"/>
              <a:t>Pr</a:t>
            </a:r>
            <a:r>
              <a:rPr lang="ru-RU" dirty="0" smtClean="0"/>
              <a:t>.» глаг.).</a:t>
            </a:r>
          </a:p>
          <a:p>
            <a:r>
              <a:rPr lang="ru-RU" dirty="0" smtClean="0"/>
              <a:t>	Тем не менее, мы показали результаты не ниже 4-го места (из более чем 13-ти участников) на каждом из тестовых данных: </a:t>
            </a:r>
          </a:p>
          <a:p>
            <a:r>
              <a:rPr lang="ru-RU" dirty="0" smtClean="0"/>
              <a:t>	•	3-е место на «</a:t>
            </a:r>
            <a:r>
              <a:rPr lang="ru-RU" dirty="0" err="1" smtClean="0"/>
              <a:t>Publ</a:t>
            </a:r>
            <a:r>
              <a:rPr lang="ru-RU" dirty="0" smtClean="0"/>
              <a:t>.» сущ. и 2-ое на «</a:t>
            </a:r>
            <a:r>
              <a:rPr lang="ru-RU" dirty="0" err="1" smtClean="0"/>
              <a:t>Pr</a:t>
            </a:r>
            <a:r>
              <a:rPr lang="ru-RU" dirty="0" smtClean="0"/>
              <a:t>.» сущ.;</a:t>
            </a:r>
          </a:p>
          <a:p>
            <a:r>
              <a:rPr lang="ru-RU" dirty="0" smtClean="0"/>
              <a:t>	•	4-ое место на «</a:t>
            </a:r>
            <a:r>
              <a:rPr lang="ru-RU" dirty="0" err="1" smtClean="0"/>
              <a:t>Publ</a:t>
            </a:r>
            <a:r>
              <a:rPr lang="ru-RU" dirty="0" smtClean="0"/>
              <a:t>.» глаг. и 4-ое на «</a:t>
            </a:r>
            <a:r>
              <a:rPr lang="ru-RU" dirty="0" err="1" smtClean="0"/>
              <a:t>Pr</a:t>
            </a:r>
            <a:r>
              <a:rPr lang="ru-RU" dirty="0" smtClean="0"/>
              <a:t>.» глаг.</a:t>
            </a:r>
          </a:p>
          <a:p>
            <a:r>
              <a:rPr lang="ru-RU" dirty="0" smtClean="0"/>
              <a:t>	Завершая этот раздел, отметим, что мы достигли конкурентных результатов.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79E0D-0BCE-4338-ACEE-04BA1255D6A6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12. Завершая данный доклад, отметим следующее:</a:t>
            </a:r>
          </a:p>
          <a:p>
            <a:r>
              <a:rPr lang="ru-RU" dirty="0" smtClean="0"/>
              <a:t>	- в работе проверено влияние разных полей RuWordNet на результат. </a:t>
            </a:r>
          </a:p>
          <a:p>
            <a:r>
              <a:rPr lang="ru-RU" dirty="0" smtClean="0"/>
              <a:t>	  для существительных лучше использовать поля "</a:t>
            </a:r>
            <a:r>
              <a:rPr lang="ru-RU" dirty="0" err="1" smtClean="0"/>
              <a:t>ruthes_name</a:t>
            </a:r>
            <a:r>
              <a:rPr lang="ru-RU" dirty="0" smtClean="0"/>
              <a:t>" и "</a:t>
            </a:r>
            <a:r>
              <a:rPr lang="ru-RU" dirty="0" err="1" smtClean="0"/>
              <a:t>sense</a:t>
            </a:r>
            <a:r>
              <a:rPr lang="ru-RU" dirty="0" smtClean="0"/>
              <a:t> </a:t>
            </a:r>
            <a:r>
              <a:rPr lang="ru-RU" dirty="0" err="1" smtClean="0"/>
              <a:t>name</a:t>
            </a:r>
            <a:r>
              <a:rPr lang="ru-RU" dirty="0" smtClean="0"/>
              <a:t>",</a:t>
            </a:r>
          </a:p>
          <a:p>
            <a:r>
              <a:rPr lang="ru-RU" dirty="0" smtClean="0"/>
              <a:t>	  а для глаголов лучше использовать все доступные поля.</a:t>
            </a:r>
          </a:p>
          <a:p>
            <a:r>
              <a:rPr lang="ru-RU" dirty="0" smtClean="0"/>
              <a:t>	- добавлено ранжирование (алгоритм </a:t>
            </a:r>
            <a:r>
              <a:rPr lang="ru-RU" dirty="0" err="1" smtClean="0"/>
              <a:t>учитыват</a:t>
            </a:r>
            <a:r>
              <a:rPr lang="ru-RU" dirty="0" smtClean="0"/>
              <a:t> с некоторыми коэффициентами как сами </a:t>
            </a:r>
            <a:r>
              <a:rPr lang="ru-RU" dirty="0" err="1" smtClean="0"/>
              <a:t>синсеты-ассоциаты</a:t>
            </a:r>
            <a:r>
              <a:rPr lang="ru-RU" dirty="0" smtClean="0"/>
              <a:t>, так и их родителей и прародителей)    </a:t>
            </a:r>
          </a:p>
          <a:p>
            <a:r>
              <a:rPr lang="ru-RU" dirty="0" smtClean="0"/>
              <a:t>	- основной вывод -- то, что даже без дополнительного обучения, используя только предобученные модели, можно получить интересные результаты.</a:t>
            </a:r>
          </a:p>
          <a:p>
            <a:r>
              <a:rPr lang="ru-RU" dirty="0" smtClean="0"/>
              <a:t>    - весь исходный код выложен на </a:t>
            </a:r>
            <a:r>
              <a:rPr lang="ru-RU" dirty="0" err="1" smtClean="0"/>
              <a:t>гитхаб</a:t>
            </a:r>
            <a:r>
              <a:rPr lang="ru-RU" dirty="0" smtClean="0"/>
              <a:t> и доступен по адресу, указанному на слайде.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79E0D-0BCE-4338-ACEE-04BA1255D6A6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13. </a:t>
            </a:r>
            <a:r>
              <a:rPr lang="ru-RU" smtClean="0"/>
              <a:t>Спасибо за внимание!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79E0D-0BCE-4338-ACEE-04BA1255D6A6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2. Данный доклад посвящен теме автоматического построения тезауруса для русского языка. </a:t>
            </a:r>
          </a:p>
          <a:p>
            <a:r>
              <a:rPr lang="ru-RU" dirty="0" smtClean="0"/>
              <a:t>   Как известно, ранее организаторами было объявлено соревнование </a:t>
            </a:r>
            <a:r>
              <a:rPr lang="ru-RU" dirty="0" err="1" smtClean="0"/>
              <a:t>Russian</a:t>
            </a:r>
            <a:r>
              <a:rPr lang="ru-RU" dirty="0" smtClean="0"/>
              <a:t> </a:t>
            </a:r>
            <a:r>
              <a:rPr lang="ru-RU" dirty="0" err="1" smtClean="0"/>
              <a:t>language</a:t>
            </a:r>
            <a:r>
              <a:rPr lang="ru-RU" dirty="0" smtClean="0"/>
              <a:t> RUSSE'2020. </a:t>
            </a:r>
          </a:p>
          <a:p>
            <a:r>
              <a:rPr lang="ru-RU" dirty="0" smtClean="0"/>
              <a:t>   Задача заключается в следующем: неизвестному слову (неологизму) необходимо сопоставить гиперонимы из существующего тезауруса (или таксономии). </a:t>
            </a:r>
          </a:p>
          <a:p>
            <a:r>
              <a:rPr lang="ru-RU" dirty="0" smtClean="0"/>
              <a:t>   Т.е. слову "утка" нужно сопоставить слова "животное", "птица" и т.д. </a:t>
            </a:r>
          </a:p>
          <a:p>
            <a:r>
              <a:rPr lang="ru-RU" dirty="0" smtClean="0"/>
              <a:t>   От нас (участников соревнования) ожидается, что для </a:t>
            </a:r>
            <a:r>
              <a:rPr lang="ru-RU" dirty="0" err="1" smtClean="0"/>
              <a:t>незвестного</a:t>
            </a:r>
            <a:r>
              <a:rPr lang="ru-RU" dirty="0" smtClean="0"/>
              <a:t> слову будут указаны до 10 кандидатов </a:t>
            </a:r>
            <a:r>
              <a:rPr lang="ru-RU" dirty="0" err="1" smtClean="0"/>
              <a:t>гиперонимов</a:t>
            </a:r>
            <a:r>
              <a:rPr lang="ru-RU" dirty="0" smtClean="0"/>
              <a:t>. </a:t>
            </a:r>
          </a:p>
          <a:p>
            <a:r>
              <a:rPr lang="ru-RU" dirty="0" smtClean="0"/>
              <a:t>   Данное соревнование проводится для существительных и глаголов. </a:t>
            </a:r>
          </a:p>
          <a:p>
            <a:r>
              <a:rPr lang="ru-RU" dirty="0" smtClean="0"/>
              <a:t>   По два тестовых наборов данных было предоставлено: </a:t>
            </a:r>
            <a:r>
              <a:rPr lang="ru-RU" dirty="0" err="1" smtClean="0"/>
              <a:t>public</a:t>
            </a:r>
            <a:r>
              <a:rPr lang="ru-RU" dirty="0" smtClean="0"/>
              <a:t> и </a:t>
            </a:r>
            <a:r>
              <a:rPr lang="ru-RU" dirty="0" err="1" smtClean="0"/>
              <a:t>private</a:t>
            </a:r>
            <a:r>
              <a:rPr lang="ru-RU" dirty="0" smtClean="0"/>
              <a:t>. </a:t>
            </a:r>
          </a:p>
          <a:p>
            <a:r>
              <a:rPr lang="ru-RU" dirty="0" smtClean="0"/>
              <a:t>   У нас была возможность загрузить свои ответы и узнать </a:t>
            </a:r>
            <a:r>
              <a:rPr lang="ru-RU" dirty="0" err="1" smtClean="0"/>
              <a:t>map</a:t>
            </a:r>
            <a:r>
              <a:rPr lang="ru-RU" dirty="0" smtClean="0"/>
              <a:t>. Ответы не были доступны. </a:t>
            </a:r>
          </a:p>
          <a:p>
            <a:r>
              <a:rPr lang="ru-RU" dirty="0" smtClean="0"/>
              <a:t>   </a:t>
            </a:r>
          </a:p>
          <a:p>
            <a:r>
              <a:rPr lang="ru-RU" dirty="0" smtClean="0"/>
              <a:t>   Как мы видим на слайде, неизвестные слова "</a:t>
            </a:r>
            <a:r>
              <a:rPr lang="ru-RU" dirty="0" err="1" smtClean="0"/>
              <a:t>айпад</a:t>
            </a:r>
            <a:r>
              <a:rPr lang="ru-RU" dirty="0" smtClean="0"/>
              <a:t>", "маржа" нужно как-то поместить в тезаурус. </a:t>
            </a:r>
          </a:p>
          <a:p>
            <a:r>
              <a:rPr lang="ru-RU" dirty="0" smtClean="0"/>
              <a:t>   Данное соревнование является попыткой, если так можно сказать, определить местоположение в иерархии тезауруса автоматически.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79E0D-0BCE-4338-ACEE-04BA1255D6A6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3. В предоставленной версии тезауруса RuWordNet 29 тысяч существительных и 7.5 тысячи глаголов.</a:t>
            </a:r>
          </a:p>
          <a:p>
            <a:r>
              <a:rPr lang="ru-RU" dirty="0" smtClean="0"/>
              <a:t>   Простыми словами, RuWordNet это набор синсетов и связей между ними. </a:t>
            </a:r>
          </a:p>
          <a:p>
            <a:r>
              <a:rPr lang="ru-RU" dirty="0" smtClean="0"/>
              <a:t>   Каждый </a:t>
            </a:r>
            <a:r>
              <a:rPr lang="ru-RU" dirty="0" err="1" smtClean="0"/>
              <a:t>синсет</a:t>
            </a:r>
            <a:r>
              <a:rPr lang="ru-RU" dirty="0" smtClean="0"/>
              <a:t> состоит из набора полей </a:t>
            </a:r>
            <a:r>
              <a:rPr lang="ru-RU" dirty="0" err="1" smtClean="0"/>
              <a:t>ruthes_name</a:t>
            </a:r>
            <a:r>
              <a:rPr lang="ru-RU" dirty="0" smtClean="0"/>
              <a:t>, </a:t>
            </a:r>
            <a:r>
              <a:rPr lang="ru-RU" dirty="0" err="1" smtClean="0"/>
              <a:t>definition</a:t>
            </a:r>
            <a:r>
              <a:rPr lang="ru-RU" dirty="0" smtClean="0"/>
              <a:t> и может включать в себя несколько сенсов. (Пример синсета будет далее). </a:t>
            </a:r>
          </a:p>
          <a:p>
            <a:r>
              <a:rPr lang="ru-RU" dirty="0" smtClean="0"/>
              <a:t>   Каждый </a:t>
            </a:r>
            <a:r>
              <a:rPr lang="ru-RU" dirty="0" err="1" smtClean="0"/>
              <a:t>сенс</a:t>
            </a:r>
            <a:r>
              <a:rPr lang="ru-RU" dirty="0" smtClean="0"/>
              <a:t> состоит набора полей </a:t>
            </a:r>
            <a:r>
              <a:rPr lang="ru-RU" dirty="0" err="1" smtClean="0"/>
              <a:t>name</a:t>
            </a:r>
            <a:r>
              <a:rPr lang="ru-RU" dirty="0" smtClean="0"/>
              <a:t>, </a:t>
            </a:r>
            <a:r>
              <a:rPr lang="ru-RU" dirty="0" err="1" smtClean="0"/>
              <a:t>lemma</a:t>
            </a:r>
            <a:r>
              <a:rPr lang="ru-RU" dirty="0" smtClean="0"/>
              <a:t>, </a:t>
            </a:r>
            <a:r>
              <a:rPr lang="ru-RU" dirty="0" err="1" smtClean="0"/>
              <a:t>main_word</a:t>
            </a:r>
            <a:r>
              <a:rPr lang="ru-RU" dirty="0" smtClean="0"/>
              <a:t>.</a:t>
            </a:r>
          </a:p>
          <a:p>
            <a:r>
              <a:rPr lang="ru-RU" dirty="0" smtClean="0"/>
              <a:t>   Между </a:t>
            </a:r>
            <a:r>
              <a:rPr lang="ru-RU" dirty="0" err="1" smtClean="0"/>
              <a:t>синсетами</a:t>
            </a:r>
            <a:r>
              <a:rPr lang="ru-RU" dirty="0" smtClean="0"/>
              <a:t> могут быть отношения (Мы же затрагиваем лишь одно из отношений -- гипоним-гипероним). </a:t>
            </a:r>
          </a:p>
          <a:p>
            <a:r>
              <a:rPr lang="ru-RU" dirty="0" smtClean="0"/>
              <a:t>   В таблице приведены следующая информация: </a:t>
            </a:r>
          </a:p>
          <a:p>
            <a:r>
              <a:rPr lang="ru-RU" dirty="0" smtClean="0"/>
              <a:t>	- среднее количество сенсов;</a:t>
            </a:r>
          </a:p>
          <a:p>
            <a:r>
              <a:rPr lang="ru-RU" dirty="0" smtClean="0"/>
              <a:t>	- средне количество </a:t>
            </a:r>
            <a:r>
              <a:rPr lang="ru-RU" dirty="0" err="1" smtClean="0"/>
              <a:t>гиперонимов</a:t>
            </a:r>
            <a:r>
              <a:rPr lang="ru-RU" dirty="0" smtClean="0"/>
              <a:t> ( или родителей);</a:t>
            </a:r>
          </a:p>
          <a:p>
            <a:r>
              <a:rPr lang="ru-RU" dirty="0" smtClean="0"/>
              <a:t>	- среднее </a:t>
            </a:r>
            <a:r>
              <a:rPr lang="ru-RU" dirty="0" err="1" smtClean="0"/>
              <a:t>количечество</a:t>
            </a:r>
            <a:r>
              <a:rPr lang="ru-RU" dirty="0" smtClean="0"/>
              <a:t> </a:t>
            </a:r>
            <a:r>
              <a:rPr lang="ru-RU" dirty="0" err="1" smtClean="0"/>
              <a:t>гиперонимов</a:t>
            </a:r>
            <a:r>
              <a:rPr lang="ru-RU" dirty="0" smtClean="0"/>
              <a:t> </a:t>
            </a:r>
            <a:r>
              <a:rPr lang="ru-RU" dirty="0" err="1" smtClean="0"/>
              <a:t>гиперонимов</a:t>
            </a:r>
            <a:r>
              <a:rPr lang="ru-RU" dirty="0" smtClean="0"/>
              <a:t> (или прародителей);</a:t>
            </a:r>
          </a:p>
          <a:p>
            <a:r>
              <a:rPr lang="ru-RU" dirty="0" smtClean="0"/>
              <a:t>	- среднее количество поля </a:t>
            </a:r>
            <a:r>
              <a:rPr lang="ru-RU" dirty="0" err="1" smtClean="0"/>
              <a:t>ruthes_name</a:t>
            </a:r>
            <a:r>
              <a:rPr lang="ru-RU" dirty="0" smtClean="0"/>
              <a:t> у синсетов; </a:t>
            </a:r>
          </a:p>
          <a:p>
            <a:r>
              <a:rPr lang="ru-RU" dirty="0" smtClean="0"/>
              <a:t>	- среднее количество поля </a:t>
            </a:r>
            <a:r>
              <a:rPr lang="ru-RU" dirty="0" err="1" smtClean="0"/>
              <a:t>definition</a:t>
            </a:r>
            <a:r>
              <a:rPr lang="ru-RU" dirty="0" smtClean="0"/>
              <a:t> у синсетов;</a:t>
            </a:r>
          </a:p>
          <a:p>
            <a:r>
              <a:rPr lang="ru-RU" dirty="0" smtClean="0"/>
              <a:t>	- среднее количество поля </a:t>
            </a:r>
            <a:r>
              <a:rPr lang="ru-RU" dirty="0" err="1" smtClean="0"/>
              <a:t>name</a:t>
            </a:r>
            <a:r>
              <a:rPr lang="ru-RU" dirty="0" smtClean="0"/>
              <a:t> у сенсов;</a:t>
            </a:r>
          </a:p>
          <a:p>
            <a:r>
              <a:rPr lang="ru-RU" dirty="0" smtClean="0"/>
              <a:t>	- среднее количество поля </a:t>
            </a:r>
            <a:r>
              <a:rPr lang="ru-RU" dirty="0" err="1" smtClean="0"/>
              <a:t>lemma</a:t>
            </a:r>
            <a:r>
              <a:rPr lang="ru-RU" dirty="0" smtClean="0"/>
              <a:t> у сенсов;</a:t>
            </a:r>
          </a:p>
          <a:p>
            <a:r>
              <a:rPr lang="ru-RU" dirty="0" smtClean="0"/>
              <a:t>	- среднее количество поля </a:t>
            </a:r>
            <a:r>
              <a:rPr lang="ru-RU" dirty="0" err="1" smtClean="0"/>
              <a:t>main_word</a:t>
            </a:r>
            <a:r>
              <a:rPr lang="ru-RU" dirty="0" smtClean="0"/>
              <a:t> у сенсов;</a:t>
            </a:r>
          </a:p>
          <a:p>
            <a:endParaRPr lang="ru-RU" dirty="0" smtClean="0"/>
          </a:p>
          <a:p>
            <a:r>
              <a:rPr lang="ru-RU" dirty="0" smtClean="0"/>
              <a:t>   Отметим, что в качестве предобученных моделей были использованы следующие:</a:t>
            </a:r>
          </a:p>
          <a:p>
            <a:r>
              <a:rPr lang="ru-RU" dirty="0" smtClean="0"/>
              <a:t>	- </a:t>
            </a:r>
            <a:r>
              <a:rPr lang="ru-RU" dirty="0" err="1" smtClean="0"/>
              <a:t>fasttext</a:t>
            </a:r>
            <a:endParaRPr lang="ru-RU" dirty="0" smtClean="0"/>
          </a:p>
          <a:p>
            <a:r>
              <a:rPr lang="ru-RU" dirty="0" smtClean="0"/>
              <a:t>	- модели из ресурса </a:t>
            </a:r>
            <a:r>
              <a:rPr lang="ru-RU" dirty="0" err="1" smtClean="0"/>
              <a:t>rusvectores</a:t>
            </a:r>
            <a:r>
              <a:rPr lang="ru-RU" dirty="0" smtClean="0"/>
              <a:t>, в т.ч. на алгоритме ELMO;</a:t>
            </a:r>
          </a:p>
          <a:p>
            <a:r>
              <a:rPr lang="ru-RU" dirty="0" smtClean="0"/>
              <a:t>	- RuBERT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79E0D-0BCE-4338-ACEE-04BA1255D6A6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4. Организаторами соревнования был предоставлен </a:t>
            </a:r>
            <a:r>
              <a:rPr lang="ru-RU" dirty="0" err="1" smtClean="0"/>
              <a:t>baseline</a:t>
            </a:r>
            <a:r>
              <a:rPr lang="ru-RU" dirty="0" smtClean="0"/>
              <a:t>, который заключался в следующем:</a:t>
            </a:r>
          </a:p>
          <a:p>
            <a:r>
              <a:rPr lang="ru-RU" dirty="0" smtClean="0"/>
              <a:t>	- тезаурус ruwordnet представлялся в виде матрицы; </a:t>
            </a:r>
          </a:p>
          <a:p>
            <a:r>
              <a:rPr lang="ru-RU" dirty="0" smtClean="0"/>
              <a:t>	  вектор синсета -- это усреднённый вектор слов из строкового представления ;</a:t>
            </a:r>
          </a:p>
          <a:p>
            <a:r>
              <a:rPr lang="ru-RU" dirty="0" smtClean="0"/>
              <a:t>	- входное слово представляется в виде вектора, для него по косинусной мере ищутся ближайшие </a:t>
            </a:r>
            <a:r>
              <a:rPr lang="ru-RU" dirty="0" err="1" smtClean="0"/>
              <a:t>синсеты-ассоциаты</a:t>
            </a:r>
            <a:endParaRPr lang="ru-RU" dirty="0" smtClean="0"/>
          </a:p>
          <a:p>
            <a:r>
              <a:rPr lang="ru-RU" dirty="0" smtClean="0"/>
              <a:t>	- затем родители этих </a:t>
            </a:r>
            <a:r>
              <a:rPr lang="ru-RU" dirty="0" err="1" smtClean="0"/>
              <a:t>синсетов-ассоциатов</a:t>
            </a:r>
            <a:r>
              <a:rPr lang="ru-RU" dirty="0" smtClean="0"/>
              <a:t> рассматриваются как гиперонимы для входного слова, или как ответ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79E0D-0BCE-4338-ACEE-04BA1255D6A6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5. Для получения векторов слов используются предобученные модели, в частности, </a:t>
            </a:r>
            <a:r>
              <a:rPr lang="ru-RU" dirty="0" err="1" smtClean="0"/>
              <a:t>fasttext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79E0D-0BCE-4338-ACEE-04BA1255D6A6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6. Наша работа заключается в улучшении </a:t>
            </a:r>
            <a:r>
              <a:rPr lang="ru-RU" dirty="0" err="1" smtClean="0"/>
              <a:t>baseline</a:t>
            </a:r>
            <a:r>
              <a:rPr lang="ru-RU" dirty="0" smtClean="0"/>
              <a:t>. </a:t>
            </a:r>
          </a:p>
          <a:p>
            <a:r>
              <a:rPr lang="ru-RU" dirty="0" smtClean="0"/>
              <a:t>   Три основным улучшения, которые мы сделали:</a:t>
            </a:r>
          </a:p>
          <a:p>
            <a:r>
              <a:rPr lang="ru-RU" dirty="0" smtClean="0"/>
              <a:t>	- добавили ранжирование на финальном этапе;</a:t>
            </a:r>
          </a:p>
          <a:p>
            <a:r>
              <a:rPr lang="ru-RU" dirty="0" smtClean="0"/>
              <a:t>	- </a:t>
            </a:r>
            <a:r>
              <a:rPr lang="ru-RU" dirty="0" err="1" smtClean="0"/>
              <a:t>эксперементировали</a:t>
            </a:r>
            <a:r>
              <a:rPr lang="ru-RU" dirty="0" smtClean="0"/>
              <a:t> со </a:t>
            </a:r>
            <a:r>
              <a:rPr lang="ru-RU" dirty="0" err="1" smtClean="0"/>
              <a:t>строковми</a:t>
            </a:r>
            <a:r>
              <a:rPr lang="ru-RU" dirty="0" smtClean="0"/>
              <a:t> представлениями синсетов;</a:t>
            </a:r>
          </a:p>
          <a:p>
            <a:r>
              <a:rPr lang="ru-RU" dirty="0" smtClean="0"/>
              <a:t>	- добавили нормализацию строковых представления синсетов.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79E0D-0BCE-4338-ACEE-04BA1255D6A6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7. В алгоритме ранжирования учитываются как "родители" </a:t>
            </a:r>
            <a:r>
              <a:rPr lang="ru-RU" dirty="0" err="1" smtClean="0"/>
              <a:t>синсетов-ассоциатов</a:t>
            </a:r>
            <a:r>
              <a:rPr lang="ru-RU" dirty="0" smtClean="0"/>
              <a:t>, так и "прародители". </a:t>
            </a:r>
          </a:p>
          <a:p>
            <a:r>
              <a:rPr lang="ru-RU" dirty="0" smtClean="0"/>
              <a:t>   Мы находим топ </a:t>
            </a:r>
            <a:r>
              <a:rPr lang="ru-RU" dirty="0" err="1" smtClean="0"/>
              <a:t>синсетов-ассоциатов</a:t>
            </a:r>
            <a:r>
              <a:rPr lang="ru-RU" dirty="0" smtClean="0"/>
              <a:t> по </a:t>
            </a:r>
            <a:r>
              <a:rPr lang="ru-RU" dirty="0" err="1" smtClean="0"/>
              <a:t>косинусой</a:t>
            </a:r>
            <a:r>
              <a:rPr lang="ru-RU" dirty="0" smtClean="0"/>
              <a:t> мере (маленькая </a:t>
            </a:r>
            <a:r>
              <a:rPr lang="ru-RU" dirty="0" err="1" smtClean="0"/>
              <a:t>r</a:t>
            </a:r>
            <a:r>
              <a:rPr lang="ru-RU" dirty="0" smtClean="0"/>
              <a:t> -- это косинусная мера). </a:t>
            </a:r>
          </a:p>
          <a:p>
            <a:r>
              <a:rPr lang="ru-RU" dirty="0" smtClean="0"/>
              <a:t>   Для </a:t>
            </a:r>
            <a:r>
              <a:rPr lang="ru-RU" dirty="0" err="1" smtClean="0"/>
              <a:t>синсетов-ассоциатов</a:t>
            </a:r>
            <a:r>
              <a:rPr lang="ru-RU" dirty="0" smtClean="0"/>
              <a:t>, их </a:t>
            </a:r>
            <a:r>
              <a:rPr lang="ru-RU" dirty="0" err="1" smtClean="0"/>
              <a:t>гиперонимов</a:t>
            </a:r>
            <a:r>
              <a:rPr lang="ru-RU" dirty="0" smtClean="0"/>
              <a:t> и </a:t>
            </a:r>
            <a:r>
              <a:rPr lang="ru-RU" dirty="0" err="1" smtClean="0"/>
              <a:t>гиперонимов</a:t>
            </a:r>
            <a:r>
              <a:rPr lang="ru-RU" dirty="0" smtClean="0"/>
              <a:t> </a:t>
            </a:r>
            <a:r>
              <a:rPr lang="ru-RU" dirty="0" err="1" smtClean="0"/>
              <a:t>гиперонимов</a:t>
            </a:r>
            <a:r>
              <a:rPr lang="ru-RU" dirty="0" smtClean="0"/>
              <a:t> введены коэффициенты p1, p2, p3.</a:t>
            </a:r>
          </a:p>
          <a:p>
            <a:r>
              <a:rPr lang="ru-RU" dirty="0" smtClean="0"/>
              <a:t>   Они влияют на общую сумму для вычисления большого R. </a:t>
            </a:r>
          </a:p>
          <a:p>
            <a:r>
              <a:rPr lang="ru-RU" dirty="0" smtClean="0"/>
              <a:t>   Таким образом, как можно заметить из слайда, с коэффициентом 0.1 мы учитываем сами </a:t>
            </a:r>
            <a:r>
              <a:rPr lang="ru-RU" dirty="0" err="1" smtClean="0"/>
              <a:t>синсеты-ассоциаты</a:t>
            </a:r>
            <a:r>
              <a:rPr lang="ru-RU" dirty="0" smtClean="0"/>
              <a:t>, </a:t>
            </a:r>
          </a:p>
          <a:p>
            <a:r>
              <a:rPr lang="ru-RU" dirty="0" smtClean="0"/>
              <a:t>      и с коэффициентом 1.0 </a:t>
            </a:r>
            <a:r>
              <a:rPr lang="ru-RU" dirty="0" err="1" smtClean="0"/>
              <a:t>учитваем</a:t>
            </a:r>
            <a:r>
              <a:rPr lang="ru-RU" dirty="0" smtClean="0"/>
              <a:t> "родителей" и "прародителей". </a:t>
            </a:r>
          </a:p>
          <a:p>
            <a:r>
              <a:rPr lang="ru-RU" dirty="0" smtClean="0"/>
              <a:t>   Эти параметры подбирались с помощью поиска по сетке (</a:t>
            </a:r>
            <a:r>
              <a:rPr lang="ru-RU" dirty="0" err="1" smtClean="0"/>
              <a:t>grid</a:t>
            </a:r>
            <a:r>
              <a:rPr lang="ru-RU" dirty="0" smtClean="0"/>
              <a:t> </a:t>
            </a:r>
            <a:r>
              <a:rPr lang="ru-RU" dirty="0" err="1" smtClean="0"/>
              <a:t>search</a:t>
            </a:r>
            <a:r>
              <a:rPr lang="ru-RU" dirty="0" smtClean="0"/>
              <a:t>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79E0D-0BCE-4338-ACEE-04BA1255D6A6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8.  Нормализация. </a:t>
            </a:r>
          </a:p>
          <a:p>
            <a:r>
              <a:rPr lang="ru-RU" dirty="0" smtClean="0"/>
              <a:t>    То, как мы нормализуем строковое представление синсетов. </a:t>
            </a:r>
          </a:p>
          <a:p>
            <a:r>
              <a:rPr lang="ru-RU" dirty="0" smtClean="0"/>
              <a:t>    Слова приводятся к нижнему регистру, </a:t>
            </a:r>
          </a:p>
          <a:p>
            <a:r>
              <a:rPr lang="ru-RU" dirty="0" smtClean="0"/>
              <a:t>    Удаляется все пунктуацию , за исключением дефиса.</a:t>
            </a:r>
          </a:p>
          <a:p>
            <a:r>
              <a:rPr lang="ru-RU" dirty="0" smtClean="0"/>
              <a:t>	Функциональные слов удаляются (предлоги, союзы и т.д.)</a:t>
            </a:r>
          </a:p>
          <a:p>
            <a:r>
              <a:rPr lang="ru-RU" dirty="0" smtClean="0"/>
              <a:t>	Если в </a:t>
            </a:r>
            <a:r>
              <a:rPr lang="ru-RU" dirty="0" err="1" smtClean="0"/>
              <a:t>спсике</a:t>
            </a:r>
            <a:r>
              <a:rPr lang="ru-RU" dirty="0" smtClean="0"/>
              <a:t> тегов встречается </a:t>
            </a:r>
            <a:r>
              <a:rPr lang="ru-RU" dirty="0" err="1" smtClean="0"/>
              <a:t>Geox</a:t>
            </a:r>
            <a:r>
              <a:rPr lang="ru-RU" dirty="0" smtClean="0"/>
              <a:t>, то первая буква заменяется на заглавную. </a:t>
            </a:r>
          </a:p>
          <a:p>
            <a:r>
              <a:rPr lang="ru-RU" dirty="0" smtClean="0"/>
              <a:t>	На экране примеры строковых представлений синсетов после нормализации.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79E0D-0BCE-4338-ACEE-04BA1255D6A6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9. Также был проделан анализ словарей предобученных моделей. </a:t>
            </a:r>
          </a:p>
          <a:p>
            <a:r>
              <a:rPr lang="ru-RU" dirty="0" smtClean="0"/>
              <a:t>   Как мы видим , </a:t>
            </a:r>
            <a:r>
              <a:rPr lang="ru-RU" dirty="0" err="1" smtClean="0"/>
              <a:t>fasttext</a:t>
            </a:r>
            <a:r>
              <a:rPr lang="ru-RU" dirty="0" smtClean="0"/>
              <a:t> лучше всего покрывает слова из тезауруса RuWordNet.</a:t>
            </a:r>
          </a:p>
          <a:p>
            <a:r>
              <a:rPr lang="ru-RU" dirty="0" smtClean="0"/>
              <a:t>   Модель 4 лучше всего покрывает тестовые существительные, но плохо покрывает тезаурус.</a:t>
            </a:r>
          </a:p>
          <a:p>
            <a:r>
              <a:rPr lang="ru-RU" dirty="0" smtClean="0"/>
              <a:t>   а модель 5 лучше всего покрывает  глаголы, но тоже плохо покрывает тезаурус.</a:t>
            </a:r>
          </a:p>
          <a:p>
            <a:r>
              <a:rPr lang="ru-RU" dirty="0" smtClean="0"/>
              <a:t>   Наверное, наиболее "сбалансированный" по покрытию тут является </a:t>
            </a:r>
            <a:r>
              <a:rPr lang="ru-RU" dirty="0" err="1" smtClean="0"/>
              <a:t>fasttext</a:t>
            </a:r>
            <a:r>
              <a:rPr lang="ru-RU" dirty="0" smtClean="0"/>
              <a:t>, т.к. явных провалов мы не наблюдаем.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79E0D-0BCE-4338-ACEE-04BA1255D6A6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EADFB-F7B8-484F-A3E3-84ED82FBB0DF}" type="datetime1">
              <a:rPr lang="ru-RU" smtClean="0"/>
              <a:pPr/>
              <a:t>15.06.2020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9E39A-4DB1-45F0-9BE0-3D115F04F9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35695-3605-4C0D-8272-01736478F21D}" type="datetime1">
              <a:rPr lang="ru-RU" smtClean="0"/>
              <a:pPr/>
              <a:t>15.06.2020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9E39A-4DB1-45F0-9BE0-3D115F04F9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FBD57-57BD-41A7-BC0B-28769BE03008}" type="datetime1">
              <a:rPr lang="ru-RU" smtClean="0"/>
              <a:pPr/>
              <a:t>15.06.2020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9E39A-4DB1-45F0-9BE0-3D115F04F9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AF5F1-D2D3-4F16-A50E-F950E2DE53ED}" type="datetime1">
              <a:rPr lang="ru-RU" smtClean="0"/>
              <a:pPr/>
              <a:t>15.06.2020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9E39A-4DB1-45F0-9BE0-3D115F04F9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18920-9E4E-4389-AF28-C334877CD967}" type="datetime1">
              <a:rPr lang="ru-RU" smtClean="0"/>
              <a:pPr/>
              <a:t>15.06.2020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9E39A-4DB1-45F0-9BE0-3D115F04F9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A9A7F-E8B7-47C4-83B8-1D62C93D7E00}" type="datetime1">
              <a:rPr lang="ru-RU" smtClean="0"/>
              <a:pPr/>
              <a:t>15.06.2020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9E39A-4DB1-45F0-9BE0-3D115F04F9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1773C-FF28-4F2D-AECE-C8F72EE96587}" type="datetime1">
              <a:rPr lang="ru-RU" smtClean="0"/>
              <a:pPr/>
              <a:t>15.06.2020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9E39A-4DB1-45F0-9BE0-3D115F04F9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1AB0E-F5A8-4AEE-A2C6-81DF66D0CBE2}" type="datetime1">
              <a:rPr lang="ru-RU" smtClean="0"/>
              <a:pPr/>
              <a:t>15.06.2020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9E39A-4DB1-45F0-9BE0-3D115F04F9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0F70D-B0CA-4E2D-A7AF-DE8943A36D55}" type="datetime1">
              <a:rPr lang="ru-RU" smtClean="0"/>
              <a:pPr/>
              <a:t>15.06.2020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9E39A-4DB1-45F0-9BE0-3D115F04F9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9F8CA-D55D-4964-8942-1E16948D9E88}" type="datetime1">
              <a:rPr lang="ru-RU" smtClean="0"/>
              <a:pPr/>
              <a:t>15.06.2020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9E39A-4DB1-45F0-9BE0-3D115F04F9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98349-77F3-4B72-A654-39D4A5CB048F}" type="datetime1">
              <a:rPr lang="ru-RU" smtClean="0"/>
              <a:pPr/>
              <a:t>15.06.2020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9E39A-4DB1-45F0-9BE0-3D115F04F9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81E0B-618D-4A62-B531-3EF8026E358C}" type="datetime1">
              <a:rPr lang="ru-RU" smtClean="0"/>
              <a:pPr/>
              <a:t>15.06.2020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29E39A-4DB1-45F0-9BE0-3D115F04F93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vvyadrincev/taxonomy-enrichment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image" Target="../media/image4.png"/><Relationship Id="rId18" Type="http://schemas.openxmlformats.org/officeDocument/2006/relationships/image" Target="../media/image9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7.png"/><Relationship Id="rId20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image" Target="../media/image6.png"/><Relationship Id="rId10" Type="http://schemas.openxmlformats.org/officeDocument/2006/relationships/diagramQuickStyle" Target="../diagrams/quickStyle2.xml"/><Relationship Id="rId19" Type="http://schemas.openxmlformats.org/officeDocument/2006/relationships/image" Target="../media/image10.png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13" Type="http://schemas.openxmlformats.org/officeDocument/2006/relationships/image" Target="../media/image4.png"/><Relationship Id="rId18" Type="http://schemas.openxmlformats.org/officeDocument/2006/relationships/image" Target="../media/image9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17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7.png"/><Relationship Id="rId20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5" Type="http://schemas.openxmlformats.org/officeDocument/2006/relationships/image" Target="../media/image6.png"/><Relationship Id="rId10" Type="http://schemas.openxmlformats.org/officeDocument/2006/relationships/diagramQuickStyle" Target="../diagrams/quickStyle4.xml"/><Relationship Id="rId19" Type="http://schemas.openxmlformats.org/officeDocument/2006/relationships/image" Target="../media/image10.png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Relationship Id="rId1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2285992"/>
            <a:ext cx="6743720" cy="1857389"/>
          </a:xfrm>
        </p:spPr>
        <p:txBody>
          <a:bodyPr>
            <a:noAutofit/>
          </a:bodyPr>
          <a:lstStyle/>
          <a:p>
            <a:r>
              <a:rPr lang="en-US" sz="2800" dirty="0"/>
              <a:t>DISTRIBUTIONAL MODELS AND AUXILIARY METHODS FOR DETERMINING THE HYPERNYMS OF WORDS IN RUSSIAN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4643446"/>
            <a:ext cx="7072362" cy="1857388"/>
          </a:xfrm>
        </p:spPr>
        <p:txBody>
          <a:bodyPr>
            <a:normAutofit fontScale="55000" lnSpcReduction="20000"/>
          </a:bodyPr>
          <a:lstStyle/>
          <a:p>
            <a:r>
              <a:rPr lang="en-US" b="1" dirty="0" err="1" smtClean="0"/>
              <a:t>Yadrintsev</a:t>
            </a:r>
            <a:r>
              <a:rPr lang="en-US" b="1" dirty="0" smtClean="0"/>
              <a:t> Vasiliy</a:t>
            </a:r>
            <a:r>
              <a:rPr lang="ru-RU" b="1" dirty="0" smtClean="0"/>
              <a:t> </a:t>
            </a:r>
            <a:r>
              <a:rPr lang="en-US" b="1" dirty="0" smtClean="0"/>
              <a:t>(vvyadrincev@gmail.com) </a:t>
            </a:r>
          </a:p>
          <a:p>
            <a:r>
              <a:rPr lang="en-US" dirty="0" smtClean="0"/>
              <a:t>Federal </a:t>
            </a:r>
            <a:r>
              <a:rPr lang="en-US" dirty="0"/>
              <a:t>Research Center "Computer Science and Control" of the Russian Academy of </a:t>
            </a:r>
            <a:r>
              <a:rPr lang="en-US" dirty="0" smtClean="0"/>
              <a:t>Sciences; </a:t>
            </a:r>
          </a:p>
          <a:p>
            <a:r>
              <a:rPr lang="en-US" dirty="0" smtClean="0"/>
              <a:t>Peoples </a:t>
            </a:r>
            <a:r>
              <a:rPr lang="en-US" dirty="0"/>
              <a:t>Friendship University of Russia (RUDN University</a:t>
            </a:r>
            <a:r>
              <a:rPr lang="en-US" dirty="0" smtClean="0"/>
              <a:t>)</a:t>
            </a:r>
            <a:endParaRPr lang="ru-RU" dirty="0" smtClean="0"/>
          </a:p>
          <a:p>
            <a:r>
              <a:rPr lang="en-US" b="1" dirty="0" err="1" smtClean="0"/>
              <a:t>Ryzhova</a:t>
            </a:r>
            <a:r>
              <a:rPr lang="en-US" b="1" dirty="0" smtClean="0"/>
              <a:t> </a:t>
            </a:r>
            <a:r>
              <a:rPr lang="ru-RU" b="1" dirty="0" smtClean="0"/>
              <a:t>А</a:t>
            </a:r>
            <a:r>
              <a:rPr lang="en-US" b="1" dirty="0" smtClean="0"/>
              <a:t>.A. </a:t>
            </a:r>
            <a:r>
              <a:rPr lang="en-US" dirty="0" err="1" smtClean="0"/>
              <a:t>Skolkovo</a:t>
            </a:r>
            <a:r>
              <a:rPr lang="en-US" dirty="0" smtClean="0"/>
              <a:t> Institute of Science and Technology</a:t>
            </a:r>
          </a:p>
          <a:p>
            <a:r>
              <a:rPr lang="en-US" b="1" dirty="0" smtClean="0"/>
              <a:t>Sochenkov I.V. </a:t>
            </a:r>
            <a:r>
              <a:rPr lang="en-US" dirty="0" smtClean="0"/>
              <a:t>Federal Research Center "Computer Science and Control" of the Russian Academy of Sciences</a:t>
            </a:r>
            <a:endParaRPr lang="ru-RU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285728"/>
            <a:ext cx="84296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26th International Conference on Computational Linguistics </a:t>
            </a:r>
          </a:p>
          <a:p>
            <a:pPr algn="ctr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and Intellectual Technologies, June 17 – 20, 2020, Moscow</a:t>
            </a:r>
            <a:endParaRPr lang="ru-RU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r</a:t>
            </a:r>
            <a:r>
              <a:rPr lang="ru-RU" dirty="0" err="1" smtClean="0"/>
              <a:t>esults</a:t>
            </a:r>
            <a:r>
              <a:rPr lang="ru-RU" dirty="0" smtClean="0"/>
              <a:t> </a:t>
            </a:r>
            <a:r>
              <a:rPr lang="ru-RU" dirty="0" err="1"/>
              <a:t>by</a:t>
            </a:r>
            <a:r>
              <a:rPr lang="ru-RU" dirty="0"/>
              <a:t> </a:t>
            </a:r>
            <a:r>
              <a:rPr lang="ru-RU" dirty="0" err="1"/>
              <a:t>models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1571612"/>
          <a:ext cx="8103995" cy="3706368"/>
        </p:xfrm>
        <a:graphic>
          <a:graphicData uri="http://schemas.openxmlformats.org/drawingml/2006/table">
            <a:tbl>
              <a:tblPr/>
              <a:tblGrid>
                <a:gridCol w="3044825"/>
                <a:gridCol w="852487"/>
                <a:gridCol w="824611"/>
                <a:gridCol w="852487"/>
                <a:gridCol w="852487"/>
                <a:gridCol w="824611"/>
                <a:gridCol w="852487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Arial"/>
                          <a:ea typeface="Arial"/>
                        </a:rPr>
                        <a:t>Model</a:t>
                      </a:r>
                      <a:endParaRPr lang="ru-RU" sz="1200" dirty="0">
                        <a:latin typeface="Arial"/>
                        <a:ea typeface="Arial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Arial"/>
                          <a:ea typeface="Arial"/>
                        </a:rPr>
                        <a:t>Public</a:t>
                      </a:r>
                      <a:endParaRPr lang="ru-RU" sz="1200">
                        <a:latin typeface="Arial"/>
                        <a:ea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Arial"/>
                        </a:rPr>
                        <a:t>lowercase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Arial"/>
                          <a:ea typeface="Arial"/>
                        </a:rPr>
                        <a:t>MAP PoS</a:t>
                      </a:r>
                      <a:endParaRPr lang="ru-RU" sz="1200">
                        <a:latin typeface="Arial"/>
                        <a:ea typeface="Arial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Arial"/>
                          <a:ea typeface="Arial"/>
                        </a:rPr>
                        <a:t>Public</a:t>
                      </a:r>
                      <a:r>
                        <a:rPr lang="ru-RU" sz="1200" b="1" dirty="0">
                          <a:latin typeface="Arial"/>
                          <a:ea typeface="Arial"/>
                        </a:rPr>
                        <a:t> </a:t>
                      </a:r>
                      <a:endParaRPr lang="en-US" sz="1200" b="1" dirty="0" smtClean="0">
                        <a:latin typeface="Arial"/>
                        <a:ea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latin typeface="Arial"/>
                          <a:ea typeface="Arial"/>
                        </a:rPr>
                        <a:t>lemmas</a:t>
                      </a:r>
                      <a:endParaRPr lang="ru-RU" sz="1200" dirty="0">
                        <a:latin typeface="Arial"/>
                        <a:ea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Arial"/>
                          <a:ea typeface="Arial"/>
                        </a:rPr>
                        <a:t>MAP </a:t>
                      </a:r>
                      <a:r>
                        <a:rPr lang="ru-RU" sz="1200" i="1" dirty="0" err="1">
                          <a:latin typeface="Arial"/>
                          <a:ea typeface="Arial"/>
                        </a:rPr>
                        <a:t>PoS</a:t>
                      </a:r>
                      <a:endParaRPr lang="ru-RU" sz="1200" dirty="0">
                        <a:latin typeface="Arial"/>
                        <a:ea typeface="Arial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Arial"/>
                        </a:rPr>
                        <a:t>Public</a:t>
                      </a:r>
                      <a:endParaRPr lang="ru-RU" sz="1200" dirty="0">
                        <a:latin typeface="Arial"/>
                        <a:ea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Arial"/>
                        </a:rPr>
                        <a:t>lemmas</a:t>
                      </a:r>
                      <a:endParaRPr lang="ru-RU" sz="1200" dirty="0">
                        <a:latin typeface="Arial"/>
                        <a:ea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Arial"/>
                        </a:rPr>
                        <a:t>lowercase</a:t>
                      </a:r>
                      <a:endParaRPr lang="ru-RU" sz="1200" dirty="0">
                        <a:latin typeface="Arial"/>
                        <a:ea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i="1" dirty="0">
                          <a:latin typeface="Arial"/>
                          <a:ea typeface="Arial"/>
                        </a:rPr>
                        <a:t>MAP </a:t>
                      </a:r>
                      <a:r>
                        <a:rPr lang="en-US" sz="1200" i="1" dirty="0" err="1">
                          <a:latin typeface="Arial"/>
                          <a:ea typeface="Arial"/>
                        </a:rPr>
                        <a:t>PoS</a:t>
                      </a:r>
                      <a:endParaRPr lang="ru-RU" sz="1200" dirty="0">
                        <a:latin typeface="Arial"/>
                        <a:ea typeface="Arial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Arial"/>
                          <a:ea typeface="Arial"/>
                        </a:rPr>
                        <a:t>Private</a:t>
                      </a:r>
                      <a:endParaRPr lang="ru-RU" sz="1200">
                        <a:latin typeface="Arial"/>
                        <a:ea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Arial"/>
                        </a:rPr>
                        <a:t>lowercase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Arial"/>
                          <a:ea typeface="Arial"/>
                        </a:rPr>
                        <a:t>MAP PoS</a:t>
                      </a:r>
                      <a:endParaRPr lang="ru-RU" sz="1200">
                        <a:latin typeface="Arial"/>
                        <a:ea typeface="Arial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Arial"/>
                          <a:ea typeface="Arial"/>
                        </a:rPr>
                        <a:t>Private</a:t>
                      </a:r>
                      <a:endParaRPr lang="ru-RU" sz="1200" dirty="0">
                        <a:latin typeface="Arial"/>
                        <a:ea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Arial"/>
                          <a:ea typeface="Arial"/>
                        </a:rPr>
                        <a:t>lemmas</a:t>
                      </a:r>
                      <a:endParaRPr lang="ru-RU" sz="1200" dirty="0">
                        <a:latin typeface="Arial"/>
                        <a:ea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Arial"/>
                          <a:ea typeface="Arial"/>
                        </a:rPr>
                        <a:t>MAP </a:t>
                      </a:r>
                      <a:r>
                        <a:rPr lang="ru-RU" sz="1200" i="1" dirty="0" err="1">
                          <a:latin typeface="Arial"/>
                          <a:ea typeface="Arial"/>
                        </a:rPr>
                        <a:t>PoS</a:t>
                      </a:r>
                      <a:endParaRPr lang="ru-RU" sz="1200" dirty="0">
                        <a:latin typeface="Arial"/>
                        <a:ea typeface="Arial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Arial"/>
                        </a:rPr>
                        <a:t>Private</a:t>
                      </a:r>
                      <a:endParaRPr lang="ru-RU" sz="1200" dirty="0">
                        <a:latin typeface="Arial"/>
                        <a:ea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Arial"/>
                        </a:rPr>
                        <a:t>lemmas</a:t>
                      </a:r>
                      <a:endParaRPr lang="ru-RU" sz="1200" dirty="0">
                        <a:latin typeface="Arial"/>
                        <a:ea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Arial"/>
                        </a:rPr>
                        <a:t>lowercase</a:t>
                      </a:r>
                      <a:endParaRPr lang="ru-RU" sz="1200" dirty="0">
                        <a:latin typeface="Arial"/>
                        <a:ea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Arial"/>
                        </a:rPr>
                        <a:t>MAP </a:t>
                      </a:r>
                      <a:r>
                        <a:rPr lang="en-US" sz="1200" dirty="0" err="1">
                          <a:latin typeface="Arial"/>
                          <a:ea typeface="Arial"/>
                        </a:rPr>
                        <a:t>PoS</a:t>
                      </a:r>
                      <a:endParaRPr lang="ru-RU" sz="1200" dirty="0">
                        <a:latin typeface="Arial"/>
                        <a:ea typeface="Arial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Arial"/>
                        </a:rPr>
                        <a:t>ft_cc_ru_300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Arial"/>
                        </a:rPr>
                        <a:t>0.511 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Arial"/>
                        </a:rPr>
                        <a:t>0.291 V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Arial"/>
                          <a:ea typeface="Arial"/>
                        </a:rPr>
                        <a:t>0.51</a:t>
                      </a:r>
                      <a:r>
                        <a:rPr lang="en-US" sz="1200" b="1">
                          <a:latin typeface="Arial"/>
                          <a:ea typeface="Arial"/>
                        </a:rPr>
                        <a:t>2</a:t>
                      </a:r>
                      <a:r>
                        <a:rPr lang="ru-RU" sz="1200" b="1">
                          <a:latin typeface="Arial"/>
                          <a:ea typeface="Arial"/>
                        </a:rPr>
                        <a:t> N</a:t>
                      </a:r>
                      <a:endParaRPr lang="ru-RU" sz="1200">
                        <a:latin typeface="Arial"/>
                        <a:ea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Arial"/>
                        </a:rPr>
                        <a:t>0.28</a:t>
                      </a:r>
                      <a:r>
                        <a:rPr lang="en-US" sz="1200">
                          <a:latin typeface="Arial"/>
                          <a:ea typeface="Arial"/>
                        </a:rPr>
                        <a:t>7</a:t>
                      </a:r>
                      <a:r>
                        <a:rPr lang="ru-RU" sz="1200">
                          <a:latin typeface="Arial"/>
                          <a:ea typeface="Arial"/>
                        </a:rPr>
                        <a:t> V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Arial"/>
                          <a:ea typeface="Arial"/>
                        </a:rPr>
                        <a:t>0.51</a:t>
                      </a:r>
                      <a:r>
                        <a:rPr lang="en-US" sz="1200" b="1">
                          <a:latin typeface="Arial"/>
                          <a:ea typeface="Arial"/>
                        </a:rPr>
                        <a:t>2</a:t>
                      </a:r>
                      <a:r>
                        <a:rPr lang="ru-RU" sz="1200" b="1">
                          <a:latin typeface="Arial"/>
                          <a:ea typeface="Arial"/>
                        </a:rPr>
                        <a:t> N</a:t>
                      </a:r>
                      <a:endParaRPr lang="ru-RU" sz="1200">
                        <a:latin typeface="Arial"/>
                        <a:ea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Arial"/>
                        </a:rPr>
                        <a:t>0.28</a:t>
                      </a:r>
                      <a:r>
                        <a:rPr lang="en-US" sz="1200">
                          <a:latin typeface="Arial"/>
                          <a:ea typeface="Arial"/>
                        </a:rPr>
                        <a:t>6</a:t>
                      </a:r>
                      <a:r>
                        <a:rPr lang="ru-RU" sz="1200">
                          <a:latin typeface="Arial"/>
                          <a:ea typeface="Arial"/>
                        </a:rPr>
                        <a:t> V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Arial"/>
                        </a:rPr>
                        <a:t>0.51</a:t>
                      </a:r>
                      <a:r>
                        <a:rPr lang="en-US" sz="1200">
                          <a:latin typeface="Arial"/>
                          <a:ea typeface="Arial"/>
                        </a:rPr>
                        <a:t>2</a:t>
                      </a:r>
                      <a:r>
                        <a:rPr lang="ru-RU" sz="1200">
                          <a:latin typeface="Arial"/>
                          <a:ea typeface="Arial"/>
                        </a:rPr>
                        <a:t> 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Arial"/>
                        </a:rPr>
                        <a:t>0.35</a:t>
                      </a:r>
                      <a:r>
                        <a:rPr lang="en-US" sz="1200">
                          <a:latin typeface="Arial"/>
                          <a:ea typeface="Arial"/>
                        </a:rPr>
                        <a:t>9</a:t>
                      </a:r>
                      <a:r>
                        <a:rPr lang="ru-RU" sz="1200">
                          <a:latin typeface="Arial"/>
                          <a:ea typeface="Arial"/>
                        </a:rPr>
                        <a:t> V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Arial"/>
                          <a:ea typeface="Arial"/>
                        </a:rPr>
                        <a:t>0.516 N</a:t>
                      </a:r>
                      <a:endParaRPr lang="ru-RU" sz="1200">
                        <a:latin typeface="Arial"/>
                        <a:ea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Arial"/>
                        </a:rPr>
                        <a:t>0.345 V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Arial"/>
                        </a:rPr>
                        <a:t>0.51</a:t>
                      </a:r>
                      <a:r>
                        <a:rPr lang="en-US" sz="1200">
                          <a:latin typeface="Arial"/>
                          <a:ea typeface="Arial"/>
                        </a:rPr>
                        <a:t>5</a:t>
                      </a:r>
                      <a:r>
                        <a:rPr lang="ru-RU" sz="1200">
                          <a:latin typeface="Arial"/>
                          <a:ea typeface="Arial"/>
                        </a:rPr>
                        <a:t> 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Arial"/>
                        </a:rPr>
                        <a:t>0.34</a:t>
                      </a:r>
                      <a:r>
                        <a:rPr lang="en-US" sz="1200">
                          <a:latin typeface="Arial"/>
                          <a:ea typeface="Arial"/>
                        </a:rPr>
                        <a:t>6</a:t>
                      </a:r>
                      <a:r>
                        <a:rPr lang="ru-RU" sz="1200">
                          <a:latin typeface="Arial"/>
                          <a:ea typeface="Arial"/>
                        </a:rPr>
                        <a:t> V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Arial"/>
                        </a:rPr>
                        <a:t>tayga_none_fasttextcbow_300_10_2019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Arial"/>
                        </a:rPr>
                        <a:t>0.250 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Arial"/>
                        </a:rPr>
                        <a:t>0.2</a:t>
                      </a:r>
                      <a:r>
                        <a:rPr lang="en-US" sz="1200">
                          <a:latin typeface="Arial"/>
                          <a:ea typeface="Arial"/>
                        </a:rPr>
                        <a:t>10</a:t>
                      </a:r>
                      <a:r>
                        <a:rPr lang="ru-RU" sz="1200">
                          <a:latin typeface="Arial"/>
                          <a:ea typeface="Arial"/>
                        </a:rPr>
                        <a:t> V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Arial"/>
                        </a:rPr>
                        <a:t>0.24</a:t>
                      </a:r>
                      <a:r>
                        <a:rPr lang="en-US" sz="1200">
                          <a:latin typeface="Arial"/>
                          <a:ea typeface="Arial"/>
                        </a:rPr>
                        <a:t>9</a:t>
                      </a:r>
                      <a:r>
                        <a:rPr lang="ru-RU" sz="1200">
                          <a:latin typeface="Arial"/>
                          <a:ea typeface="Arial"/>
                        </a:rPr>
                        <a:t> 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Arial"/>
                        </a:rPr>
                        <a:t>0.2</a:t>
                      </a:r>
                      <a:r>
                        <a:rPr lang="en-US" sz="1200">
                          <a:latin typeface="Arial"/>
                          <a:ea typeface="Arial"/>
                        </a:rPr>
                        <a:t>20</a:t>
                      </a:r>
                      <a:r>
                        <a:rPr lang="ru-RU" sz="1200">
                          <a:latin typeface="Arial"/>
                          <a:ea typeface="Arial"/>
                        </a:rPr>
                        <a:t> V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Arial"/>
                        </a:rPr>
                        <a:t>0.248 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Arial"/>
                        </a:rPr>
                        <a:t>0.219 V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Arial"/>
                        </a:rPr>
                        <a:t>0.25</a:t>
                      </a:r>
                      <a:r>
                        <a:rPr lang="en-US" sz="1200">
                          <a:latin typeface="Arial"/>
                          <a:ea typeface="Arial"/>
                        </a:rPr>
                        <a:t>4</a:t>
                      </a:r>
                      <a:r>
                        <a:rPr lang="ru-RU" sz="1200">
                          <a:latin typeface="Arial"/>
                          <a:ea typeface="Arial"/>
                        </a:rPr>
                        <a:t> 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Arial"/>
                        </a:rPr>
                        <a:t>0.25</a:t>
                      </a:r>
                      <a:r>
                        <a:rPr lang="en-US" sz="1200">
                          <a:latin typeface="Arial"/>
                          <a:ea typeface="Arial"/>
                        </a:rPr>
                        <a:t>3</a:t>
                      </a:r>
                      <a:r>
                        <a:rPr lang="ru-RU" sz="1200">
                          <a:latin typeface="Arial"/>
                          <a:ea typeface="Arial"/>
                        </a:rPr>
                        <a:t> V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Arial"/>
                        </a:rPr>
                        <a:t>0.254 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Arial"/>
                        </a:rPr>
                        <a:t>0.25</a:t>
                      </a:r>
                      <a:r>
                        <a:rPr lang="en-US" sz="1200">
                          <a:latin typeface="Arial"/>
                          <a:ea typeface="Arial"/>
                        </a:rPr>
                        <a:t>3</a:t>
                      </a:r>
                      <a:r>
                        <a:rPr lang="ru-RU" sz="1200">
                          <a:latin typeface="Arial"/>
                          <a:ea typeface="Arial"/>
                        </a:rPr>
                        <a:t> V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Arial"/>
                        </a:rPr>
                        <a:t>0.25</a:t>
                      </a:r>
                      <a:r>
                        <a:rPr lang="en-US" sz="1200">
                          <a:latin typeface="Arial"/>
                          <a:ea typeface="Arial"/>
                        </a:rPr>
                        <a:t>5</a:t>
                      </a:r>
                      <a:r>
                        <a:rPr lang="ru-RU" sz="1200">
                          <a:latin typeface="Arial"/>
                          <a:ea typeface="Arial"/>
                        </a:rPr>
                        <a:t> 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Arial"/>
                        </a:rPr>
                        <a:t>0.253 V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Arial"/>
                        </a:rPr>
                        <a:t>araneum_none_fasttextcbow_300_5_2018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Arial"/>
                        </a:rPr>
                        <a:t>0.345 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Arial"/>
                        </a:rPr>
                        <a:t>0.188 V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Arial"/>
                        </a:rPr>
                        <a:t>0.350 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Arial"/>
                        </a:rPr>
                        <a:t>0.20</a:t>
                      </a:r>
                      <a:r>
                        <a:rPr lang="en-US" sz="1200">
                          <a:latin typeface="Arial"/>
                          <a:ea typeface="Arial"/>
                        </a:rPr>
                        <a:t>9</a:t>
                      </a:r>
                      <a:r>
                        <a:rPr lang="ru-RU" sz="1200">
                          <a:latin typeface="Arial"/>
                          <a:ea typeface="Arial"/>
                        </a:rPr>
                        <a:t> V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Arial"/>
                        </a:rPr>
                        <a:t>0.350 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Arial"/>
                        </a:rPr>
                        <a:t>0.20</a:t>
                      </a:r>
                      <a:r>
                        <a:rPr lang="en-US" sz="1200">
                          <a:latin typeface="Arial"/>
                          <a:ea typeface="Arial"/>
                        </a:rPr>
                        <a:t>8</a:t>
                      </a:r>
                      <a:r>
                        <a:rPr lang="ru-RU" sz="1200">
                          <a:latin typeface="Arial"/>
                          <a:ea typeface="Arial"/>
                        </a:rPr>
                        <a:t> V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Arial"/>
                        </a:rPr>
                        <a:t>0.36</a:t>
                      </a:r>
                      <a:r>
                        <a:rPr lang="en-US" sz="1200">
                          <a:latin typeface="Arial"/>
                          <a:ea typeface="Arial"/>
                        </a:rPr>
                        <a:t>5</a:t>
                      </a:r>
                      <a:r>
                        <a:rPr lang="ru-RU" sz="1200">
                          <a:latin typeface="Arial"/>
                          <a:ea typeface="Arial"/>
                        </a:rPr>
                        <a:t> 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Arial"/>
                        </a:rPr>
                        <a:t>0.23</a:t>
                      </a:r>
                      <a:r>
                        <a:rPr lang="en-US" sz="1200">
                          <a:latin typeface="Arial"/>
                          <a:ea typeface="Arial"/>
                        </a:rPr>
                        <a:t>5</a:t>
                      </a:r>
                      <a:r>
                        <a:rPr lang="ru-RU" sz="1200">
                          <a:latin typeface="Arial"/>
                          <a:ea typeface="Arial"/>
                        </a:rPr>
                        <a:t> V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Arial"/>
                        </a:rPr>
                        <a:t>0.371 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Arial"/>
                        </a:rPr>
                        <a:t>0.229 V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Arial"/>
                        </a:rPr>
                        <a:t>0.372 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Arial"/>
                        </a:rPr>
                        <a:t>0.229 V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Arial"/>
                        </a:rPr>
                        <a:t>tayga_lemmas_elmo_2048_2019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Arial"/>
                        </a:rPr>
                        <a:t>0.3</a:t>
                      </a:r>
                      <a:r>
                        <a:rPr lang="en-US" sz="1200">
                          <a:latin typeface="Arial"/>
                          <a:ea typeface="Arial"/>
                        </a:rPr>
                        <a:t>60</a:t>
                      </a:r>
                      <a:r>
                        <a:rPr lang="ru-RU" sz="1200">
                          <a:latin typeface="Arial"/>
                          <a:ea typeface="Arial"/>
                        </a:rPr>
                        <a:t> 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Arial"/>
                          <a:ea typeface="Arial"/>
                        </a:rPr>
                        <a:t>0.334 V</a:t>
                      </a:r>
                      <a:endParaRPr lang="ru-RU" sz="1200">
                        <a:latin typeface="Arial"/>
                        <a:ea typeface="Arial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Arial"/>
                        </a:rPr>
                        <a:t>0.36</a:t>
                      </a:r>
                      <a:r>
                        <a:rPr lang="en-US" sz="1200">
                          <a:latin typeface="Arial"/>
                          <a:ea typeface="Arial"/>
                        </a:rPr>
                        <a:t>5</a:t>
                      </a:r>
                      <a:r>
                        <a:rPr lang="ru-RU" sz="1200">
                          <a:latin typeface="Arial"/>
                          <a:ea typeface="Arial"/>
                        </a:rPr>
                        <a:t> 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Arial"/>
                        </a:rPr>
                        <a:t>0.314 V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Arial"/>
                        </a:rPr>
                        <a:t>0.367 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Arial"/>
                        </a:rPr>
                        <a:t>0.30</a:t>
                      </a:r>
                      <a:r>
                        <a:rPr lang="en-US" sz="1200">
                          <a:latin typeface="Arial"/>
                          <a:ea typeface="Arial"/>
                        </a:rPr>
                        <a:t>7</a:t>
                      </a:r>
                      <a:r>
                        <a:rPr lang="ru-RU" sz="1200">
                          <a:latin typeface="Arial"/>
                          <a:ea typeface="Arial"/>
                        </a:rPr>
                        <a:t> V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Arial"/>
                        </a:rPr>
                        <a:t>0.4</a:t>
                      </a:r>
                      <a:r>
                        <a:rPr lang="en-US" sz="1200">
                          <a:latin typeface="Arial"/>
                          <a:ea typeface="Arial"/>
                        </a:rPr>
                        <a:t>10</a:t>
                      </a:r>
                      <a:r>
                        <a:rPr lang="ru-RU" sz="1200">
                          <a:latin typeface="Arial"/>
                          <a:ea typeface="Arial"/>
                        </a:rPr>
                        <a:t> 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Arial"/>
                          <a:ea typeface="Arial"/>
                        </a:rPr>
                        <a:t>0.387 V</a:t>
                      </a:r>
                      <a:endParaRPr lang="ru-RU" sz="1200">
                        <a:latin typeface="Arial"/>
                        <a:ea typeface="Arial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Arial"/>
                        </a:rPr>
                        <a:t>0.40</a:t>
                      </a:r>
                      <a:r>
                        <a:rPr lang="en-US" sz="1200">
                          <a:latin typeface="Arial"/>
                          <a:ea typeface="Arial"/>
                        </a:rPr>
                        <a:t>5</a:t>
                      </a:r>
                      <a:r>
                        <a:rPr lang="ru-RU" sz="1200">
                          <a:latin typeface="Arial"/>
                          <a:ea typeface="Arial"/>
                        </a:rPr>
                        <a:t> 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Arial"/>
                        </a:rPr>
                        <a:t>0.37</a:t>
                      </a:r>
                      <a:r>
                        <a:rPr lang="en-US" sz="1200">
                          <a:latin typeface="Arial"/>
                          <a:ea typeface="Arial"/>
                        </a:rPr>
                        <a:t>9</a:t>
                      </a:r>
                      <a:r>
                        <a:rPr lang="ru-RU" sz="1200">
                          <a:latin typeface="Arial"/>
                          <a:ea typeface="Arial"/>
                        </a:rPr>
                        <a:t> V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Arial"/>
                        </a:rPr>
                        <a:t>0.40</a:t>
                      </a:r>
                      <a:r>
                        <a:rPr lang="en-US" sz="1200">
                          <a:latin typeface="Arial"/>
                          <a:ea typeface="Arial"/>
                        </a:rPr>
                        <a:t>5</a:t>
                      </a:r>
                      <a:r>
                        <a:rPr lang="ru-RU" sz="1200">
                          <a:latin typeface="Arial"/>
                          <a:ea typeface="Arial"/>
                        </a:rPr>
                        <a:t> 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Arial"/>
                        </a:rPr>
                        <a:t>0.370 V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Arial"/>
                        </a:rPr>
                        <a:t>RuBERT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Arial"/>
                        </a:rPr>
                        <a:t>0.329 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Arial"/>
                        </a:rPr>
                        <a:t>0.183 V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E101A"/>
                          </a:solidFill>
                          <a:latin typeface="Arial"/>
                          <a:ea typeface="Arial"/>
                        </a:rPr>
                        <a:t>—</a:t>
                      </a:r>
                      <a:endParaRPr lang="ru-RU" sz="1200">
                        <a:latin typeface="Arial"/>
                        <a:ea typeface="Arial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E101A"/>
                          </a:solidFill>
                          <a:latin typeface="Arial"/>
                          <a:ea typeface="Arial"/>
                        </a:rPr>
                        <a:t>—</a:t>
                      </a:r>
                      <a:endParaRPr lang="ru-RU" sz="1200">
                        <a:latin typeface="Arial"/>
                        <a:ea typeface="Arial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Arial"/>
                        </a:rPr>
                        <a:t>0.318 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Arial"/>
                        </a:rPr>
                        <a:t>0.190 V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E101A"/>
                          </a:solidFill>
                          <a:latin typeface="Arial"/>
                          <a:ea typeface="Arial"/>
                        </a:rPr>
                        <a:t>—</a:t>
                      </a:r>
                      <a:endParaRPr lang="ru-RU" sz="1200">
                        <a:latin typeface="Arial"/>
                        <a:ea typeface="Arial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E101A"/>
                          </a:solidFill>
                          <a:latin typeface="Arial"/>
                          <a:ea typeface="Arial"/>
                        </a:rPr>
                        <a:t>—</a:t>
                      </a:r>
                      <a:endParaRPr lang="ru-RU" sz="1200" dirty="0">
                        <a:latin typeface="Arial"/>
                        <a:ea typeface="Arial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9E39A-4DB1-45F0-9BE0-3D115F04F93D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 (our place in </a:t>
            </a:r>
            <a:r>
              <a:rPr lang="en-US" dirty="0" err="1" smtClean="0"/>
              <a:t>leaderboards</a:t>
            </a:r>
            <a:r>
              <a:rPr lang="en-US" dirty="0" smtClean="0"/>
              <a:t>)</a:t>
            </a:r>
            <a:endParaRPr lang="ru-RU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1000100" y="2214554"/>
          <a:ext cx="7577710" cy="2851912"/>
        </p:xfrm>
        <a:graphic>
          <a:graphicData uri="http://schemas.openxmlformats.org/drawingml/2006/table">
            <a:tbl>
              <a:tblPr/>
              <a:tblGrid>
                <a:gridCol w="815975"/>
                <a:gridCol w="3130550"/>
                <a:gridCol w="971042"/>
                <a:gridCol w="814388"/>
                <a:gridCol w="971042"/>
                <a:gridCol w="874713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latin typeface="Arial"/>
                          <a:ea typeface="Arial"/>
                        </a:rPr>
                        <a:t>Dataset</a:t>
                      </a:r>
                      <a:endParaRPr lang="ru-RU" sz="1400" dirty="0">
                        <a:latin typeface="Arial"/>
                        <a:ea typeface="Arial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latin typeface="Arial"/>
                          <a:ea typeface="Arial"/>
                        </a:rPr>
                        <a:t>Model</a:t>
                      </a:r>
                      <a:r>
                        <a:rPr lang="ru-RU" sz="1400" b="1" dirty="0">
                          <a:latin typeface="Arial"/>
                          <a:ea typeface="Arial"/>
                        </a:rPr>
                        <a:t>, </a:t>
                      </a:r>
                      <a:r>
                        <a:rPr lang="ru-RU" sz="1400" b="1" dirty="0" err="1">
                          <a:latin typeface="Arial"/>
                          <a:ea typeface="Arial"/>
                        </a:rPr>
                        <a:t>method</a:t>
                      </a:r>
                      <a:endParaRPr lang="ru-RU" sz="1400" dirty="0">
                        <a:latin typeface="Arial"/>
                        <a:ea typeface="Arial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Arial"/>
                          <a:ea typeface="Arial"/>
                        </a:rPr>
                        <a:t>Test MAP</a:t>
                      </a:r>
                      <a:endParaRPr lang="ru-RU" sz="1400">
                        <a:latin typeface="Arial"/>
                        <a:ea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Arial"/>
                          <a:ea typeface="Arial"/>
                        </a:rPr>
                        <a:t>(public)</a:t>
                      </a:r>
                      <a:endParaRPr lang="ru-RU" sz="1400">
                        <a:latin typeface="Arial"/>
                        <a:ea typeface="Arial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Arial"/>
                          <a:ea typeface="Arial"/>
                        </a:rPr>
                        <a:t>Rank</a:t>
                      </a:r>
                      <a:endParaRPr lang="ru-RU" sz="1400">
                        <a:latin typeface="Arial"/>
                        <a:ea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Arial"/>
                          <a:ea typeface="Arial"/>
                        </a:rPr>
                        <a:t>(public)</a:t>
                      </a:r>
                      <a:endParaRPr lang="ru-RU" sz="1400">
                        <a:latin typeface="Arial"/>
                        <a:ea typeface="Arial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Arial"/>
                          <a:ea typeface="Arial"/>
                        </a:rPr>
                        <a:t>Test MAP</a:t>
                      </a:r>
                      <a:endParaRPr lang="ru-RU" sz="1400">
                        <a:latin typeface="Arial"/>
                        <a:ea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Arial"/>
                          <a:ea typeface="Arial"/>
                        </a:rPr>
                        <a:t>(private)</a:t>
                      </a:r>
                      <a:endParaRPr lang="ru-RU" sz="1400">
                        <a:latin typeface="Arial"/>
                        <a:ea typeface="Arial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Arial"/>
                          <a:ea typeface="Arial"/>
                        </a:rPr>
                        <a:t>Rank</a:t>
                      </a:r>
                      <a:endParaRPr lang="ru-RU" sz="1400">
                        <a:latin typeface="Arial"/>
                        <a:ea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Arial"/>
                          <a:ea typeface="Arial"/>
                        </a:rPr>
                        <a:t>(private)</a:t>
                      </a:r>
                      <a:endParaRPr lang="ru-RU" sz="1400">
                        <a:latin typeface="Arial"/>
                        <a:ea typeface="Arial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Arial"/>
                        </a:rPr>
                        <a:t>Nouns</a:t>
                      </a:r>
                      <a:endParaRPr lang="ru-RU" sz="1400">
                        <a:latin typeface="Arial"/>
                        <a:ea typeface="Arial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Arial"/>
                        </a:rPr>
                        <a:t>Unknown, best in the competition</a:t>
                      </a:r>
                      <a:endParaRPr lang="ru-RU" sz="1400">
                        <a:latin typeface="Arial"/>
                        <a:ea typeface="Arial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Arial"/>
                        </a:rPr>
                        <a:t>0.5590</a:t>
                      </a:r>
                      <a:endParaRPr lang="ru-RU" sz="1400">
                        <a:latin typeface="Arial"/>
                        <a:ea typeface="Arial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Arial"/>
                        </a:rPr>
                        <a:t>1 of 14</a:t>
                      </a:r>
                      <a:endParaRPr lang="ru-RU" sz="1400">
                        <a:latin typeface="Arial"/>
                        <a:ea typeface="Arial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Arial"/>
                        </a:rPr>
                        <a:t>0.5522</a:t>
                      </a:r>
                      <a:endParaRPr lang="ru-RU" sz="1400">
                        <a:latin typeface="Arial"/>
                        <a:ea typeface="Arial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Arial"/>
                        </a:rPr>
                        <a:t>1 of 17</a:t>
                      </a:r>
                      <a:endParaRPr lang="ru-RU" sz="1400">
                        <a:latin typeface="Arial"/>
                        <a:ea typeface="Arial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Arial"/>
                        </a:rPr>
                        <a:t>Nouns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Arial"/>
                        </a:rPr>
                        <a:t>ft_cc_ru_300, </a:t>
                      </a:r>
                      <a:r>
                        <a:rPr lang="en-US" sz="1400" b="1">
                          <a:latin typeface="Arial"/>
                          <a:ea typeface="Arial"/>
                        </a:rPr>
                        <a:t>our</a:t>
                      </a:r>
                      <a:endParaRPr lang="ru-RU" sz="1400">
                        <a:latin typeface="Arial"/>
                        <a:ea typeface="Arial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Arial"/>
                        </a:rPr>
                        <a:t>0.5115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Arial"/>
                        </a:rPr>
                        <a:t>3 of 14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Arial"/>
                        </a:rPr>
                        <a:t>0.5163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Arial"/>
                        </a:rPr>
                        <a:t>2 of 17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Arial"/>
                        </a:rPr>
                        <a:t>Nouns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Arial"/>
                        </a:rPr>
                        <a:t>ft_cc_ru_300, baseline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Arial"/>
                        </a:rPr>
                        <a:t>0.4348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Arial"/>
                        </a:rPr>
                        <a:t>9 of 14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Arial"/>
                        </a:rPr>
                        <a:t>0.4210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Arial"/>
                        </a:rPr>
                        <a:t>9 of 17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Arial"/>
                        </a:rPr>
                        <a:t>Verbs</a:t>
                      </a:r>
                      <a:endParaRPr lang="ru-RU" sz="1400">
                        <a:latin typeface="Arial"/>
                        <a:ea typeface="Arial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Arial"/>
                        </a:rPr>
                        <a:t>Unknown, best in the competition</a:t>
                      </a:r>
                      <a:endParaRPr lang="ru-RU" sz="1400">
                        <a:latin typeface="Arial"/>
                        <a:ea typeface="Arial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Arial"/>
                        </a:rPr>
                        <a:t>0.4033</a:t>
                      </a:r>
                      <a:endParaRPr lang="ru-RU" sz="1400">
                        <a:latin typeface="Arial"/>
                        <a:ea typeface="Arial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Arial"/>
                        </a:rPr>
                        <a:t>1 of 14</a:t>
                      </a:r>
                      <a:endParaRPr lang="ru-RU" sz="1400">
                        <a:latin typeface="Arial"/>
                        <a:ea typeface="Arial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Arial"/>
                        </a:rPr>
                        <a:t>0.4483</a:t>
                      </a:r>
                      <a:endParaRPr lang="ru-RU" sz="1400">
                        <a:latin typeface="Arial"/>
                        <a:ea typeface="Arial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Arial"/>
                        </a:rPr>
                        <a:t>1 of 14</a:t>
                      </a:r>
                      <a:endParaRPr lang="ru-RU" sz="1400">
                        <a:latin typeface="Arial"/>
                        <a:ea typeface="Arial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Arial"/>
                        </a:rPr>
                        <a:t>Verbs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Arial"/>
                        </a:rPr>
                        <a:t>tayga_lemmas_elmo_2048_201</a:t>
                      </a:r>
                      <a:r>
                        <a:rPr lang="en-US" sz="1400">
                          <a:latin typeface="Arial"/>
                          <a:ea typeface="Arial"/>
                        </a:rPr>
                        <a:t>9,</a:t>
                      </a:r>
                      <a:r>
                        <a:rPr lang="ru-RU" sz="1400" b="1">
                          <a:latin typeface="Arial"/>
                          <a:ea typeface="Arial"/>
                        </a:rPr>
                        <a:t>our</a:t>
                      </a:r>
                      <a:endParaRPr lang="ru-RU" sz="1400">
                        <a:latin typeface="Arial"/>
                        <a:ea typeface="Arial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Arial"/>
                        </a:rPr>
                        <a:t>0.3342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Arial"/>
                        </a:rPr>
                        <a:t>4 of 14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Arial"/>
                        </a:rPr>
                        <a:t>0.3874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Arial"/>
                        </a:rPr>
                        <a:t>4 of 14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Arial"/>
                        </a:rPr>
                        <a:t>Verbs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Arial"/>
                        </a:rPr>
                        <a:t>ft_cc_ru_300, baseline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Arial"/>
                        </a:rPr>
                        <a:t>0.2759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Arial"/>
                        </a:rPr>
                        <a:t>8 of 14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Arial"/>
                        </a:rPr>
                        <a:t>0.3335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Arial"/>
                        </a:rPr>
                        <a:t>6 </a:t>
                      </a:r>
                      <a:r>
                        <a:rPr lang="ru-RU" sz="1400" dirty="0" err="1">
                          <a:latin typeface="Arial"/>
                          <a:ea typeface="Arial"/>
                        </a:rPr>
                        <a:t>of</a:t>
                      </a:r>
                      <a:r>
                        <a:rPr lang="ru-RU" sz="1400" dirty="0">
                          <a:latin typeface="Arial"/>
                          <a:ea typeface="Arial"/>
                        </a:rPr>
                        <a:t> 14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9E39A-4DB1-45F0-9BE0-3D115F04F93D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/>
              <a:t>The following is the contribution we made:</a:t>
            </a:r>
            <a:endParaRPr lang="ru-RU" dirty="0"/>
          </a:p>
          <a:p>
            <a:pPr lvl="0"/>
            <a:r>
              <a:rPr lang="en-US" dirty="0"/>
              <a:t>It is tested how the use of various fields from the RuWordNet affects the result. For nouns it has been shown that adding </a:t>
            </a:r>
            <a:r>
              <a:rPr lang="en-US" b="1" dirty="0" err="1"/>
              <a:t>ruthes_name</a:t>
            </a:r>
            <a:r>
              <a:rPr lang="en-US" b="1" dirty="0"/>
              <a:t> </a:t>
            </a:r>
            <a:r>
              <a:rPr lang="en-US" dirty="0"/>
              <a:t>to the string representation of synsets leads to better results, while adding </a:t>
            </a:r>
            <a:r>
              <a:rPr lang="en-US" b="1" dirty="0"/>
              <a:t>definition, lemma, </a:t>
            </a:r>
            <a:r>
              <a:rPr lang="en-US" dirty="0"/>
              <a:t>and</a:t>
            </a:r>
            <a:r>
              <a:rPr lang="en-US" b="1" dirty="0"/>
              <a:t> </a:t>
            </a:r>
            <a:r>
              <a:rPr lang="en-US" b="1" dirty="0" err="1"/>
              <a:t>main_word</a:t>
            </a:r>
            <a:r>
              <a:rPr lang="en-US" b="1" dirty="0"/>
              <a:t> </a:t>
            </a:r>
            <a:r>
              <a:rPr lang="en-US" dirty="0"/>
              <a:t>does not improve the performance. For verbs it has been shown that adding all possible fields is the best solution.</a:t>
            </a:r>
            <a:endParaRPr lang="ru-RU" dirty="0"/>
          </a:p>
          <a:p>
            <a:pPr lvl="0"/>
            <a:r>
              <a:rPr lang="en-US" dirty="0"/>
              <a:t>The ranking is added to the baseline and synsets-synonyms, and their "parents" and "grandparents" are taken into account. This improvement is beneficial since we got a list of synsets-candidates sorted by relevance.</a:t>
            </a:r>
            <a:endParaRPr lang="ru-RU" dirty="0"/>
          </a:p>
          <a:p>
            <a:pPr lvl="0"/>
            <a:r>
              <a:rPr lang="en-US" dirty="0"/>
              <a:t>It is shown that even without additional training competitive results can be achieved. That is, using only pre-trained distributive models and adding a few steps to the baseline, you can get competitive results. </a:t>
            </a:r>
            <a:endParaRPr lang="ru-RU" dirty="0"/>
          </a:p>
          <a:p>
            <a:pPr lvl="0"/>
            <a:r>
              <a:rPr lang="en-US" dirty="0"/>
              <a:t>We showed that </a:t>
            </a:r>
            <a:r>
              <a:rPr lang="en-US" b="1" dirty="0"/>
              <a:t>ft_cc_ru_300</a:t>
            </a:r>
            <a:r>
              <a:rPr lang="en-US" dirty="0"/>
              <a:t> achieves the best result on nouns (compared to other models from our work) and </a:t>
            </a:r>
            <a:r>
              <a:rPr lang="en-US" b="1" dirty="0"/>
              <a:t>tayga_lemmas_elmo_2048_2019</a:t>
            </a:r>
            <a:r>
              <a:rPr lang="en-US" dirty="0"/>
              <a:t> — on verbs.</a:t>
            </a:r>
            <a:endParaRPr lang="ru-RU" dirty="0"/>
          </a:p>
          <a:p>
            <a:r>
              <a:rPr lang="en-US" dirty="0"/>
              <a:t>Python source code is available </a:t>
            </a:r>
            <a:r>
              <a:rPr lang="en-US" dirty="0" smtClean="0"/>
              <a:t>online:</a:t>
            </a:r>
            <a:r>
              <a:rPr lang="ru-RU" dirty="0" smtClean="0"/>
              <a:t> </a:t>
            </a:r>
            <a:r>
              <a:rPr lang="en-US" u="sng" dirty="0">
                <a:hlinkClick r:id="rId3"/>
              </a:rPr>
              <a:t>https://github.com/vvyadrincev/taxonomy-enrichment</a:t>
            </a:r>
            <a:r>
              <a:rPr lang="ru-RU" dirty="0"/>
              <a:t>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9E39A-4DB1-45F0-9BE0-3D115F04F93D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357430"/>
            <a:ext cx="8229600" cy="1143000"/>
          </a:xfrm>
        </p:spPr>
        <p:txBody>
          <a:bodyPr/>
          <a:lstStyle/>
          <a:p>
            <a:r>
              <a:rPr lang="en-US" dirty="0" smtClean="0"/>
              <a:t>Thank you for the attention</a:t>
            </a:r>
            <a:r>
              <a:rPr lang="ru-RU" dirty="0" smtClean="0"/>
              <a:t>!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9E39A-4DB1-45F0-9BE0-3D115F04F93D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357298"/>
            <a:ext cx="8229600" cy="4525963"/>
          </a:xfrm>
        </p:spPr>
        <p:txBody>
          <a:bodyPr/>
          <a:lstStyle/>
          <a:p>
            <a:r>
              <a:rPr lang="en-US" dirty="0"/>
              <a:t>Automatic Taxonomy Construction for the Russian language </a:t>
            </a:r>
            <a:r>
              <a:rPr lang="en-US" dirty="0" smtClean="0"/>
              <a:t>RUSSE'2020</a:t>
            </a:r>
          </a:p>
          <a:p>
            <a:endParaRPr lang="en-US" dirty="0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488" y="3571876"/>
            <a:ext cx="5879452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8" name="Прямая со стрелкой 7"/>
          <p:cNvCxnSpPr/>
          <p:nvPr/>
        </p:nvCxnSpPr>
        <p:spPr>
          <a:xfrm>
            <a:off x="2714612" y="3143248"/>
            <a:ext cx="2143140" cy="1588"/>
          </a:xfrm>
          <a:prstGeom prst="straightConnector1">
            <a:avLst/>
          </a:prstGeom>
          <a:ln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500430" y="2786058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?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929190" y="2714620"/>
            <a:ext cx="2000264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Existing taxonomy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00034" y="2714620"/>
            <a:ext cx="21431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Neologism </a:t>
            </a:r>
          </a:p>
          <a:p>
            <a:r>
              <a:rPr lang="en-US" dirty="0" smtClean="0"/>
              <a:t>(input unknown word)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571472" y="4714884"/>
            <a:ext cx="8751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err="1" smtClean="0"/>
              <a:t>айпад</a:t>
            </a:r>
            <a:endParaRPr lang="ru-RU" i="1" dirty="0" smtClean="0"/>
          </a:p>
          <a:p>
            <a:r>
              <a:rPr lang="ru-RU" i="1" dirty="0" smtClean="0"/>
              <a:t>маржа</a:t>
            </a:r>
          </a:p>
          <a:p>
            <a:r>
              <a:rPr lang="en-US" i="1" dirty="0" smtClean="0"/>
              <a:t>…</a:t>
            </a:r>
            <a:endParaRPr lang="ru-RU" i="1" dirty="0"/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1714480" y="5000636"/>
            <a:ext cx="1071570" cy="1588"/>
          </a:xfrm>
          <a:prstGeom prst="straightConnector1">
            <a:avLst/>
          </a:prstGeom>
          <a:ln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071670" y="4643446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?</a:t>
            </a:r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9E39A-4DB1-45F0-9BE0-3D115F04F93D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Dataset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71612"/>
            <a:ext cx="8229600" cy="4525963"/>
          </a:xfrm>
        </p:spPr>
        <p:txBody>
          <a:bodyPr/>
          <a:lstStyle/>
          <a:p>
            <a:r>
              <a:rPr lang="en-US" dirty="0" smtClean="0"/>
              <a:t>RuWordNet</a:t>
            </a:r>
            <a:endParaRPr lang="ru-RU" dirty="0" smtClean="0"/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r>
              <a:rPr lang="en-US" dirty="0" err="1" smtClean="0"/>
              <a:t>Pretrained</a:t>
            </a:r>
            <a:r>
              <a:rPr lang="en-US" dirty="0" smtClean="0"/>
              <a:t> models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714612" y="1571612"/>
          <a:ext cx="5943600" cy="1923288"/>
        </p:xfrm>
        <a:graphic>
          <a:graphicData uri="http://schemas.openxmlformats.org/drawingml/2006/table">
            <a:tbl>
              <a:tblPr/>
              <a:tblGrid>
                <a:gridCol w="552450"/>
                <a:gridCol w="581025"/>
                <a:gridCol w="504825"/>
                <a:gridCol w="628650"/>
                <a:gridCol w="838200"/>
                <a:gridCol w="561975"/>
                <a:gridCol w="685800"/>
                <a:gridCol w="485775"/>
                <a:gridCol w="571500"/>
                <a:gridCol w="53340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latin typeface="Arial"/>
                          <a:ea typeface="Arial"/>
                          <a:cs typeface="Times New Roman"/>
                        </a:rPr>
                        <a:t>PoS</a:t>
                      </a:r>
                      <a:endParaRPr lang="ru-RU" sz="11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Arial"/>
                          <a:cs typeface="Times New Roman"/>
                        </a:rPr>
                        <a:t>Synsets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latin typeface="Arial"/>
                          <a:ea typeface="Arial"/>
                          <a:cs typeface="Times New Roman"/>
                        </a:rPr>
                        <a:t>Avg</a:t>
                      </a:r>
                      <a:r>
                        <a:rPr lang="ru-RU" sz="1100" dirty="0"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ru-RU" sz="1100" dirty="0" err="1">
                          <a:latin typeface="Arial"/>
                          <a:ea typeface="Arial"/>
                          <a:cs typeface="Times New Roman"/>
                        </a:rPr>
                        <a:t>Senses</a:t>
                      </a:r>
                      <a:endParaRPr lang="ru-RU" sz="11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Arial"/>
                          <a:cs typeface="Times New Roman"/>
                        </a:rPr>
                        <a:t>Avg hypernyms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Arial"/>
                          <a:cs typeface="Times New Roman"/>
                        </a:rPr>
                        <a:t>Avg hypernyms + hyponyms of hypernyms</a:t>
                      </a:r>
                      <a:endParaRPr lang="ru-RU" sz="11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Arial"/>
                          <a:cs typeface="Times New Roman"/>
                        </a:rPr>
                        <a:t>Avg ruthes_name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Arial"/>
                          <a:cs typeface="Times New Roman"/>
                        </a:rPr>
                        <a:t>Avg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Arial"/>
                          <a:cs typeface="Times New Roman"/>
                        </a:rPr>
                        <a:t>definition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Arial"/>
                          <a:cs typeface="Times New Roman"/>
                        </a:rPr>
                        <a:t>Avg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Arial"/>
                          <a:cs typeface="Times New Roman"/>
                        </a:rPr>
                        <a:t>name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Arial"/>
                          <a:cs typeface="Times New Roman"/>
                        </a:rPr>
                        <a:t>Avg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Arial"/>
                          <a:cs typeface="Times New Roman"/>
                        </a:rPr>
                        <a:t>lemma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Arial"/>
                          <a:cs typeface="Times New Roman"/>
                        </a:rPr>
                        <a:t>Avg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Arial"/>
                          <a:cs typeface="Times New Roman"/>
                        </a:rPr>
                        <a:t>main_word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Arial"/>
                          <a:cs typeface="Times New Roman"/>
                        </a:rPr>
                        <a:t>Nouns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Arial"/>
                          <a:cs typeface="Times New Roman"/>
                        </a:rPr>
                        <a:t>29296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Arial"/>
                          <a:cs typeface="Times New Roman"/>
                        </a:rPr>
                        <a:t>2.62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Arial"/>
                          <a:cs typeface="Times New Roman"/>
                        </a:rPr>
                        <a:t>1.27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Arial"/>
                          <a:cs typeface="Times New Roman"/>
                        </a:rPr>
                        <a:t>2.924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Arial"/>
                          <a:cs typeface="Times New Roman"/>
                        </a:rPr>
                        <a:t>1.0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Arial"/>
                          <a:cs typeface="Times New Roman"/>
                        </a:rPr>
                        <a:t>0.33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Arial"/>
                          <a:cs typeface="Times New Roman"/>
                        </a:rPr>
                        <a:t>1.0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Arial"/>
                          <a:cs typeface="Times New Roman"/>
                        </a:rPr>
                        <a:t>1.0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Arial"/>
                          <a:cs typeface="Times New Roman"/>
                        </a:rPr>
                        <a:t>0.513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Arial"/>
                          <a:cs typeface="Times New Roman"/>
                        </a:rPr>
                        <a:t>Verbs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Arial"/>
                          <a:cs typeface="Times New Roman"/>
                        </a:rPr>
                        <a:t>7521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Arial"/>
                          <a:cs typeface="Times New Roman"/>
                        </a:rPr>
                        <a:t>4.69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Arial"/>
                          <a:cs typeface="Times New Roman"/>
                        </a:rPr>
                        <a:t>1.37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Arial"/>
                          <a:cs typeface="Times New Roman"/>
                        </a:rPr>
                        <a:t>3.017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Arial"/>
                          <a:cs typeface="Times New Roman"/>
                        </a:rPr>
                        <a:t>1.0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Arial"/>
                          <a:cs typeface="Times New Roman"/>
                        </a:rPr>
                        <a:t>0.468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Arial"/>
                          <a:cs typeface="Times New Roman"/>
                        </a:rPr>
                        <a:t>1.0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Arial"/>
                          <a:cs typeface="Times New Roman"/>
                        </a:rPr>
                        <a:t>1.0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/>
                          <a:ea typeface="Arial"/>
                          <a:cs typeface="Times New Roman"/>
                        </a:rPr>
                        <a:t>0.349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4714884"/>
            <a:ext cx="2166929" cy="573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00364" y="4786322"/>
            <a:ext cx="2571768" cy="607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6000760" y="4857760"/>
            <a:ext cx="9316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ELMO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7358082" y="4857760"/>
            <a:ext cx="11450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RuBERT</a:t>
            </a:r>
            <a:endParaRPr lang="ru-RU" sz="2400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9E39A-4DB1-45F0-9BE0-3D115F04F93D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Baseline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85720" y="5500702"/>
          <a:ext cx="8715436" cy="16430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Содержимое 5"/>
          <p:cNvGraphicFramePr>
            <a:graphicFrameLocks/>
          </p:cNvGraphicFramePr>
          <p:nvPr/>
        </p:nvGraphicFramePr>
        <p:xfrm>
          <a:off x="571472" y="1214422"/>
          <a:ext cx="8572528" cy="1143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00034" y="2357430"/>
            <a:ext cx="3143272" cy="851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786182" y="2357430"/>
            <a:ext cx="1019175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214942" y="2285992"/>
            <a:ext cx="1809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143736" y="2285992"/>
            <a:ext cx="2000264" cy="1024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42910" y="4500570"/>
            <a:ext cx="642942" cy="24622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itchFamily="49" charset="0"/>
                <a:cs typeface="Arial" pitchFamily="34" charset="0"/>
              </a:rPr>
              <a:t>айпад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2214546" y="4500570"/>
            <a:ext cx="18954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4429124" y="4286256"/>
            <a:ext cx="2025908" cy="1512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Загнутый угол 17"/>
          <p:cNvSpPr/>
          <p:nvPr/>
        </p:nvSpPr>
        <p:spPr>
          <a:xfrm>
            <a:off x="2786050" y="3500438"/>
            <a:ext cx="1857388" cy="571504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Pretrained</a:t>
            </a:r>
            <a:r>
              <a:rPr lang="en-US" dirty="0" smtClean="0"/>
              <a:t> model (</a:t>
            </a:r>
            <a:r>
              <a:rPr lang="en-US" dirty="0" err="1" smtClean="0"/>
              <a:t>fasttext</a:t>
            </a:r>
            <a:r>
              <a:rPr lang="en-US" dirty="0" smtClean="0"/>
              <a:t>, e.g.)</a:t>
            </a:r>
            <a:endParaRPr lang="ru-RU" dirty="0"/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4643438" y="3571876"/>
            <a:ext cx="56197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6572264" y="4286256"/>
            <a:ext cx="2333625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9E39A-4DB1-45F0-9BE0-3D115F04F93D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Baseline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85720" y="5500702"/>
          <a:ext cx="8715436" cy="16430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Содержимое 5"/>
          <p:cNvGraphicFramePr>
            <a:graphicFrameLocks/>
          </p:cNvGraphicFramePr>
          <p:nvPr/>
        </p:nvGraphicFramePr>
        <p:xfrm>
          <a:off x="571472" y="1214422"/>
          <a:ext cx="8572528" cy="1143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00034" y="2357430"/>
            <a:ext cx="3143272" cy="851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786182" y="2357430"/>
            <a:ext cx="1019175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214942" y="2285992"/>
            <a:ext cx="1809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143736" y="2285992"/>
            <a:ext cx="2000264" cy="1024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42910" y="4500570"/>
            <a:ext cx="642942" cy="24622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itchFamily="49" charset="0"/>
                <a:cs typeface="Arial" pitchFamily="34" charset="0"/>
              </a:rPr>
              <a:t>айпад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2214546" y="4500570"/>
            <a:ext cx="18954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4429124" y="4286256"/>
            <a:ext cx="2025908" cy="1512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Загнутый угол 17"/>
          <p:cNvSpPr/>
          <p:nvPr/>
        </p:nvSpPr>
        <p:spPr>
          <a:xfrm>
            <a:off x="2786050" y="3500438"/>
            <a:ext cx="1857388" cy="571504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Pretrained</a:t>
            </a:r>
            <a:r>
              <a:rPr lang="en-US" dirty="0" smtClean="0"/>
              <a:t> model (</a:t>
            </a:r>
            <a:r>
              <a:rPr lang="en-US" dirty="0" err="1" smtClean="0"/>
              <a:t>fasttext</a:t>
            </a:r>
            <a:r>
              <a:rPr lang="en-US" dirty="0" smtClean="0"/>
              <a:t>, e.g.)</a:t>
            </a:r>
            <a:endParaRPr lang="ru-RU" dirty="0"/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4643438" y="3571876"/>
            <a:ext cx="56197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Стрелка вниз 19"/>
          <p:cNvSpPr/>
          <p:nvPr/>
        </p:nvSpPr>
        <p:spPr>
          <a:xfrm rot="13601203" flipH="1">
            <a:off x="3341017" y="3912714"/>
            <a:ext cx="158189" cy="7138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 rot="3707863">
            <a:off x="4381446" y="2354317"/>
            <a:ext cx="238230" cy="14934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право 22"/>
          <p:cNvSpPr/>
          <p:nvPr/>
        </p:nvSpPr>
        <p:spPr>
          <a:xfrm rot="19769395">
            <a:off x="5372935" y="3607496"/>
            <a:ext cx="1910447" cy="2991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6572264" y="4286256"/>
            <a:ext cx="2333625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9E39A-4DB1-45F0-9BE0-3D115F04F93D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improvements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anking </a:t>
            </a:r>
            <a:r>
              <a:rPr lang="en-US" dirty="0"/>
              <a:t>at the final </a:t>
            </a:r>
            <a:r>
              <a:rPr lang="en-US" dirty="0" smtClean="0"/>
              <a:t>stage</a:t>
            </a:r>
          </a:p>
          <a:p>
            <a:r>
              <a:rPr lang="en-US" dirty="0"/>
              <a:t>Extension of the string </a:t>
            </a:r>
            <a:r>
              <a:rPr lang="en-US" dirty="0" smtClean="0"/>
              <a:t>representation of synsets</a:t>
            </a:r>
          </a:p>
          <a:p>
            <a:r>
              <a:rPr lang="en-US" dirty="0"/>
              <a:t>Normalization of the words of the string representation of synsets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421959" y="3244334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e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9E39A-4DB1-45F0-9BE0-3D115F04F93D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Ranking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142984"/>
            <a:ext cx="8229600" cy="4525963"/>
          </a:xfrm>
        </p:spPr>
        <p:txBody>
          <a:bodyPr/>
          <a:lstStyle/>
          <a:p>
            <a:r>
              <a:rPr lang="en-US" dirty="0" smtClean="0"/>
              <a:t>Account into synsets-associates with their “parents” and “grandparents”.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14414" y="2285992"/>
            <a:ext cx="188827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synsets-associates</a:t>
            </a:r>
          </a:p>
          <a:p>
            <a:endParaRPr lang="en-US" dirty="0"/>
          </a:p>
          <a:p>
            <a:r>
              <a:rPr lang="en-US" dirty="0" smtClean="0"/>
              <a:t>p1  = 0.1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428992" y="2285992"/>
            <a:ext cx="23173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hypernyms (“parents”)</a:t>
            </a:r>
          </a:p>
          <a:p>
            <a:endParaRPr lang="en-US" dirty="0" smtClean="0"/>
          </a:p>
          <a:p>
            <a:r>
              <a:rPr lang="en-US" dirty="0" smtClean="0"/>
              <a:t>p2 = 1.0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511613" y="2143116"/>
            <a:ext cx="26323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Hypernyms of hypernyms </a:t>
            </a:r>
          </a:p>
          <a:p>
            <a:r>
              <a:rPr lang="en-US" dirty="0" smtClean="0"/>
              <a:t>(“grandparents”)</a:t>
            </a:r>
          </a:p>
          <a:p>
            <a:r>
              <a:rPr lang="en-US" dirty="0"/>
              <a:t>p</a:t>
            </a:r>
            <a:r>
              <a:rPr lang="en-US" dirty="0" smtClean="0"/>
              <a:t>3 = 1.0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0" y="2500306"/>
            <a:ext cx="1221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Input word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71406" y="3714752"/>
            <a:ext cx="779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err="1" smtClean="0"/>
              <a:t>айпад</a:t>
            </a:r>
            <a:endParaRPr lang="ru-RU" i="1" dirty="0"/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3" cstate="print"/>
          <a:srcRect t="19737"/>
          <a:stretch>
            <a:fillRect/>
          </a:stretch>
        </p:blipFill>
        <p:spPr bwMode="auto">
          <a:xfrm>
            <a:off x="1000100" y="3571876"/>
            <a:ext cx="2400300" cy="581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928662" y="3286124"/>
            <a:ext cx="19237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 (cosine measure)</a:t>
            </a:r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43306" y="3500438"/>
            <a:ext cx="200025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57950" y="3500438"/>
            <a:ext cx="209550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0" name="Прямая со стрелкой 19"/>
          <p:cNvCxnSpPr/>
          <p:nvPr/>
        </p:nvCxnSpPr>
        <p:spPr>
          <a:xfrm flipV="1">
            <a:off x="3357554" y="3643314"/>
            <a:ext cx="285752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endCxn id="6149" idx="1"/>
          </p:cNvCxnSpPr>
          <p:nvPr/>
        </p:nvCxnSpPr>
        <p:spPr>
          <a:xfrm flipV="1">
            <a:off x="3000364" y="3814763"/>
            <a:ext cx="642942" cy="428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V="1">
            <a:off x="3214678" y="3929066"/>
            <a:ext cx="428628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3214678" y="4000504"/>
            <a:ext cx="428628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>
            <a:off x="5500694" y="3643314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>
            <a:off x="5500694" y="3643314"/>
            <a:ext cx="928694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>
            <a:endCxn id="6151" idx="1"/>
          </p:cNvCxnSpPr>
          <p:nvPr/>
        </p:nvCxnSpPr>
        <p:spPr>
          <a:xfrm>
            <a:off x="5357818" y="3786190"/>
            <a:ext cx="1000132" cy="1095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>
            <a:off x="5572132" y="3929066"/>
            <a:ext cx="857256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>
            <a:off x="5572132" y="4071942"/>
            <a:ext cx="857256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4857752" y="4714884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 = r*(p1+p2+p3)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5000628" y="4429132"/>
            <a:ext cx="1350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Our method</a:t>
            </a:r>
            <a:endParaRPr lang="ru-RU" b="1" dirty="0"/>
          </a:p>
        </p:txBody>
      </p:sp>
      <p:sp>
        <p:nvSpPr>
          <p:cNvPr id="66" name="TextBox 65"/>
          <p:cNvSpPr txBox="1"/>
          <p:nvPr/>
        </p:nvSpPr>
        <p:spPr>
          <a:xfrm>
            <a:off x="1214414" y="4429132"/>
            <a:ext cx="21548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Baseline (no ranking)</a:t>
            </a:r>
          </a:p>
        </p:txBody>
      </p:sp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29190" y="5072074"/>
            <a:ext cx="2327688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9" name="Picture 1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85852" y="5072074"/>
            <a:ext cx="2428892" cy="1556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9E39A-4DB1-45F0-9BE0-3D115F04F93D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Normalization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5"/>
            <a:ext cx="8229600" cy="2000263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n-US" dirty="0" smtClean="0"/>
              <a:t>Firstly</a:t>
            </a:r>
            <a:r>
              <a:rPr lang="en-US" dirty="0"/>
              <a:t>, all words are converted to lowercase.</a:t>
            </a:r>
            <a:endParaRPr lang="ru-RU" dirty="0"/>
          </a:p>
          <a:p>
            <a:pPr lvl="0"/>
            <a:r>
              <a:rPr lang="en-US" dirty="0"/>
              <a:t>Secondly, all punctuation except for a hyphen (</a:t>
            </a:r>
            <a:r>
              <a:rPr lang="en-US" i="1" dirty="0"/>
              <a:t>“-”</a:t>
            </a:r>
            <a:r>
              <a:rPr lang="en-US" dirty="0"/>
              <a:t>) is replaced by a space. </a:t>
            </a:r>
            <a:endParaRPr lang="ru-RU" dirty="0"/>
          </a:p>
          <a:p>
            <a:pPr lvl="0"/>
            <a:r>
              <a:rPr lang="en-US" dirty="0"/>
              <a:t>Then, using the </a:t>
            </a:r>
            <a:r>
              <a:rPr lang="en-US" dirty="0" smtClean="0"/>
              <a:t>pymorphy2 </a:t>
            </a:r>
            <a:r>
              <a:rPr lang="en-US" dirty="0"/>
              <a:t>morphological analyzer, functional words (prepositions, conjunctions, etc) are removed. We restricted the tags </a:t>
            </a:r>
            <a:r>
              <a:rPr lang="en-US" i="1" dirty="0"/>
              <a:t>NPRO, PRED, PREP, CONJ, PRCL, INTJ</a:t>
            </a:r>
            <a:r>
              <a:rPr lang="en-US" dirty="0"/>
              <a:t>.</a:t>
            </a:r>
            <a:endParaRPr lang="ru-RU" dirty="0"/>
          </a:p>
          <a:p>
            <a:pPr lvl="0"/>
            <a:r>
              <a:rPr lang="en-US" dirty="0"/>
              <a:t>If </a:t>
            </a:r>
            <a:r>
              <a:rPr lang="en-US" i="1" dirty="0"/>
              <a:t>"</a:t>
            </a:r>
            <a:r>
              <a:rPr lang="en-US" i="1" dirty="0" err="1"/>
              <a:t>Geox</a:t>
            </a:r>
            <a:r>
              <a:rPr lang="en-US" i="1" dirty="0"/>
              <a:t>"</a:t>
            </a:r>
            <a:r>
              <a:rPr lang="en-US" dirty="0"/>
              <a:t> is present in the word tag list, the first letter is replaced with a large one. </a:t>
            </a:r>
            <a:endParaRPr lang="en-US" dirty="0" smtClean="0"/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4643438" y="3429000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286380" y="3214686"/>
            <a:ext cx="27423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</a:t>
            </a:r>
            <a:r>
              <a:rPr lang="ru-RU" i="1" dirty="0" smtClean="0"/>
              <a:t>футбол </a:t>
            </a:r>
            <a:r>
              <a:rPr lang="ru-RU" i="1" dirty="0" err="1" smtClean="0"/>
              <a:t>соккер</a:t>
            </a:r>
            <a:r>
              <a:rPr lang="ru-RU" i="1" dirty="0" smtClean="0"/>
              <a:t> </a:t>
            </a:r>
            <a:r>
              <a:rPr lang="ru-RU" i="1" dirty="0" err="1" smtClean="0"/>
              <a:t>футбол</a:t>
            </a:r>
            <a:r>
              <a:rPr lang="en-US" dirty="0" smtClean="0"/>
              <a:t>”</a:t>
            </a:r>
            <a:endParaRPr lang="ru-RU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4786314" y="4357694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429256" y="4071942"/>
            <a:ext cx="37862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</a:t>
            </a:r>
            <a:r>
              <a:rPr lang="ru-RU" b="1" i="1" dirty="0" smtClean="0"/>
              <a:t>Москва</a:t>
            </a:r>
            <a:r>
              <a:rPr lang="ru-RU" i="1" dirty="0" smtClean="0"/>
              <a:t> </a:t>
            </a:r>
            <a:r>
              <a:rPr lang="ru-RU" i="1" dirty="0" err="1" smtClean="0"/>
              <a:t>москва</a:t>
            </a:r>
            <a:r>
              <a:rPr lang="ru-RU" i="1" dirty="0" smtClean="0"/>
              <a:t> город </a:t>
            </a:r>
            <a:r>
              <a:rPr lang="ru-RU" i="1" dirty="0" err="1" smtClean="0"/>
              <a:t>москва</a:t>
            </a:r>
            <a:r>
              <a:rPr lang="ru-RU" i="1" dirty="0" smtClean="0"/>
              <a:t> столица </a:t>
            </a:r>
            <a:r>
              <a:rPr lang="ru-RU" i="1" dirty="0" err="1" smtClean="0"/>
              <a:t>россия</a:t>
            </a:r>
            <a:r>
              <a:rPr lang="ru-RU" i="1" dirty="0" smtClean="0"/>
              <a:t> </a:t>
            </a:r>
            <a:r>
              <a:rPr lang="ru-RU" i="1" dirty="0" err="1" smtClean="0"/>
              <a:t>столица</a:t>
            </a:r>
            <a:r>
              <a:rPr lang="ru-RU" i="1" dirty="0" smtClean="0"/>
              <a:t> российский федерация</a:t>
            </a:r>
            <a:r>
              <a:rPr lang="en-US" dirty="0" smtClean="0"/>
              <a:t>”</a:t>
            </a:r>
            <a:endParaRPr lang="ru-RU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4000504"/>
            <a:ext cx="457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3071810"/>
            <a:ext cx="3143272" cy="851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44" y="5286388"/>
            <a:ext cx="6781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7" name="Прямая со стрелкой 16"/>
          <p:cNvCxnSpPr/>
          <p:nvPr/>
        </p:nvCxnSpPr>
        <p:spPr>
          <a:xfrm>
            <a:off x="5000628" y="5857892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5643570" y="5500702"/>
            <a:ext cx="292895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“</a:t>
            </a:r>
            <a:r>
              <a:rPr lang="ru-RU" i="1" dirty="0" smtClean="0"/>
              <a:t>прилегать примыкать </a:t>
            </a:r>
            <a:endParaRPr lang="en-US" i="1" dirty="0" smtClean="0"/>
          </a:p>
          <a:p>
            <a:r>
              <a:rPr lang="en-US" i="1" dirty="0"/>
              <a:t> </a:t>
            </a:r>
            <a:r>
              <a:rPr lang="en-US" i="1" dirty="0" smtClean="0"/>
              <a:t> </a:t>
            </a:r>
            <a:r>
              <a:rPr lang="ru-RU" b="1" i="1" dirty="0" smtClean="0"/>
              <a:t>находиться вплотную</a:t>
            </a:r>
            <a:r>
              <a:rPr lang="ru-RU" i="1" dirty="0" smtClean="0"/>
              <a:t> </a:t>
            </a:r>
            <a:endParaRPr lang="en-US" i="1" dirty="0" smtClean="0"/>
          </a:p>
          <a:p>
            <a:r>
              <a:rPr lang="en-US" i="1" dirty="0"/>
              <a:t> </a:t>
            </a:r>
            <a:r>
              <a:rPr lang="en-US" i="1" dirty="0" smtClean="0"/>
              <a:t> </a:t>
            </a:r>
            <a:r>
              <a:rPr lang="ru-RU" i="1" dirty="0" smtClean="0"/>
              <a:t>соседствовать </a:t>
            </a:r>
            <a:r>
              <a:rPr lang="en-US" i="1" dirty="0" smtClean="0"/>
              <a:t>…</a:t>
            </a:r>
            <a:r>
              <a:rPr lang="en-US" dirty="0" smtClean="0"/>
              <a:t>”</a:t>
            </a:r>
            <a:endParaRPr lang="ru-RU" dirty="0"/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9E39A-4DB1-45F0-9BE0-3D115F04F93D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Out-of-vocabulary</a:t>
            </a:r>
            <a:r>
              <a:rPr lang="ru-RU" dirty="0"/>
              <a:t> </a:t>
            </a:r>
            <a:r>
              <a:rPr lang="ru-RU" dirty="0" err="1"/>
              <a:t>analysis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42910" y="1785926"/>
          <a:ext cx="8085139" cy="3496056"/>
        </p:xfrm>
        <a:graphic>
          <a:graphicData uri="http://schemas.openxmlformats.org/drawingml/2006/table">
            <a:tbl>
              <a:tblPr/>
              <a:tblGrid>
                <a:gridCol w="3433763"/>
                <a:gridCol w="1471613"/>
                <a:gridCol w="1471613"/>
                <a:gridCol w="170815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Arial"/>
                          <a:ea typeface="Arial"/>
                        </a:rPr>
                        <a:t>Model</a:t>
                      </a:r>
                      <a:endParaRPr lang="ru-RU" sz="1200" dirty="0">
                        <a:latin typeface="Arial"/>
                        <a:ea typeface="Arial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Arial"/>
                        </a:rPr>
                        <a:t>public N = 762</a:t>
                      </a:r>
                      <a:endParaRPr lang="ru-RU" sz="1200" dirty="0">
                        <a:latin typeface="Arial"/>
                        <a:ea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Arial"/>
                        </a:rPr>
                        <a:t>public V = 175</a:t>
                      </a:r>
                      <a:endParaRPr lang="ru-RU" sz="1200" dirty="0">
                        <a:latin typeface="Arial"/>
                        <a:ea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i="1" dirty="0">
                          <a:latin typeface="Arial"/>
                          <a:ea typeface="Arial"/>
                        </a:rPr>
                        <a:t>in </a:t>
                      </a:r>
                      <a:r>
                        <a:rPr lang="en-US" sz="1200" i="1" dirty="0" err="1">
                          <a:latin typeface="Arial"/>
                          <a:ea typeface="Arial"/>
                        </a:rPr>
                        <a:t>vocab</a:t>
                      </a:r>
                      <a:r>
                        <a:rPr lang="en-US" sz="1200" i="1" dirty="0">
                          <a:latin typeface="Arial"/>
                          <a:ea typeface="Arial"/>
                        </a:rPr>
                        <a:t> (rate) </a:t>
                      </a:r>
                      <a:r>
                        <a:rPr lang="en-US" sz="1200" i="1" dirty="0" err="1">
                          <a:latin typeface="Arial"/>
                          <a:ea typeface="Arial"/>
                        </a:rPr>
                        <a:t>PoS</a:t>
                      </a:r>
                      <a:endParaRPr lang="ru-RU" sz="1200" dirty="0">
                        <a:latin typeface="Arial"/>
                        <a:ea typeface="Arial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Arial"/>
                        </a:rPr>
                        <a:t>private N = 1525</a:t>
                      </a:r>
                      <a:endParaRPr lang="ru-RU" sz="1200">
                        <a:latin typeface="Arial"/>
                        <a:ea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Arial"/>
                        </a:rPr>
                        <a:t>private V = 350</a:t>
                      </a:r>
                      <a:endParaRPr lang="ru-RU" sz="1200">
                        <a:latin typeface="Arial"/>
                        <a:ea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i="1">
                          <a:latin typeface="Arial"/>
                          <a:ea typeface="Arial"/>
                        </a:rPr>
                        <a:t>in vocab (rate) PoS</a:t>
                      </a:r>
                      <a:endParaRPr lang="ru-RU" sz="1200">
                        <a:latin typeface="Arial"/>
                        <a:ea typeface="Arial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Arial"/>
                        </a:rPr>
                        <a:t>RuWordNet synsets</a:t>
                      </a:r>
                      <a:r>
                        <a:rPr lang="en-US" sz="1200" dirty="0" smtClean="0">
                          <a:latin typeface="Arial"/>
                          <a:ea typeface="Arial"/>
                        </a:rPr>
                        <a:t>.</a:t>
                      </a:r>
                      <a:r>
                        <a:rPr lang="ru-RU" sz="1200" dirty="0" smtClean="0">
                          <a:latin typeface="Arial"/>
                          <a:ea typeface="Arial"/>
                        </a:rPr>
                        <a:t> </a:t>
                      </a:r>
                      <a:endParaRPr lang="en-US" sz="1200" dirty="0" smtClean="0">
                        <a:latin typeface="Arial"/>
                        <a:ea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Arial"/>
                          <a:ea typeface="Arial"/>
                        </a:rPr>
                        <a:t>N</a:t>
                      </a:r>
                      <a:r>
                        <a:rPr lang="en-US" sz="1200" b="1" dirty="0">
                          <a:latin typeface="Arial"/>
                          <a:ea typeface="Arial"/>
                        </a:rPr>
                        <a:t> = 53,082; V = 27427</a:t>
                      </a:r>
                      <a:endParaRPr lang="ru-RU" sz="1200" dirty="0">
                        <a:latin typeface="Arial"/>
                        <a:ea typeface="Arial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Arial"/>
                        </a:rPr>
                        <a:t>ft_cc_ru_300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Arial"/>
                        </a:rPr>
                        <a:t>722 (0.947) 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Arial"/>
                        </a:rPr>
                        <a:t>140 (0.8) V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Arial"/>
                        </a:rPr>
                        <a:t>1</a:t>
                      </a:r>
                      <a:r>
                        <a:rPr lang="en-US" sz="1200">
                          <a:latin typeface="Arial"/>
                          <a:ea typeface="Arial"/>
                        </a:rPr>
                        <a:t>,</a:t>
                      </a:r>
                      <a:r>
                        <a:rPr lang="ru-RU" sz="1200">
                          <a:latin typeface="Arial"/>
                          <a:ea typeface="Arial"/>
                        </a:rPr>
                        <a:t>443 (0.946) 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Arial"/>
                        </a:rPr>
                        <a:t> 279  (0.797) V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Arial"/>
                          <a:ea typeface="Arial"/>
                        </a:rPr>
                        <a:t>46</a:t>
                      </a:r>
                      <a:r>
                        <a:rPr lang="en-US" sz="1200" b="1">
                          <a:latin typeface="Arial"/>
                          <a:ea typeface="Arial"/>
                        </a:rPr>
                        <a:t>,</a:t>
                      </a:r>
                      <a:r>
                        <a:rPr lang="ru-RU" sz="1200" b="1">
                          <a:latin typeface="Arial"/>
                          <a:ea typeface="Arial"/>
                        </a:rPr>
                        <a:t>079 (0.868) N</a:t>
                      </a:r>
                      <a:endParaRPr lang="ru-RU" sz="1200">
                        <a:latin typeface="Arial"/>
                        <a:ea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Arial"/>
                          <a:ea typeface="Arial"/>
                        </a:rPr>
                        <a:t>24</a:t>
                      </a:r>
                      <a:r>
                        <a:rPr lang="en-US" sz="1200" b="1">
                          <a:latin typeface="Arial"/>
                          <a:ea typeface="Arial"/>
                        </a:rPr>
                        <a:t>,</a:t>
                      </a:r>
                      <a:r>
                        <a:rPr lang="ru-RU" sz="1200" b="1">
                          <a:latin typeface="Arial"/>
                          <a:ea typeface="Arial"/>
                        </a:rPr>
                        <a:t>470 (0.892) V</a:t>
                      </a:r>
                      <a:endParaRPr lang="ru-RU" sz="1200">
                        <a:latin typeface="Arial"/>
                        <a:ea typeface="Arial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Arial"/>
                        </a:rPr>
                        <a:t>ruscorpora_none_fasttextskipgram_300_2_2019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Arial"/>
                        </a:rPr>
                        <a:t>548 (0.719) 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Arial"/>
                        </a:rPr>
                        <a:t>145 (0.828) V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Arial"/>
                        </a:rPr>
                        <a:t>1</a:t>
                      </a:r>
                      <a:r>
                        <a:rPr lang="en-US" sz="1200">
                          <a:latin typeface="Arial"/>
                          <a:ea typeface="Arial"/>
                        </a:rPr>
                        <a:t>,</a:t>
                      </a:r>
                      <a:r>
                        <a:rPr lang="ru-RU" sz="1200">
                          <a:latin typeface="Arial"/>
                          <a:ea typeface="Arial"/>
                        </a:rPr>
                        <a:t>094 (0.717) 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Arial"/>
                        </a:rPr>
                        <a:t>  281 (0.802) V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Arial"/>
                        </a:rPr>
                        <a:t>30</a:t>
                      </a:r>
                      <a:r>
                        <a:rPr lang="en-US" sz="1200">
                          <a:latin typeface="Arial"/>
                          <a:ea typeface="Arial"/>
                        </a:rPr>
                        <a:t>,</a:t>
                      </a:r>
                      <a:r>
                        <a:rPr lang="ru-RU" sz="1200">
                          <a:latin typeface="Arial"/>
                          <a:ea typeface="Arial"/>
                        </a:rPr>
                        <a:t>625 (0.576) 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Arial"/>
                        </a:rPr>
                        <a:t>17</a:t>
                      </a:r>
                      <a:r>
                        <a:rPr lang="en-US" sz="1200">
                          <a:latin typeface="Arial"/>
                          <a:ea typeface="Arial"/>
                        </a:rPr>
                        <a:t>,</a:t>
                      </a:r>
                      <a:r>
                        <a:rPr lang="ru-RU" sz="1200">
                          <a:latin typeface="Arial"/>
                          <a:ea typeface="Arial"/>
                        </a:rPr>
                        <a:t>659 (0.643) V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Arial"/>
                        </a:rPr>
                        <a:t>tayga_none_fasttextcbow_300_10_2019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Arial"/>
                        </a:rPr>
                        <a:t>550 (0.721) 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Arial"/>
                        </a:rPr>
                        <a:t>153 (0.874) V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Arial"/>
                        </a:rPr>
                        <a:t>1</a:t>
                      </a:r>
                      <a:r>
                        <a:rPr lang="en-US" sz="1200">
                          <a:latin typeface="Arial"/>
                          <a:ea typeface="Arial"/>
                        </a:rPr>
                        <a:t>,</a:t>
                      </a:r>
                      <a:r>
                        <a:rPr lang="ru-RU" sz="1200">
                          <a:latin typeface="Arial"/>
                          <a:ea typeface="Arial"/>
                        </a:rPr>
                        <a:t>100 (0.721) 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Arial"/>
                          <a:ea typeface="Arial"/>
                        </a:rPr>
                        <a:t>  </a:t>
                      </a:r>
                      <a:r>
                        <a:rPr lang="ru-RU" sz="1200">
                          <a:latin typeface="Arial"/>
                          <a:ea typeface="Arial"/>
                        </a:rPr>
                        <a:t>302 (0.862) V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highlight>
                            <a:srgbClr val="FFFFFF"/>
                          </a:highlight>
                          <a:latin typeface="Arial"/>
                          <a:ea typeface="Arial"/>
                        </a:rPr>
                        <a:t>31</a:t>
                      </a:r>
                      <a:r>
                        <a:rPr lang="en-US" sz="1100">
                          <a:highlight>
                            <a:srgbClr val="FFFFFF"/>
                          </a:highlight>
                          <a:latin typeface="Arial"/>
                          <a:ea typeface="Arial"/>
                        </a:rPr>
                        <a:t>,</a:t>
                      </a:r>
                      <a:r>
                        <a:rPr lang="ru-RU" sz="1100">
                          <a:highlight>
                            <a:srgbClr val="FFFFFF"/>
                          </a:highlight>
                          <a:latin typeface="Arial"/>
                          <a:ea typeface="Arial"/>
                        </a:rPr>
                        <a:t>089 (0.585) N</a:t>
                      </a:r>
                      <a:endParaRPr lang="ru-RU" sz="1200">
                        <a:latin typeface="Arial"/>
                        <a:ea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highlight>
                            <a:srgbClr val="FFFFFF"/>
                          </a:highlight>
                          <a:latin typeface="Arial"/>
                          <a:ea typeface="Arial"/>
                        </a:rPr>
                        <a:t>17</a:t>
                      </a:r>
                      <a:r>
                        <a:rPr lang="en-US" sz="1100">
                          <a:highlight>
                            <a:srgbClr val="FFFFFF"/>
                          </a:highlight>
                          <a:latin typeface="Arial"/>
                          <a:ea typeface="Arial"/>
                        </a:rPr>
                        <a:t>,</a:t>
                      </a:r>
                      <a:r>
                        <a:rPr lang="ru-RU" sz="1100">
                          <a:highlight>
                            <a:srgbClr val="FFFFFF"/>
                          </a:highlight>
                          <a:latin typeface="Arial"/>
                          <a:ea typeface="Arial"/>
                        </a:rPr>
                        <a:t>975 (0.655) V</a:t>
                      </a:r>
                      <a:endParaRPr lang="ru-RU" sz="1200">
                        <a:latin typeface="Arial"/>
                        <a:ea typeface="Arial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/>
                          <a:ea typeface="Arial"/>
                        </a:rPr>
                        <a:t>araneum_none_fasttextcbow_300_5_2018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Arial"/>
                          <a:ea typeface="Arial"/>
                        </a:rPr>
                        <a:t>740 (0.971) N</a:t>
                      </a:r>
                      <a:endParaRPr lang="ru-RU" sz="1200">
                        <a:latin typeface="Arial"/>
                        <a:ea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Arial"/>
                        </a:rPr>
                        <a:t>100 (0.571) V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Arial"/>
                          <a:ea typeface="Arial"/>
                        </a:rPr>
                        <a:t>1</a:t>
                      </a:r>
                      <a:r>
                        <a:rPr lang="en-US" sz="1200" b="1">
                          <a:latin typeface="Arial"/>
                          <a:ea typeface="Arial"/>
                        </a:rPr>
                        <a:t>,</a:t>
                      </a:r>
                      <a:r>
                        <a:rPr lang="ru-RU" sz="1200" b="1">
                          <a:latin typeface="Arial"/>
                          <a:ea typeface="Arial"/>
                        </a:rPr>
                        <a:t>479 (0.969) N</a:t>
                      </a:r>
                      <a:endParaRPr lang="ru-RU" sz="1200">
                        <a:latin typeface="Arial"/>
                        <a:ea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Arial"/>
                        </a:rPr>
                        <a:t>  208 (0.594) V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Arial"/>
                        </a:rPr>
                        <a:t>31</a:t>
                      </a:r>
                      <a:r>
                        <a:rPr lang="en-US" sz="1200">
                          <a:latin typeface="Arial"/>
                          <a:ea typeface="Arial"/>
                        </a:rPr>
                        <a:t>,</a:t>
                      </a:r>
                      <a:r>
                        <a:rPr lang="ru-RU" sz="1200">
                          <a:latin typeface="Arial"/>
                          <a:ea typeface="Arial"/>
                        </a:rPr>
                        <a:t>341 (0.590) 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Arial"/>
                        </a:rPr>
                        <a:t>13</a:t>
                      </a:r>
                      <a:r>
                        <a:rPr lang="en-US" sz="1200">
                          <a:latin typeface="Arial"/>
                          <a:ea typeface="Arial"/>
                        </a:rPr>
                        <a:t>,</a:t>
                      </a:r>
                      <a:r>
                        <a:rPr lang="ru-RU" sz="1200">
                          <a:latin typeface="Arial"/>
                          <a:ea typeface="Arial"/>
                        </a:rPr>
                        <a:t>827 (0.504) V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Arial"/>
                        </a:rPr>
                        <a:t>tayga_lemmas_elmo_2048_2019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Arial"/>
                        </a:rPr>
                        <a:t>592 (0.776) 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Arial"/>
                          <a:ea typeface="Arial"/>
                        </a:rPr>
                        <a:t>156 (0.891) V</a:t>
                      </a:r>
                      <a:endParaRPr lang="ru-RU" sz="1200">
                        <a:latin typeface="Arial"/>
                        <a:ea typeface="Arial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Arial"/>
                        </a:rPr>
                        <a:t>1</a:t>
                      </a:r>
                      <a:r>
                        <a:rPr lang="en-US" sz="1200">
                          <a:latin typeface="Arial"/>
                          <a:ea typeface="Arial"/>
                        </a:rPr>
                        <a:t>,</a:t>
                      </a:r>
                      <a:r>
                        <a:rPr lang="ru-RU" sz="1200">
                          <a:latin typeface="Arial"/>
                          <a:ea typeface="Arial"/>
                        </a:rPr>
                        <a:t>209 (0.792) 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Arial"/>
                          <a:ea typeface="Arial"/>
                        </a:rPr>
                        <a:t>311 (0.888) V</a:t>
                      </a:r>
                      <a:endParaRPr lang="ru-RU" sz="1200">
                        <a:latin typeface="Arial"/>
                        <a:ea typeface="Arial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/>
                          <a:ea typeface="Arial"/>
                        </a:rPr>
                        <a:t>32</a:t>
                      </a:r>
                      <a:r>
                        <a:rPr lang="en-US" sz="1200" dirty="0">
                          <a:latin typeface="Arial"/>
                          <a:ea typeface="Arial"/>
                        </a:rPr>
                        <a:t>,</a:t>
                      </a:r>
                      <a:r>
                        <a:rPr lang="ru-RU" sz="1200" dirty="0">
                          <a:latin typeface="Arial"/>
                          <a:ea typeface="Arial"/>
                        </a:rPr>
                        <a:t>563 (0.613) 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/>
                          <a:ea typeface="Arial"/>
                        </a:rPr>
                        <a:t>18</a:t>
                      </a:r>
                      <a:r>
                        <a:rPr lang="en-US" sz="1200" dirty="0">
                          <a:latin typeface="Arial"/>
                          <a:ea typeface="Arial"/>
                        </a:rPr>
                        <a:t>,</a:t>
                      </a:r>
                      <a:r>
                        <a:rPr lang="ru-RU" sz="1200" dirty="0">
                          <a:latin typeface="Arial"/>
                          <a:ea typeface="Arial"/>
                        </a:rPr>
                        <a:t>640 (0.679) V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9E39A-4DB1-45F0-9BE0-3D115F04F93D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1320</TotalTime>
  <Words>1779</Words>
  <Application>Microsoft Office PowerPoint</Application>
  <PresentationFormat>Экран (4:3)</PresentationFormat>
  <Paragraphs>412</Paragraphs>
  <Slides>13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DISTRIBUTIONAL MODELS AND AUXILIARY METHODS FOR DETERMINING THE HYPERNYMS OF WORDS IN RUSSIAN </vt:lpstr>
      <vt:lpstr>Task</vt:lpstr>
      <vt:lpstr>Dataset</vt:lpstr>
      <vt:lpstr>Baseline</vt:lpstr>
      <vt:lpstr>Baseline</vt:lpstr>
      <vt:lpstr>Our improvements</vt:lpstr>
      <vt:lpstr>Ranking</vt:lpstr>
      <vt:lpstr>Normalization</vt:lpstr>
      <vt:lpstr>Out-of-vocabulary analysis</vt:lpstr>
      <vt:lpstr>Our results by models</vt:lpstr>
      <vt:lpstr>Result (our place in leaderboards)</vt:lpstr>
      <vt:lpstr>Conclusion</vt:lpstr>
      <vt:lpstr>Thank you for the attention!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DISTRIBUTIONAL MODELS AND AUXILIARY METHODS FOR DETERMINING THE HYPERNYMS OF WORDS IN RUSSIAN </dc:title>
  <dc:creator>Пользователь Windows</dc:creator>
  <cp:lastModifiedBy>Пользователь Windows</cp:lastModifiedBy>
  <cp:revision>208</cp:revision>
  <dcterms:created xsi:type="dcterms:W3CDTF">2020-06-14T19:28:40Z</dcterms:created>
  <dcterms:modified xsi:type="dcterms:W3CDTF">2020-06-15T19:12:16Z</dcterms:modified>
</cp:coreProperties>
</file>