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9"/>
  </p:notesMasterIdLst>
  <p:sldIdLst>
    <p:sldId id="256" r:id="rId3"/>
    <p:sldId id="257" r:id="rId4"/>
    <p:sldId id="309" r:id="rId5"/>
    <p:sldId id="286" r:id="rId6"/>
    <p:sldId id="277" r:id="rId7"/>
    <p:sldId id="288" r:id="rId8"/>
    <p:sldId id="278" r:id="rId9"/>
    <p:sldId id="290" r:id="rId10"/>
    <p:sldId id="279" r:id="rId11"/>
    <p:sldId id="291" r:id="rId12"/>
    <p:sldId id="303" r:id="rId13"/>
    <p:sldId id="304" r:id="rId14"/>
    <p:sldId id="305" r:id="rId15"/>
    <p:sldId id="306" r:id="rId16"/>
    <p:sldId id="295" r:id="rId17"/>
    <p:sldId id="296" r:id="rId18"/>
    <p:sldId id="281" r:id="rId19"/>
    <p:sldId id="301" r:id="rId20"/>
    <p:sldId id="273" r:id="rId21"/>
    <p:sldId id="302" r:id="rId22"/>
    <p:sldId id="285" r:id="rId23"/>
    <p:sldId id="308" r:id="rId24"/>
    <p:sldId id="283" r:id="rId25"/>
    <p:sldId id="292" r:id="rId26"/>
    <p:sldId id="293" r:id="rId27"/>
    <p:sldId id="294" r:id="rId2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140" d="100"/>
          <a:sy n="140" d="100"/>
        </p:scale>
        <p:origin x="150" y="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Recall</c:v>
                </c:pt>
              </c:strCache>
            </c:strRef>
          </c:tx>
          <c:marker>
            <c:symbol val="none"/>
          </c:marker>
          <c:cat>
            <c:numRef>
              <c:f>Лист1!$A$2:$A$100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cat>
          <c:val>
            <c:numRef>
              <c:f>Лист1!$B$2:$B$100</c:f>
              <c:numCache>
                <c:formatCode>General</c:formatCode>
                <c:ptCount val="99"/>
                <c:pt idx="0">
                  <c:v>0.41643000000000002</c:v>
                </c:pt>
                <c:pt idx="1">
                  <c:v>0.52096399999999976</c:v>
                </c:pt>
                <c:pt idx="2">
                  <c:v>0.57607699999999973</c:v>
                </c:pt>
                <c:pt idx="3">
                  <c:v>0.61525300000000005</c:v>
                </c:pt>
                <c:pt idx="4">
                  <c:v>0.64219300000000024</c:v>
                </c:pt>
                <c:pt idx="5">
                  <c:v>0.66021600000000003</c:v>
                </c:pt>
                <c:pt idx="6">
                  <c:v>0.67786000000000024</c:v>
                </c:pt>
                <c:pt idx="7">
                  <c:v>0.6918990000000006</c:v>
                </c:pt>
                <c:pt idx="8">
                  <c:v>0.70432600000000001</c:v>
                </c:pt>
                <c:pt idx="9">
                  <c:v>0.71371700000000005</c:v>
                </c:pt>
                <c:pt idx="10">
                  <c:v>0.72225399999999973</c:v>
                </c:pt>
                <c:pt idx="11">
                  <c:v>0.72908399999999973</c:v>
                </c:pt>
                <c:pt idx="12">
                  <c:v>0.73543899999999973</c:v>
                </c:pt>
                <c:pt idx="13">
                  <c:v>0.74207900000000038</c:v>
                </c:pt>
                <c:pt idx="14">
                  <c:v>0.74729699999999999</c:v>
                </c:pt>
                <c:pt idx="15">
                  <c:v>0.75289300000000026</c:v>
                </c:pt>
                <c:pt idx="16">
                  <c:v>0.75849000000000022</c:v>
                </c:pt>
                <c:pt idx="17">
                  <c:v>0.76342299999999996</c:v>
                </c:pt>
                <c:pt idx="18">
                  <c:v>0.76674299999999995</c:v>
                </c:pt>
                <c:pt idx="19">
                  <c:v>0.77091599999999982</c:v>
                </c:pt>
                <c:pt idx="20">
                  <c:v>0.77442599999999973</c:v>
                </c:pt>
                <c:pt idx="21">
                  <c:v>0.77812599999999998</c:v>
                </c:pt>
                <c:pt idx="22">
                  <c:v>0.78220500000000004</c:v>
                </c:pt>
                <c:pt idx="23">
                  <c:v>0.78486100000000003</c:v>
                </c:pt>
                <c:pt idx="24">
                  <c:v>0.787327</c:v>
                </c:pt>
                <c:pt idx="25">
                  <c:v>0.79055199999999981</c:v>
                </c:pt>
                <c:pt idx="26">
                  <c:v>0.79320800000000002</c:v>
                </c:pt>
                <c:pt idx="27">
                  <c:v>0.79605400000000004</c:v>
                </c:pt>
                <c:pt idx="28">
                  <c:v>0.79804600000000003</c:v>
                </c:pt>
                <c:pt idx="29">
                  <c:v>0.79984800000000023</c:v>
                </c:pt>
                <c:pt idx="30">
                  <c:v>0.80212499999999998</c:v>
                </c:pt>
                <c:pt idx="31">
                  <c:v>0.80440100000000003</c:v>
                </c:pt>
                <c:pt idx="32">
                  <c:v>0.80715199999999998</c:v>
                </c:pt>
                <c:pt idx="33">
                  <c:v>0.80895499999999998</c:v>
                </c:pt>
                <c:pt idx="34">
                  <c:v>0.8105669999999997</c:v>
                </c:pt>
                <c:pt idx="35">
                  <c:v>0.81284400000000023</c:v>
                </c:pt>
                <c:pt idx="36">
                  <c:v>0.81511999999999996</c:v>
                </c:pt>
                <c:pt idx="37">
                  <c:v>0.81644799999999973</c:v>
                </c:pt>
                <c:pt idx="38">
                  <c:v>0.81758699999999951</c:v>
                </c:pt>
                <c:pt idx="39">
                  <c:v>0.81901000000000002</c:v>
                </c:pt>
                <c:pt idx="40">
                  <c:v>0.81986300000000001</c:v>
                </c:pt>
                <c:pt idx="41">
                  <c:v>0.82166600000000001</c:v>
                </c:pt>
                <c:pt idx="42">
                  <c:v>0.82270900000000025</c:v>
                </c:pt>
                <c:pt idx="43">
                  <c:v>0.82460599999999995</c:v>
                </c:pt>
                <c:pt idx="44">
                  <c:v>0.82574499999999995</c:v>
                </c:pt>
                <c:pt idx="45">
                  <c:v>0.82745199999999997</c:v>
                </c:pt>
                <c:pt idx="46">
                  <c:v>0.82896999999999998</c:v>
                </c:pt>
                <c:pt idx="47">
                  <c:v>0.83039300000000005</c:v>
                </c:pt>
                <c:pt idx="48">
                  <c:v>0.83191000000000004</c:v>
                </c:pt>
                <c:pt idx="49">
                  <c:v>0.83352300000000001</c:v>
                </c:pt>
                <c:pt idx="50">
                  <c:v>0.83456599999999981</c:v>
                </c:pt>
                <c:pt idx="51">
                  <c:v>0.83542000000000005</c:v>
                </c:pt>
                <c:pt idx="52">
                  <c:v>0.83655900000000005</c:v>
                </c:pt>
                <c:pt idx="53">
                  <c:v>0.83741199999999982</c:v>
                </c:pt>
                <c:pt idx="54">
                  <c:v>0.83807600000000004</c:v>
                </c:pt>
                <c:pt idx="55">
                  <c:v>0.83892999999999995</c:v>
                </c:pt>
                <c:pt idx="56">
                  <c:v>0.84016299999999977</c:v>
                </c:pt>
                <c:pt idx="57">
                  <c:v>0.84092199999999995</c:v>
                </c:pt>
                <c:pt idx="58">
                  <c:v>0.84225000000000005</c:v>
                </c:pt>
                <c:pt idx="59">
                  <c:v>0.84300900000000023</c:v>
                </c:pt>
                <c:pt idx="60">
                  <c:v>0.84395799999999999</c:v>
                </c:pt>
                <c:pt idx="61">
                  <c:v>0.84538000000000002</c:v>
                </c:pt>
                <c:pt idx="62">
                  <c:v>0.84604400000000024</c:v>
                </c:pt>
                <c:pt idx="63">
                  <c:v>0.84670800000000024</c:v>
                </c:pt>
                <c:pt idx="64">
                  <c:v>0.84756199999999982</c:v>
                </c:pt>
                <c:pt idx="65">
                  <c:v>0.84813099999999997</c:v>
                </c:pt>
                <c:pt idx="66">
                  <c:v>0.84860600000000019</c:v>
                </c:pt>
                <c:pt idx="67">
                  <c:v>0.84936400000000001</c:v>
                </c:pt>
                <c:pt idx="68">
                  <c:v>0.85050300000000001</c:v>
                </c:pt>
                <c:pt idx="69">
                  <c:v>0.85154600000000003</c:v>
                </c:pt>
                <c:pt idx="70">
                  <c:v>0.85240000000000005</c:v>
                </c:pt>
                <c:pt idx="71">
                  <c:v>0.85325399999999996</c:v>
                </c:pt>
                <c:pt idx="72">
                  <c:v>0.85353800000000002</c:v>
                </c:pt>
                <c:pt idx="73">
                  <c:v>0.85401300000000002</c:v>
                </c:pt>
                <c:pt idx="74">
                  <c:v>0.85477099999999995</c:v>
                </c:pt>
                <c:pt idx="75">
                  <c:v>0.85534100000000024</c:v>
                </c:pt>
                <c:pt idx="76">
                  <c:v>0.85572000000000026</c:v>
                </c:pt>
                <c:pt idx="77">
                  <c:v>0.85647899999999999</c:v>
                </c:pt>
                <c:pt idx="78">
                  <c:v>0.85723800000000028</c:v>
                </c:pt>
                <c:pt idx="79">
                  <c:v>0.85742700000000005</c:v>
                </c:pt>
                <c:pt idx="80">
                  <c:v>0.85828099999999996</c:v>
                </c:pt>
                <c:pt idx="81">
                  <c:v>0.85856599999999983</c:v>
                </c:pt>
                <c:pt idx="82">
                  <c:v>0.85932500000000023</c:v>
                </c:pt>
                <c:pt idx="83">
                  <c:v>0.85960900000000029</c:v>
                </c:pt>
                <c:pt idx="84">
                  <c:v>0.86017800000000022</c:v>
                </c:pt>
                <c:pt idx="85">
                  <c:v>0.86093699999999973</c:v>
                </c:pt>
                <c:pt idx="86">
                  <c:v>0.86141100000000004</c:v>
                </c:pt>
                <c:pt idx="87">
                  <c:v>0.86198100000000022</c:v>
                </c:pt>
                <c:pt idx="88">
                  <c:v>0.86264500000000044</c:v>
                </c:pt>
                <c:pt idx="89">
                  <c:v>0.86292899999999995</c:v>
                </c:pt>
                <c:pt idx="90">
                  <c:v>0.86349799999999999</c:v>
                </c:pt>
                <c:pt idx="91">
                  <c:v>0.86378299999999997</c:v>
                </c:pt>
                <c:pt idx="92">
                  <c:v>0.86425700000000005</c:v>
                </c:pt>
                <c:pt idx="93">
                  <c:v>0.86492100000000038</c:v>
                </c:pt>
                <c:pt idx="94">
                  <c:v>0.86539600000000005</c:v>
                </c:pt>
                <c:pt idx="95">
                  <c:v>0.86606000000000005</c:v>
                </c:pt>
                <c:pt idx="96">
                  <c:v>0.86653400000000003</c:v>
                </c:pt>
                <c:pt idx="97">
                  <c:v>0.86710299999999996</c:v>
                </c:pt>
                <c:pt idx="98">
                  <c:v>0.86757700000000004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073104"/>
        <c:axId val="500069840"/>
      </c:lineChart>
      <c:catAx>
        <c:axId val="50007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0069840"/>
        <c:crosses val="autoZero"/>
        <c:auto val="1"/>
        <c:lblAlgn val="ctr"/>
        <c:lblOffset val="100"/>
        <c:tickLblSkip val="10"/>
        <c:tickMarkSkip val="5"/>
        <c:noMultiLvlLbl val="0"/>
      </c:catAx>
      <c:valAx>
        <c:axId val="500069840"/>
        <c:scaling>
          <c:orientation val="minMax"/>
          <c:min val="0.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0073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91C1CC7-3F3C-45D6-849A-09F9C858C20D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8879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86902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769719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276156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Рисунок 37"/>
          <p:cNvPicPr/>
          <p:nvPr/>
        </p:nvPicPr>
        <p:blipFill>
          <a:blip r:embed="rId2" cstate="print"/>
          <a:stretch/>
        </p:blipFill>
        <p:spPr>
          <a:xfrm>
            <a:off x="2079000" y="1203390"/>
            <a:ext cx="4984920" cy="298296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 cstate="print"/>
          <a:stretch/>
        </p:blipFill>
        <p:spPr>
          <a:xfrm>
            <a:off x="2079000" y="1203390"/>
            <a:ext cx="498492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0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276156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276156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Рисунок 77"/>
          <p:cNvPicPr/>
          <p:nvPr/>
        </p:nvPicPr>
        <p:blipFill>
          <a:blip r:embed="rId2" cstate="print"/>
          <a:stretch/>
        </p:blipFill>
        <p:spPr>
          <a:xfrm>
            <a:off x="2079000" y="1203390"/>
            <a:ext cx="4984920" cy="2982960"/>
          </a:xfrm>
          <a:prstGeom prst="rect">
            <a:avLst/>
          </a:prstGeom>
          <a:ln>
            <a:noFill/>
          </a:ln>
        </p:spPr>
      </p:pic>
      <p:pic>
        <p:nvPicPr>
          <p:cNvPr id="79" name="Рисунок 78"/>
          <p:cNvPicPr/>
          <p:nvPr/>
        </p:nvPicPr>
        <p:blipFill>
          <a:blip r:embed="rId2" cstate="print"/>
          <a:stretch/>
        </p:blipFill>
        <p:spPr>
          <a:xfrm>
            <a:off x="2079000" y="1203390"/>
            <a:ext cx="498492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0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276156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203390"/>
            <a:ext cx="401580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2761560"/>
            <a:ext cx="8229240" cy="142263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499320" y="4458780"/>
            <a:ext cx="4939920" cy="69039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485640" y="4454190"/>
            <a:ext cx="3689640" cy="69957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-6120" y="4343490"/>
            <a:ext cx="3401640" cy="810000"/>
          </a:xfrm>
          <a:prstGeom prst="rtTriangle">
            <a:avLst/>
          </a:prstGeom>
          <a:blipFill>
            <a:blip r:embed="rId15" cstate="print"/>
            <a:tile/>
          </a:blipFill>
          <a:ln w="12600"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4340790"/>
            <a:ext cx="3405240" cy="81324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499320" y="4458780"/>
            <a:ext cx="4939920" cy="69039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485640" y="4454190"/>
            <a:ext cx="3689640" cy="69957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3"/>
          <p:cNvSpPr/>
          <p:nvPr/>
        </p:nvSpPr>
        <p:spPr>
          <a:xfrm>
            <a:off x="-6120" y="4343490"/>
            <a:ext cx="3401640" cy="810000"/>
          </a:xfrm>
          <a:prstGeom prst="rtTriangle">
            <a:avLst/>
          </a:prstGeom>
          <a:blipFill>
            <a:blip r:embed="rId15" cstate="print"/>
            <a:tile/>
          </a:blipFill>
          <a:ln w="12600">
            <a:noFill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Line 4"/>
          <p:cNvSpPr/>
          <p:nvPr/>
        </p:nvSpPr>
        <p:spPr>
          <a:xfrm>
            <a:off x="-9000" y="4340790"/>
            <a:ext cx="3405240" cy="81324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20339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2"/>
          <p:cNvSpPr/>
          <p:nvPr/>
        </p:nvSpPr>
        <p:spPr>
          <a:xfrm>
            <a:off x="806400" y="771550"/>
            <a:ext cx="7770960" cy="26905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500" dirty="0" smtClean="0"/>
              <a:t>Cross-language </a:t>
            </a:r>
            <a:r>
              <a:rPr lang="en-US" sz="3500" dirty="0"/>
              <a:t>text alignment for plagiarism detection based on contextual and context-free models</a:t>
            </a:r>
            <a:endParaRPr lang="en-US" sz="35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1071538" y="98010"/>
            <a:ext cx="6565142" cy="7057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b="1" strike="noStrike" spc="-1" dirty="0" smtClean="0">
                <a:solidFill>
                  <a:srgbClr val="16515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Federal Research Center «Computer Science and Control» 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strike="noStrike" spc="-1" dirty="0" smtClean="0">
                <a:solidFill>
                  <a:srgbClr val="16515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 the Russian Academy of Sciences </a:t>
            </a:r>
            <a:endParaRPr lang="ru-RU" sz="1600" b="1" strike="noStrike" spc="-1" dirty="0" smtClean="0">
              <a:solidFill>
                <a:srgbClr val="16515F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4"/>
          <p:cNvSpPr/>
          <p:nvPr/>
        </p:nvSpPr>
        <p:spPr>
          <a:xfrm>
            <a:off x="6372199" y="3507854"/>
            <a:ext cx="2786767" cy="5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Zubarev</a:t>
            </a: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D.V</a:t>
            </a:r>
            <a:r>
              <a:rPr lang="en-U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en-US" sz="20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Sochenkov</a:t>
            </a:r>
            <a:r>
              <a:rPr lang="en-US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I.V</a:t>
            </a:r>
            <a:r>
              <a:rPr lang="en-U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1043608" y="4011910"/>
            <a:ext cx="7770960" cy="15657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2000" b="0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Moscow 2019</a:t>
            </a:r>
            <a:endParaRPr lang="en-US" sz="20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53560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Evaluation results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57200" y="1214373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503758"/>
              </p:ext>
            </p:extLst>
          </p:nvPr>
        </p:nvGraphicFramePr>
        <p:xfrm>
          <a:off x="899592" y="909730"/>
          <a:ext cx="7416822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080120"/>
                <a:gridCol w="648072"/>
                <a:gridCol w="864096"/>
                <a:gridCol w="12961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Window size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Micro Recall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Precision</a:t>
                      </a:r>
                      <a:r>
                        <a:rPr lang="en-US" baseline="0" dirty="0" smtClean="0"/>
                        <a:t> at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biling-fasttext-skipgram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86.35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69.36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biling-fasttext-skipgram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86.05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69.61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biling-word2vec-skipgram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84.69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70.87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biling-word2vec-skipgram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83.48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69.83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vecmap-word2vec-supervised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71.61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58.46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vecmap-word2vec-unsupervised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70.36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57.48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149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0"/>
            <a:ext cx="6634440" cy="627534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Simple sentence similarities (1)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CustomShape 4"/>
              <p:cNvSpPr/>
              <p:nvPr/>
            </p:nvSpPr>
            <p:spPr>
              <a:xfrm>
                <a:off x="444174" y="555526"/>
                <a:ext cx="8228160" cy="37362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marL="343080" lvl="1" indent="-341640" algn="just">
                  <a:lnSpc>
                    <a:spcPct val="100000"/>
                  </a:lnSpc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600" dirty="0"/>
                  <a:t>Sentence </a:t>
                </a:r>
                <a:r>
                  <a:rPr lang="en-US" sz="2600" dirty="0" smtClean="0"/>
                  <a:t>embeddings </a:t>
                </a:r>
                <a:r>
                  <a:rPr lang="en-US" sz="2600" b="0" strike="noStrike" spc="-1" dirty="0" smtClean="0">
                    <a:uFill>
                      <a:solidFill>
                        <a:srgbClr val="FFFFFF"/>
                      </a:solidFill>
                    </a:uFill>
                    <a:ea typeface="DejaVu Sans"/>
                  </a:rPr>
                  <a:t>similarity</a:t>
                </a:r>
                <a:endParaRPr lang="en-US" sz="2600" b="0" strike="noStrike" spc="-1" dirty="0" smtClean="0">
                  <a:uFill>
                    <a:solidFill>
                      <a:srgbClr val="FFFFFF"/>
                    </a:solidFill>
                  </a:uFill>
                </a:endParaRPr>
              </a:p>
              <a:p>
                <a:pPr marL="800280" lvl="2" indent="-341640" algn="just"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400" b="0" strike="noStrike" spc="-1" dirty="0" smtClean="0">
                    <a:uFill>
                      <a:solidFill>
                        <a:srgbClr val="FFFFFF"/>
                      </a:solidFill>
                    </a:uFill>
                    <a:latin typeface="Calibri"/>
                    <a:ea typeface="DejaVu Sans"/>
                  </a:rPr>
                  <a:t>Sentence embeddings = averaged word embeddings</a:t>
                </a:r>
              </a:p>
              <a:p>
                <a:pPr marL="800280" lvl="2" indent="-341640" algn="just"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400" spc="-1" dirty="0" smtClean="0"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Cosine similarity between two sentence vectors</a:t>
                </a:r>
              </a:p>
              <a:p>
                <a:pPr marL="343080" lvl="1" indent="-341640" algn="just"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600" dirty="0"/>
                  <a:t>Words </a:t>
                </a:r>
                <a:r>
                  <a:rPr lang="en-US" sz="2600" dirty="0" smtClean="0"/>
                  <a:t>substitution </a:t>
                </a:r>
                <a:endParaRPr lang="en-US" sz="2600" spc="-1" dirty="0" smtClean="0">
                  <a:uFill>
                    <a:solidFill>
                      <a:srgbClr val="FFFFFF"/>
                    </a:solidFill>
                  </a:uFill>
                  <a:latin typeface="Calibri"/>
                </a:endParaRPr>
              </a:p>
              <a:p>
                <a:pPr marL="800280" lvl="2" indent="-341640" algn="just"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400" b="0" strike="noStrike" spc="-1" dirty="0" smtClean="0">
                    <a:uFill>
                      <a:solidFill>
                        <a:srgbClr val="FFFFFF"/>
                      </a:solidFill>
                    </a:uFill>
                    <a:latin typeface="Calibri"/>
                    <a:ea typeface="DejaVu Sans"/>
                  </a:rPr>
                  <a:t>Substitute Russian words with N=3 most similar English words</a:t>
                </a:r>
              </a:p>
              <a:p>
                <a:pPr marL="800280" lvl="2" indent="-341640" algn="just">
                  <a:buClr>
                    <a:srgbClr val="FF9900"/>
                  </a:buClr>
                  <a:buFont typeface="Dotum"/>
                  <a:buChar char="•"/>
                </a:pP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Calculate score based on count of matching words and their similarity</a:t>
                </a:r>
              </a:p>
              <a:p>
                <a:pPr marL="458640" lvl="2" algn="just">
                  <a:buClr>
                    <a:srgbClr val="FF9900"/>
                  </a:buClr>
                </a:pP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𝑁𝑆𝑢𝑏𝑠𝑡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)=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sub>
                      <m:sup/>
                      <m:e>
                        <m:f>
                          <m:f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supHide m:val="on"/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  <m:sup/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𝑆𝑖𝑚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)⋅(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𝜐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)+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𝜐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ru-RU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e>
                            </m:nary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)|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1600" spc="-1" dirty="0" smtClean="0">
                    <a:uFill>
                      <a:solidFill>
                        <a:srgbClr val="FFFFFF"/>
                      </a:solidFill>
                    </a:uFill>
                    <a:latin typeface="Calibri" panose="020F0502020204030204" pitchFamily="34" charset="0"/>
                    <a:cs typeface="Calibri" panose="020F0502020204030204" pitchFamily="34" charset="0"/>
                  </a:rPr>
                  <a:t>, where</a:t>
                </a:r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458640" lvl="2" algn="just">
                  <a:buClr>
                    <a:srgbClr val="FF9900"/>
                  </a:buClr>
                </a:pPr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M(w</a:t>
                </a:r>
                <a:r>
                  <a:rPr lang="en-US" sz="1600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= {</a:t>
                </a:r>
                <a:r>
                  <a:rPr lang="en-US" sz="16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en-US" sz="1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| </a:t>
                </a:r>
                <a:r>
                  <a:rPr lang="en-US" sz="16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en-US" sz="1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∈ </a:t>
                </a:r>
                <a:r>
                  <a:rPr lang="en-US" sz="16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1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∧ w</a:t>
                </a:r>
                <a:r>
                  <a:rPr lang="en-US" sz="16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∈ Top(</a:t>
                </a:r>
                <a:r>
                  <a:rPr lang="en-US" sz="16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w</a:t>
                </a:r>
                <a:r>
                  <a:rPr lang="en-US" sz="16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'en</a:t>
                </a:r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')} is </a:t>
                </a: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 set of Russian words that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in their top of similar </a:t>
                </a:r>
                <a:r>
                  <a:rPr lang="en-US" sz="16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words;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𝜐</m:t>
                    </m:r>
                    <m:r>
                      <a:rPr lang="en-US" sz="160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US" sz="160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𝑤</m:t>
                    </m:r>
                    <m:r>
                      <a:rPr lang="en-US" sz="160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the number of words in a phrase if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𝑤</m:t>
                    </m:r>
                  </m:oMath>
                </a14:m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is a phrase and 1 otherwise</a:t>
                </a:r>
              </a:p>
              <a:p>
                <a:pPr marL="800280" lvl="2" indent="-341640" algn="just">
                  <a:buClr>
                    <a:srgbClr val="FF9900"/>
                  </a:buClr>
                </a:pPr>
                <a:endParaRPr lang="en-US" sz="2400" b="0" strike="noStrike" spc="-1" dirty="0" smtClean="0"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sz="18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sz="18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sz="18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sz="18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sz="1800" b="0" strike="noStrike" spc="-1" dirty="0">
                  <a:solidFill>
                    <a:srgbClr val="000000"/>
                  </a:solidFill>
                  <a:uFill>
                    <a:solidFill>
                      <a:srgbClr val="FFFFFF"/>
                    </a:solidFill>
                  </a:uFill>
                  <a:latin typeface="Arial"/>
                </a:endParaRPr>
              </a:p>
            </p:txBody>
          </p:sp>
        </mc:Choice>
        <mc:Fallback xmlns="">
          <p:sp>
            <p:nvSpPr>
              <p:cNvPr id="114" name="CustomShap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74" y="555526"/>
                <a:ext cx="8228160" cy="3736272"/>
              </a:xfrm>
              <a:prstGeom prst="rect">
                <a:avLst/>
              </a:prstGeom>
              <a:blipFill rotWithShape="0">
                <a:blip r:embed="rId2"/>
                <a:stretch>
                  <a:fillRect l="-1185" t="-1468" r="-1111" b="-88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64956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Simple sentence similarities (2)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57200" y="857238"/>
            <a:ext cx="8228160" cy="3736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800" dirty="0"/>
              <a:t>Neural machine translation</a:t>
            </a:r>
            <a:endParaRPr lang="en-US" sz="28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Train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Calibri"/>
              </a:rPr>
              <a:t>machine translator (</a:t>
            </a:r>
            <a:r>
              <a:rPr lang="en-US" sz="2800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OpenNMT-py</a:t>
            </a: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800" dirty="0"/>
              <a:t>v0.5</a:t>
            </a: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Calibri"/>
              </a:rPr>
              <a:t>on a subset of parallel sentences </a:t>
            </a: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corpus </a:t>
            </a: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7M of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parallel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sentences)</a:t>
            </a:r>
            <a:endParaRPr lang="en-US" sz="2800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Similarity measures</a:t>
            </a: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Jaccard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500" spc="-1" dirty="0">
                <a:uFill>
                  <a:solidFill>
                    <a:srgbClr val="FFFFFF"/>
                  </a:solidFill>
                </a:uFill>
                <a:latin typeface="Calibri"/>
              </a:rPr>
              <a:t>similarity of translated and English sentences 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(NMT1)</a:t>
            </a:r>
            <a:endParaRPr lang="en-US" sz="2500" spc="-1" dirty="0">
              <a:uFill>
                <a:solidFill>
                  <a:srgbClr val="FFFFFF"/>
                </a:solidFill>
              </a:uFill>
            </a:endParaRP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Jaccard</a:t>
            </a:r>
            <a:r>
              <a:rPr lang="en-US" sz="2500" spc="-1" dirty="0">
                <a:uFill>
                  <a:solidFill>
                    <a:srgbClr val="FFFFFF"/>
                  </a:solidFill>
                </a:uFill>
                <a:latin typeface="Calibri"/>
              </a:rPr>
              <a:t> similarity calculated on 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word 2-grams (NMT2)</a:t>
            </a:r>
            <a:endParaRPr lang="en-US" sz="2500" spc="-1" dirty="0">
              <a:uFill>
                <a:solidFill>
                  <a:srgbClr val="FFFFFF"/>
                </a:solidFill>
              </a:uFill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</a:pPr>
            <a:endParaRPr lang="en-US" sz="2400" b="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01598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214296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Classification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87244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Binary classification of a pair of sentences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Classifier: Logistic Regression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LR-1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Features: 4 similarity scores </a:t>
            </a:r>
            <a:r>
              <a:rPr lang="en-US" sz="2200" b="0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Sentence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embeddings, </a:t>
            </a:r>
            <a:r>
              <a:rPr lang="en-US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200" kern="100" dirty="0" smtClean="0">
                <a:latin typeface="Calibri" panose="020F0502020204030204" pitchFamily="34" charset="0"/>
                <a:cs typeface="Calibri" panose="020F0502020204030204" pitchFamily="34" charset="0"/>
              </a:rPr>
              <a:t>ords substitution, NMT1, NMT2)</a:t>
            </a:r>
            <a:endParaRPr lang="ru-RU" sz="2200" kern="100" dirty="0" smtClean="0">
              <a:latin typeface="Calibri" panose="020F0502020204030204" pitchFamily="34" charset="0"/>
              <a:ea typeface="Lucida Sans Unicode" panose="020B0602030504020204" pitchFamily="34" charset="0"/>
              <a:cs typeface="Calibri" panose="020F0502020204030204" pitchFamily="34" charset="0"/>
            </a:endParaRP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LR-2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dirty="0" smtClean="0"/>
              <a:t>Features: sentence </a:t>
            </a:r>
            <a:r>
              <a:rPr lang="en-US" sz="2300" dirty="0"/>
              <a:t>embeddings similarity score and words substitution </a:t>
            </a:r>
            <a:r>
              <a:rPr lang="en-US" sz="2300" dirty="0" smtClean="0"/>
              <a:t>similarity score</a:t>
            </a:r>
            <a:endParaRPr lang="en-US" sz="2300" b="0" strike="noStrike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00272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214296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Pre-trained models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87244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LASER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Artetxe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et al., 2018) provides 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BiLSTM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encoder, which was trained on 93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languages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Get sentence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embeddings from the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encoder </a:t>
            </a:r>
            <a:r>
              <a:rPr lang="en-US" sz="2400" smtClean="0">
                <a:latin typeface="Calibri" panose="020F0502020204030204" pitchFamily="34" charset="0"/>
                <a:cs typeface="Calibri" panose="020F0502020204030204" pitchFamily="34" charset="0"/>
              </a:rPr>
              <a:t>(dim 1024)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 cosine similarity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endParaRPr lang="en-US" sz="2400" dirty="0" smtClean="0"/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dirty="0" smtClean="0"/>
              <a:t>Fine-tuned BERT </a:t>
            </a:r>
            <a:r>
              <a:rPr lang="en-US" sz="2400" dirty="0"/>
              <a:t>(Devlin et al., 2018) </a:t>
            </a:r>
            <a:r>
              <a:rPr lang="en-US" sz="2400" dirty="0" smtClean="0"/>
              <a:t>multilingual model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b="0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Task is identical to </a:t>
            </a:r>
            <a:r>
              <a:rPr lang="en-US" sz="2400" dirty="0"/>
              <a:t>paraphrase detection </a:t>
            </a:r>
            <a:r>
              <a:rPr lang="en-US" sz="2400" dirty="0" smtClean="0"/>
              <a:t>(MRPC)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Tune classification of sentence pairs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55644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Cross-language text alignment dataset (1)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57200" y="857238"/>
            <a:ext cx="8228160" cy="3736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600" dirty="0" smtClean="0"/>
              <a:t>Positive examples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 smtClean="0"/>
              <a:t>16k </a:t>
            </a:r>
            <a:r>
              <a:rPr lang="en-US" sz="2200" dirty="0"/>
              <a:t>(hold out </a:t>
            </a:r>
            <a:r>
              <a:rPr lang="en-US" sz="2200" dirty="0" smtClean="0"/>
              <a:t>from training) </a:t>
            </a:r>
            <a:r>
              <a:rPr lang="en-US" sz="2200" dirty="0"/>
              <a:t>sentence pairs </a:t>
            </a:r>
            <a:r>
              <a:rPr lang="en-US" sz="2200" dirty="0" smtClean="0"/>
              <a:t>from </a:t>
            </a:r>
            <a:r>
              <a:rPr lang="en-US" sz="2200" dirty="0" err="1"/>
              <a:t>Yandex</a:t>
            </a:r>
            <a:r>
              <a:rPr lang="en-US" sz="2200" dirty="0"/>
              <a:t> parallel </a:t>
            </a:r>
            <a:r>
              <a:rPr lang="en-US" sz="2200" dirty="0" smtClean="0"/>
              <a:t>corpus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/>
              <a:t>4k sentences were </a:t>
            </a:r>
            <a:r>
              <a:rPr lang="en-US" sz="2200" dirty="0" smtClean="0"/>
              <a:t>created by students (mostly google translate + manual correction of translation errors)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600" dirty="0"/>
              <a:t>Negative </a:t>
            </a:r>
            <a:r>
              <a:rPr lang="en-US" sz="2600" dirty="0" smtClean="0"/>
              <a:t>examples</a:t>
            </a:r>
            <a:endParaRPr lang="en-US" sz="2600" dirty="0"/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Calculate similarity score between Russian-English sentence pairs using 4 sentence similarity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measures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K most similar sentences were selected for each Russian sentence as negative examples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sz="2200" b="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00280" lvl="2" indent="-341640" algn="just">
              <a:buClr>
                <a:srgbClr val="FF9900"/>
              </a:buClr>
            </a:pPr>
            <a:endParaRPr lang="en-US" sz="2400" b="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21400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Cross-language text alignment dataset (2)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57200" y="857238"/>
            <a:ext cx="8228160" cy="3736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dirty="0" smtClean="0"/>
              <a:t>Two datasets were used</a:t>
            </a:r>
            <a:endParaRPr lang="en-US" sz="2600" dirty="0"/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dirty="0" smtClean="0"/>
              <a:t>Negative-1: </a:t>
            </a:r>
            <a:r>
              <a:rPr lang="en-US" sz="2300" dirty="0"/>
              <a:t>One negative example was selected randomly from the most similar </a:t>
            </a:r>
            <a:r>
              <a:rPr lang="en-US" sz="2300" dirty="0" smtClean="0"/>
              <a:t>sentences</a:t>
            </a:r>
          </a:p>
          <a:p>
            <a:pPr marL="1257480" lvl="3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dirty="0" smtClean="0"/>
              <a:t>It was used for training BERT, LR-1, LR-2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300" dirty="0" smtClean="0"/>
              <a:t>Negative-4 (for testing): </a:t>
            </a:r>
            <a:r>
              <a:rPr lang="en-US" sz="2300" dirty="0"/>
              <a:t>4 negative examples were selected (one most similar sentence for each used similarity score</a:t>
            </a:r>
            <a:r>
              <a:rPr lang="en-US" sz="2300" dirty="0" smtClean="0"/>
              <a:t>)</a:t>
            </a:r>
            <a:endParaRPr lang="en-US" sz="2300" b="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25985"/>
              </p:ext>
            </p:extLst>
          </p:nvPr>
        </p:nvGraphicFramePr>
        <p:xfrm>
          <a:off x="1763688" y="3363838"/>
          <a:ext cx="619268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8999"/>
                <a:gridCol w="1306684"/>
                <a:gridCol w="1548172"/>
                <a:gridCol w="1548833"/>
              </a:tblGrid>
              <a:tr h="5996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2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training set size</a:t>
                      </a:r>
                      <a:endParaRPr lang="ru-RU" sz="2200" b="1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hold-out set size</a:t>
                      </a:r>
                      <a:endParaRPr lang="ru-RU" sz="2200" b="1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 set size</a:t>
                      </a:r>
                      <a:endParaRPr lang="ru-RU" sz="2200" b="1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38928"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Negative-1</a:t>
                      </a:r>
                      <a:endParaRPr lang="ru-RU" sz="22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28320</a:t>
                      </a:r>
                      <a:endParaRPr lang="ru-RU" sz="23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  <a:endParaRPr lang="ru-RU" sz="2300" kern="10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7998</a:t>
                      </a:r>
                      <a:endParaRPr lang="ru-RU" sz="2300" kern="10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  <a:tr h="338928"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Negative-4</a:t>
                      </a:r>
                      <a:endParaRPr lang="ru-RU" sz="22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65962</a:t>
                      </a:r>
                      <a:endParaRPr lang="ru-RU" sz="23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9266</a:t>
                      </a:r>
                      <a:endParaRPr lang="ru-RU" sz="23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just">
                        <a:spcAft>
                          <a:spcPts val="0"/>
                        </a:spcAft>
                      </a:pPr>
                      <a:r>
                        <a:rPr lang="en-US" sz="23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18613</a:t>
                      </a:r>
                      <a:endParaRPr lang="ru-RU" sz="2300" kern="100" dirty="0"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1026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115616" y="17154"/>
            <a:ext cx="6634440" cy="370924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Text alignment: Evaluation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87244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endParaRPr lang="en-US" sz="3200" b="0" strike="noStrike" spc="-1" dirty="0" smtClean="0"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/>
          <p:cNvSpPr/>
          <p:nvPr/>
        </p:nvSpPr>
        <p:spPr>
          <a:xfrm>
            <a:off x="639644" y="1107216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29448"/>
              </p:ext>
            </p:extLst>
          </p:nvPr>
        </p:nvGraphicFramePr>
        <p:xfrm>
          <a:off x="468360" y="555527"/>
          <a:ext cx="8145806" cy="4030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3"/>
                <a:gridCol w="1071736"/>
                <a:gridCol w="991972"/>
                <a:gridCol w="1319853"/>
                <a:gridCol w="778068"/>
                <a:gridCol w="1163562"/>
                <a:gridCol w="1164432"/>
              </a:tblGrid>
              <a:tr h="265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Negative-1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Negative-4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 dirty="0" err="1" smtClean="0">
                          <a:effectLst/>
                        </a:rPr>
                        <a:t>Prec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Recall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F1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 dirty="0" err="1" smtClean="0">
                          <a:effectLst/>
                        </a:rPr>
                        <a:t>Prec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Recall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F1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600226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Sentence embeddings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0.75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0.77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0.76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0.45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0.77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0.57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530129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Words substitution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0.84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0.76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0.80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0.6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0.76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0.66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9791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NMT1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0.85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0.82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0.61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0.69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9791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NMT2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0.83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0.64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0.72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0.54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0.64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0.58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530129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LR-2 (2 features)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0.87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0.83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0.64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0.71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600226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LR-1 (all features)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>
                          <a:effectLst/>
                        </a:rPr>
                        <a:t>0.91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0.85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 dirty="0">
                          <a:effectLst/>
                        </a:rPr>
                        <a:t>0.73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0.8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 dirty="0">
                          <a:effectLst/>
                        </a:rPr>
                        <a:t>0.76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9791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Laser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0.9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>
                          <a:effectLst/>
                        </a:rPr>
                        <a:t>0.89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>
                          <a:effectLst/>
                        </a:rPr>
                        <a:t>0.89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kern="100">
                          <a:effectLst/>
                        </a:rPr>
                        <a:t>0.7</a:t>
                      </a:r>
                      <a:endParaRPr lang="ru-RU" sz="19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 dirty="0">
                          <a:effectLst/>
                        </a:rPr>
                        <a:t>0.89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u="sng" kern="100" dirty="0">
                          <a:effectLst/>
                        </a:rPr>
                        <a:t>0.78</a:t>
                      </a:r>
                      <a:endParaRPr lang="ru-RU" sz="19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9791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Bert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0.96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0.93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0.95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0.88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0.93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marR="27305" algn="l">
                        <a:spcAft>
                          <a:spcPts val="0"/>
                        </a:spcAft>
                      </a:pPr>
                      <a:r>
                        <a:rPr lang="en-US" sz="1900" b="1" kern="100" dirty="0">
                          <a:effectLst/>
                        </a:rPr>
                        <a:t>0.9</a:t>
                      </a:r>
                      <a:endParaRPr lang="ru-RU" sz="1900" b="1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115616" y="17154"/>
            <a:ext cx="6634440" cy="370924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Text alignment</a:t>
            </a: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: </a:t>
            </a: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Computation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endParaRPr lang="en-US" sz="3400" b="1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87244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endParaRPr lang="en-US" sz="3200" b="0" strike="noStrike" spc="-1" dirty="0" smtClean="0"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CustomShape 4"/>
          <p:cNvSpPr/>
          <p:nvPr/>
        </p:nvSpPr>
        <p:spPr>
          <a:xfrm>
            <a:off x="639644" y="1107216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28647"/>
              </p:ext>
            </p:extLst>
          </p:nvPr>
        </p:nvGraphicFramePr>
        <p:xfrm>
          <a:off x="1763688" y="643985"/>
          <a:ext cx="5544616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/>
                <a:gridCol w="1440160"/>
                <a:gridCol w="1440160"/>
              </a:tblGrid>
              <a:tr h="552717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Negative-1</a:t>
                      </a:r>
                    </a:p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Times New Roman" panose="02020603050405020304" pitchFamily="18" charset="0"/>
                          <a:ea typeface="Lucida Sans Unicode" panose="020B0602030504020204" pitchFamily="34" charset="0"/>
                          <a:cs typeface="Tahoma" panose="020B0604030504040204" pitchFamily="34" charset="0"/>
                        </a:rPr>
                        <a:t>(seconds)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Negative-4</a:t>
                      </a:r>
                    </a:p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Times New Roman" panose="02020603050405020304" pitchFamily="18" charset="0"/>
                          <a:ea typeface="Lucida Sans Unicode" panose="020B0602030504020204" pitchFamily="34" charset="0"/>
                          <a:cs typeface="Tahoma" panose="020B0604030504040204" pitchFamily="34" charset="0"/>
                        </a:rPr>
                        <a:t>(seconds)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552717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Sentence embeddings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2.89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4.02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Words substitution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2.63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3.3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NMT on GPU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34.15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34.31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NMT on CPU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240.13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240.29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LR-2 (2 features)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5.53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7.34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LR-1 (all features)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39.68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41.65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LASER (GPU)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7.63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11.04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  <a:tr h="276358"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Bert (GPU)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</a:rPr>
                        <a:t>91.95</a:t>
                      </a:r>
                      <a:endParaRPr lang="ru-RU" sz="20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05" marR="27305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197.45</a:t>
                      </a:r>
                      <a:endParaRPr lang="ru-RU" sz="20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254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755576" y="-16335"/>
            <a:ext cx="7714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Future </a:t>
            </a:r>
            <a:r>
              <a:rPr lang="en-US" sz="3400" b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work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4"/>
          <p:cNvSpPr/>
          <p:nvPr/>
        </p:nvSpPr>
        <p:spPr>
          <a:xfrm>
            <a:off x="457200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5"/>
          <p:cNvSpPr/>
          <p:nvPr/>
        </p:nvSpPr>
        <p:spPr>
          <a:xfrm>
            <a:off x="620640" y="133569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6"/>
          <p:cNvSpPr/>
          <p:nvPr/>
        </p:nvSpPr>
        <p:spPr>
          <a:xfrm>
            <a:off x="609480" y="843558"/>
            <a:ext cx="8228160" cy="34708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Arial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Bert shows good performance but it is slow</a:t>
            </a:r>
          </a:p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Arial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is worth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exploring various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combination of models:</a:t>
            </a:r>
          </a:p>
          <a:p>
            <a:pPr marL="800280" lvl="2" indent="-341640" algn="just">
              <a:buClr>
                <a:srgbClr val="FF9900"/>
              </a:buClr>
              <a:buFont typeface="Arial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Filter out 99% of negative examples with lightweight models than using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ert</a:t>
            </a:r>
          </a:p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Arial"/>
              <a:buChar char="•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Address source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retrieval subtask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using cross-language </a:t>
            </a:r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word </a:t>
            </a:r>
            <a:r>
              <a:rPr lang="en-US" sz="2800" smtClean="0">
                <a:latin typeface="Calibri" panose="020F0502020204030204" pitchFamily="34" charset="0"/>
                <a:cs typeface="Calibri" panose="020F0502020204030204" pitchFamily="34" charset="0"/>
              </a:rPr>
              <a:t>embeddings</a:t>
            </a:r>
            <a:endParaRPr lang="en-US" sz="2800" b="0" strike="noStrike" spc="-1" dirty="0" smtClean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Arial"/>
              <a:buChar char="•"/>
            </a:pPr>
            <a:r>
              <a:rPr lang="en-US" sz="2800" b="0" strike="noStrike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Extract phrases based on syntactic and statistical information</a:t>
            </a: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050920" y="20601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Cross-language plagiarism </a:t>
            </a:r>
            <a:r>
              <a:rPr lang="en-US" sz="3400" b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detection task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457200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5"/>
          <p:cNvSpPr/>
          <p:nvPr/>
        </p:nvSpPr>
        <p:spPr>
          <a:xfrm>
            <a:off x="395536" y="951480"/>
            <a:ext cx="8496944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b="0" strike="noStrike" spc="-1" dirty="0" smtClean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Source </a:t>
            </a:r>
            <a:r>
              <a:rPr lang="en-US" sz="2500" b="0" strike="noStrike" spc="-1" dirty="0">
                <a:solidFill>
                  <a:schemeClr val="tx1">
                    <a:lumMod val="50000"/>
                    <a:lumOff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retrieval</a:t>
            </a:r>
            <a:r>
              <a:rPr lang="en-US" sz="25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en-US" sz="2500" b="0" strike="noStrike" spc="-1" dirty="0" smtClean="0"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r>
              <a:rPr lang="en-US" sz="2500" b="0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iven: </a:t>
            </a:r>
            <a:r>
              <a:rPr lang="en-US" sz="2500" b="0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suspicious document and a large collection of </a:t>
            </a:r>
            <a:r>
              <a:rPr lang="en-US" sz="2500" b="0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sources</a:t>
            </a: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b="0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</a:t>
            </a:r>
            <a:r>
              <a:rPr lang="en-US" sz="2500" b="0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task is to retrieve all plagiarized sources while minimizing retrieval costs</a:t>
            </a:r>
            <a:endParaRPr lang="en-US" sz="2500" b="0" strike="noStrike" spc="-1" dirty="0">
              <a:solidFill>
                <a:schemeClr val="tx1">
                  <a:lumMod val="65000"/>
                  <a:lumOff val="3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Text </a:t>
            </a:r>
            <a:r>
              <a:rPr lang="en-US" sz="2500" b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alignment</a:t>
            </a:r>
            <a:r>
              <a:rPr lang="en-US" sz="25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en-US" sz="2500" b="0" strike="noStrike" spc="-1" dirty="0" smtClean="0"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</a:t>
            </a:r>
            <a:r>
              <a:rPr lang="en-US" sz="25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iven: </a:t>
            </a:r>
            <a:r>
              <a:rPr lang="en-US" sz="25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pair of </a:t>
            </a:r>
            <a:r>
              <a:rPr lang="en-US" sz="25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documents</a:t>
            </a: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</a:t>
            </a:r>
            <a:r>
              <a:rPr lang="en-US" sz="25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task is to identify all contiguous maximal-length passages of reused text between them</a:t>
            </a:r>
            <a:endParaRPr lang="en-US" sz="25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2"/>
          <p:cNvSpPr/>
          <p:nvPr/>
        </p:nvSpPr>
        <p:spPr>
          <a:xfrm>
            <a:off x="806400" y="771550"/>
            <a:ext cx="7770960" cy="13681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500" dirty="0" smtClean="0"/>
              <a:t>Cross-language </a:t>
            </a:r>
            <a:r>
              <a:rPr lang="en-US" sz="3500" dirty="0"/>
              <a:t>text alignment for plagiarism detection based on contextual and context-free models</a:t>
            </a:r>
            <a:endParaRPr lang="en-US" sz="35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1071538" y="98010"/>
            <a:ext cx="6565142" cy="7057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b="1" strike="noStrike" spc="-1" dirty="0" smtClean="0">
                <a:solidFill>
                  <a:srgbClr val="16515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Federal Research Center «Computer Science and Control» </a:t>
            </a:r>
            <a:endParaRPr lang="en-US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strike="noStrike" spc="-1" dirty="0" smtClean="0">
                <a:solidFill>
                  <a:srgbClr val="16515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of the Russian Academy of Sciences </a:t>
            </a:r>
            <a:endParaRPr lang="ru-RU" sz="1600" b="1" strike="noStrike" spc="-1" dirty="0" smtClean="0">
              <a:solidFill>
                <a:srgbClr val="16515F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4"/>
          <p:cNvSpPr/>
          <p:nvPr/>
        </p:nvSpPr>
        <p:spPr>
          <a:xfrm>
            <a:off x="1691680" y="2715766"/>
            <a:ext cx="3419280" cy="5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Zubarev</a:t>
            </a:r>
            <a:r>
              <a:rPr lang="en-US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D.V. </a:t>
            </a:r>
            <a:r>
              <a:rPr lang="en-U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zubarev@isa.ru</a:t>
            </a:r>
            <a:endParaRPr lang="en-US" sz="20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4"/>
          <p:cNvSpPr/>
          <p:nvPr/>
        </p:nvSpPr>
        <p:spPr>
          <a:xfrm>
            <a:off x="1691680" y="3291830"/>
            <a:ext cx="3419280" cy="5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Dataset url: </a:t>
            </a:r>
            <a:r>
              <a:rPr lang="en-US" dirty="0" smtClean="0"/>
              <a:t>http</a:t>
            </a:r>
            <a:r>
              <a:rPr lang="en-US" dirty="0"/>
              <a:t>://nlp.isa.ru/ru-en-text-align-corp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1032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exampl_of_wo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64663"/>
            <a:ext cx="9144000" cy="4014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Рисунок 6" descr="embs_military_1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67874"/>
            <a:ext cx="7854546" cy="446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4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0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Cross-language word embeddings: </a:t>
            </a:r>
            <a:r>
              <a:rPr lang="en-US" sz="3400" b="1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Tensorboard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Рисунок 5" descr="embs_milita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738" y="120521"/>
            <a:ext cx="7546524" cy="49024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071538" y="-92546"/>
            <a:ext cx="6634440" cy="720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Source retrieval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68360" y="267494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Words are weighted (TF-IDF)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Only top 40-70 words are used 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Map Russian words to English words via embeddings (1 </a:t>
            </a:r>
            <a:r>
              <a:rPr lang="en-US" sz="3200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ru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word -&gt; 2 en words) 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Employ Vector Space Model and Hamming distance</a:t>
            </a:r>
          </a:p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100 </a:t>
            </a:r>
            <a:r>
              <a:rPr lang="en-US" sz="3200" b="0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most similar documents are retrieved on this stage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59944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785786" y="206010"/>
            <a:ext cx="7899574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Source retrieval: evaluation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4"/>
          <p:cNvSpPr/>
          <p:nvPr/>
        </p:nvSpPr>
        <p:spPr>
          <a:xfrm>
            <a:off x="457200" y="122148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Dataset: English and Russian Wikipedia</a:t>
            </a:r>
          </a:p>
          <a:p>
            <a:pPr marL="343080" lvl="1" indent="-341640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Gold data: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Wikipedia articles with </a:t>
            </a:r>
            <a:r>
              <a:rPr lang="en-US" sz="32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interlanguage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links (10k)</a:t>
            </a:r>
          </a:p>
          <a:p>
            <a:pPr marL="343080" lvl="1" indent="-341640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Task: Search for a given Russian article equivalent English article among all articles</a:t>
            </a:r>
          </a:p>
          <a:p>
            <a:pPr marL="343080" lvl="1" indent="-341640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lvl="1" indent="-341640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Recall: 0.87</a:t>
            </a:r>
            <a:endParaRPr lang="en-US" sz="3200" spc="-1" dirty="0" smtClean="0">
              <a:solidFill>
                <a:srgbClr val="FFFF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lvl="1" indent="-341640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6943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457200" y="107139"/>
            <a:ext cx="8229240" cy="8586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Source retrieval: </a:t>
            </a:r>
            <a:b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the average recall curve per rank level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57224" y="1017973"/>
          <a:ext cx="7572428" cy="361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78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214414" y="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Cross-language text alignment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4"/>
          <p:cNvSpPr/>
          <p:nvPr/>
        </p:nvSpPr>
        <p:spPr>
          <a:xfrm>
            <a:off x="457200" y="857238"/>
            <a:ext cx="8228160" cy="3736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600" dirty="0" smtClean="0"/>
              <a:t>Text alignment methods usually use pairwise matching of sentences: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 smtClean="0"/>
              <a:t>Each </a:t>
            </a:r>
            <a:r>
              <a:rPr lang="en-US" sz="2200" dirty="0"/>
              <a:t>sentence from the </a:t>
            </a:r>
            <a:r>
              <a:rPr lang="en-US" sz="2200" dirty="0" smtClean="0"/>
              <a:t>document </a:t>
            </a:r>
            <a:r>
              <a:rPr lang="en-US" sz="2200" dirty="0"/>
              <a:t>is </a:t>
            </a:r>
            <a:r>
              <a:rPr lang="en-US" sz="2200" dirty="0" smtClean="0"/>
              <a:t>compared with all sentences </a:t>
            </a:r>
            <a:r>
              <a:rPr lang="en-US" sz="2200" dirty="0"/>
              <a:t>from the source text, </a:t>
            </a:r>
            <a:r>
              <a:rPr lang="en-US" sz="2200" dirty="0" smtClean="0"/>
              <a:t>producing M×N pairs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600" dirty="0" smtClean="0"/>
              <a:t>The task is to identify pairs that are plagiarized (classification task)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Postprocessing</a:t>
            </a:r>
            <a:endParaRPr lang="en-US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 smtClean="0"/>
              <a:t>Merge adjacent sentences into fragments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200" dirty="0" smtClean="0"/>
              <a:t>Merge fragments by some heuristics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endParaRPr lang="en-US" sz="2600" dirty="0" smtClean="0"/>
          </a:p>
          <a:p>
            <a:pPr marL="800280" lvl="2" indent="-341640" algn="just">
              <a:buClr>
                <a:srgbClr val="FF9900"/>
              </a:buClr>
            </a:pPr>
            <a:endParaRPr lang="en-US" sz="2400" b="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1901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2050920" y="206010"/>
            <a:ext cx="663444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Cross-language plagiarism </a:t>
            </a:r>
            <a:r>
              <a:rPr lang="en-US" sz="3400" b="1" strike="noStrike" spc="-1" dirty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detection </a:t>
            </a:r>
            <a:r>
              <a:rPr lang="en-US" sz="34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methods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4"/>
          <p:cNvSpPr/>
          <p:nvPr/>
        </p:nvSpPr>
        <p:spPr>
          <a:xfrm>
            <a:off x="457200" y="1200150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5"/>
          <p:cNvSpPr/>
          <p:nvPr/>
        </p:nvSpPr>
        <p:spPr>
          <a:xfrm>
            <a:off x="457200" y="915566"/>
            <a:ext cx="8496944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Cross-Language Character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N-Gram </a:t>
            </a:r>
            <a:r>
              <a:rPr lang="ru-RU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Potthast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et al. 2011)</a:t>
            </a:r>
            <a:endParaRPr lang="ru-RU" sz="25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Machine translation approach: use a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monolingual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comparison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translated sentences (</a:t>
            </a:r>
            <a:r>
              <a:rPr lang="en-US" sz="2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Barŕon-Cedẽno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2012)</a:t>
            </a:r>
          </a:p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ross-language 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similarity detection based on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word embeddings (</a:t>
            </a:r>
            <a:r>
              <a:rPr lang="en-US" sz="2500" dirty="0">
                <a:latin typeface="Calibri" panose="020F0502020204030204" pitchFamily="34" charset="0"/>
                <a:cs typeface="Calibri" panose="020F0502020204030204" pitchFamily="34" charset="0"/>
              </a:rPr>
              <a:t>Ferrero et al.,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2017; </a:t>
            </a:r>
            <a:r>
              <a:rPr lang="fi-FI" sz="2500" dirty="0">
                <a:latin typeface="Calibri" panose="020F0502020204030204" pitchFamily="34" charset="0"/>
                <a:cs typeface="Calibri" panose="020F0502020204030204" pitchFamily="34" charset="0"/>
              </a:rPr>
              <a:t>Kutuzov et al., </a:t>
            </a:r>
            <a:r>
              <a:rPr lang="fi-FI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2016)</a:t>
            </a:r>
          </a:p>
          <a:p>
            <a:pPr marL="285840" lvl="1" indent="-341640" algn="just">
              <a:buClr>
                <a:srgbClr val="FF9900"/>
              </a:buClr>
              <a:buFont typeface="Dotum"/>
              <a:buChar char="•"/>
            </a:pPr>
            <a:r>
              <a:rPr lang="fi-FI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Competitions</a:t>
            </a: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ranslated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plagiarism cases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were used 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PAN 2011 competition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as one of an obfuscation type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(without Russian)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304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SemEval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2017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had cross-lingual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semantic textual similarity (STS)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(without Russian)</a:t>
            </a:r>
            <a:endParaRPr lang="en-US" sz="24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5839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-160754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Training cross-language word embeddings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57200" y="750081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Russian-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English p</a:t>
            </a: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arallel sentences</a:t>
            </a:r>
            <a:endParaRPr lang="ru-RU" sz="3200" i="1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>
                <a:uFill>
                  <a:solidFill>
                    <a:srgbClr val="FFFFFF"/>
                  </a:solidFill>
                </a:uFill>
                <a:latin typeface="Calibri"/>
              </a:rPr>
              <a:t>United 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Nations</a:t>
            </a:r>
            <a:r>
              <a:rPr lang="ru-RU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n-US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opus.nlpl.eu</a:t>
            </a:r>
            <a:r>
              <a:rPr lang="ru-RU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lang="ru-RU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ParaCrawl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lang="en-US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opus.nlpl.eu</a:t>
            </a:r>
            <a:r>
              <a:rPr lang="ru-RU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Wiki (opus.nlpl.eu)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i="1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OpenSubtitles</a:t>
            </a:r>
            <a:r>
              <a:rPr lang="en-US" sz="3200" i="1" spc="-1" dirty="0"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n-US" sz="3200" i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opus.nlpl.eu)</a:t>
            </a:r>
            <a:endParaRPr lang="ru-RU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Yandex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parallel corpus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-160754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Text Preprocessing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32959" y="555526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Tokenization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and lemmatization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Aot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Stop-words removal (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conjunction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, pronoun,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etc.),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and common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words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(be,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the, a)</a:t>
            </a:r>
          </a:p>
          <a:p>
            <a:pPr marL="343080" lvl="1" indent="-341640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Some concepts from </a:t>
            </a:r>
            <a:r>
              <a:rPr lang="en-US" sz="2700" spc="-1" dirty="0" err="1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Wikidata</a:t>
            </a:r>
            <a:r>
              <a:rPr lang="en-US" sz="2700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(open knowledge </a:t>
            </a: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base) are </a:t>
            </a:r>
            <a:r>
              <a:rPr lang="en-US" sz="2700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treated as single “</a:t>
            </a: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word”: </a:t>
            </a:r>
          </a:p>
          <a:p>
            <a:pPr marL="1440" lvl="1">
              <a:lnSpc>
                <a:spcPct val="100000"/>
              </a:lnSpc>
              <a:buClr>
                <a:srgbClr val="FF9900"/>
              </a:buClr>
            </a:pPr>
            <a:r>
              <a:rPr lang="en-US" sz="2500" i="1" spc="-1" dirty="0" err="1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martial_law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500" i="1" spc="-1" dirty="0" err="1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военное_положение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500" i="1" spc="-1" dirty="0" err="1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Организация_объединенных_наций</a:t>
            </a:r>
            <a:endParaRPr lang="en-US" sz="2500" i="1" spc="-1" dirty="0" smtClean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lvl="1" indent="-341640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endParaRPr lang="en-US" sz="1500" spc="-1" dirty="0" smtClean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lvl="1" indent="-341640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Result</a:t>
            </a:r>
            <a:r>
              <a:rPr lang="en-US" sz="2700" spc="-1" dirty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: pairs of parallel </a:t>
            </a:r>
            <a:r>
              <a:rPr lang="en-US" sz="27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sentences,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represented as </a:t>
            </a:r>
            <a:r>
              <a:rPr lang="en-US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 sequences 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of lemmas</a:t>
            </a:r>
            <a:endParaRPr lang="en-US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37448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-160754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Training corpus</a:t>
            </a:r>
            <a:r>
              <a:rPr lang="en-US" sz="3600" b="1" dirty="0"/>
              <a:t> 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b="1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57200" y="750081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51 million sentences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900" dirty="0"/>
              <a:t>D</a:t>
            </a:r>
            <a:r>
              <a:rPr lang="en-US" sz="2900" dirty="0" smtClean="0"/>
              <a:t>ictionary size: </a:t>
            </a: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507k unique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words/phrases </a:t>
            </a: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(more than 10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occurrences in the corpus)</a:t>
            </a:r>
            <a:endParaRPr lang="en-US" sz="29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2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word phrases </a:t>
            </a: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67k</a:t>
            </a:r>
            <a:endParaRPr lang="en-US" sz="29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3 word phrases </a:t>
            </a: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11k</a:t>
            </a:r>
            <a:endParaRPr lang="en-US" sz="29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4 word phrases </a:t>
            </a:r>
            <a:r>
              <a:rPr lang="en-US" sz="29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– </a:t>
            </a:r>
            <a:r>
              <a:rPr lang="en-US" sz="2900" spc="-1" dirty="0">
                <a:uFill>
                  <a:solidFill>
                    <a:srgbClr val="FFFFFF"/>
                  </a:solidFill>
                </a:uFill>
                <a:latin typeface="Calibri"/>
              </a:rPr>
              <a:t>2k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-160754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Training embeddings</a:t>
            </a:r>
            <a:endParaRPr lang="en-US" sz="1800" b="1" strike="noStrike" spc="-1" dirty="0"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57200" y="483518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Learning cross-lingual word embedding mapping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Using </a:t>
            </a:r>
            <a:r>
              <a:rPr lang="en-US" sz="2500" spc="-1" dirty="0" err="1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vecmap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framework 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500" spc="-1" dirty="0" err="1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Artetxe</a:t>
            </a: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et al. 2018)</a:t>
            </a:r>
          </a:p>
          <a:p>
            <a:pPr marL="1257480" lvl="3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Supervised with dictionary ~20k word pairs</a:t>
            </a:r>
          </a:p>
          <a:p>
            <a:pPr marL="1257480" lvl="3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Unsupervised</a:t>
            </a: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Training word2vec model on bilingual corpus (</a:t>
            </a:r>
            <a:r>
              <a:rPr lang="en-US" sz="2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Vulić</a:t>
            </a: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 et al. 2015)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spc="-1" dirty="0" smtClean="0"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Select pairs of sentences that differ in length by less than 5 words (44M sentences left)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25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Interleave two parallel sentences, e.g.</a:t>
            </a:r>
          </a:p>
          <a:p>
            <a:pPr marL="458640" lvl="2" algn="just">
              <a:buClr>
                <a:srgbClr val="FF9900"/>
              </a:buClr>
            </a:pPr>
            <a:r>
              <a:rPr lang="en-US" sz="2300" dirty="0" smtClean="0"/>
              <a:t>"</a:t>
            </a:r>
            <a:r>
              <a:rPr lang="en-US" sz="2300" dirty="0" err="1" smtClean="0"/>
              <a:t>Мама</a:t>
            </a:r>
            <a:r>
              <a:rPr lang="en-US" sz="2300" dirty="0" smtClean="0"/>
              <a:t> </a:t>
            </a:r>
            <a:r>
              <a:rPr lang="en-US" sz="2300" dirty="0" err="1" smtClean="0"/>
              <a:t>мыла</a:t>
            </a:r>
            <a:r>
              <a:rPr lang="en-US" sz="2300" dirty="0" smtClean="0"/>
              <a:t> </a:t>
            </a:r>
            <a:r>
              <a:rPr lang="en-US" sz="2300" dirty="0" err="1" smtClean="0"/>
              <a:t>раму</a:t>
            </a:r>
            <a:r>
              <a:rPr lang="en-US" sz="2300" dirty="0" smtClean="0"/>
              <a:t>" + "Mother washed the frame“ = </a:t>
            </a:r>
          </a:p>
          <a:p>
            <a:pPr marL="458640" lvl="2" algn="just">
              <a:buClr>
                <a:srgbClr val="FF9900"/>
              </a:buClr>
            </a:pPr>
            <a:r>
              <a:rPr lang="en-US" sz="2300" dirty="0" smtClean="0"/>
              <a:t>"</a:t>
            </a:r>
            <a:r>
              <a:rPr lang="en-US" sz="2300" dirty="0" err="1"/>
              <a:t>мама</a:t>
            </a:r>
            <a:r>
              <a:rPr lang="en-US" sz="2300" dirty="0"/>
              <a:t> mother </a:t>
            </a:r>
            <a:r>
              <a:rPr lang="en-US" sz="2300" dirty="0" err="1"/>
              <a:t>мыла</a:t>
            </a:r>
            <a:r>
              <a:rPr lang="en-US" sz="2300" dirty="0"/>
              <a:t> washed </a:t>
            </a:r>
            <a:r>
              <a:rPr lang="en-US" sz="2300" dirty="0" err="1"/>
              <a:t>раму</a:t>
            </a:r>
            <a:r>
              <a:rPr lang="en-US" sz="2300" dirty="0"/>
              <a:t> the frame".</a:t>
            </a:r>
            <a:endParaRPr lang="en-US" sz="2300" spc="-1" dirty="0">
              <a:uFill>
                <a:solidFill>
                  <a:srgbClr val="FFFFFF"/>
                </a:solidFill>
              </a:uFill>
            </a:endParaRPr>
          </a:p>
          <a:p>
            <a:pPr marL="343080" lvl="1" indent="-341640" algn="just">
              <a:buClr>
                <a:srgbClr val="FF9900"/>
              </a:buClr>
              <a:buFont typeface="Dotum"/>
              <a:buChar char="•"/>
            </a:pPr>
            <a:endParaRPr lang="en-US" sz="28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endParaRPr lang="en-US" sz="3200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19342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57158" y="53560"/>
            <a:ext cx="8572560" cy="85617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34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Evaluation of cross-language word embeddings</a:t>
            </a:r>
            <a:endParaRPr lang="en-US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468360" y="1221480"/>
            <a:ext cx="8228160" cy="3393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3"/>
          <p:cNvSpPr/>
          <p:nvPr/>
        </p:nvSpPr>
        <p:spPr>
          <a:xfrm>
            <a:off x="6553080" y="4767390"/>
            <a:ext cx="2132280" cy="272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4"/>
          <p:cNvSpPr/>
          <p:nvPr/>
        </p:nvSpPr>
        <p:spPr>
          <a:xfrm>
            <a:off x="457200" y="1214373"/>
            <a:ext cx="8228160" cy="33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lvl="1" indent="-341640" algn="just">
              <a:lnSpc>
                <a:spcPct val="100000"/>
              </a:lnSpc>
              <a:buClr>
                <a:srgbClr val="FF9900"/>
              </a:buClr>
              <a:buFont typeface="Dotum"/>
              <a:buChar char="•"/>
            </a:pP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Word translation task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Gold dataset: Russian-English dictionary from Muse project (12k pairs)</a:t>
            </a:r>
          </a:p>
          <a:p>
            <a:pPr marL="800280" lvl="2" indent="-341640" algn="just">
              <a:buClr>
                <a:srgbClr val="FF9900"/>
              </a:buClr>
              <a:buFont typeface="Dotum"/>
              <a:buChar char="•"/>
            </a:pPr>
            <a:r>
              <a:rPr lang="en-US" sz="32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Retrieve top 10 most similar words for a given word</a:t>
            </a:r>
          </a:p>
          <a:p>
            <a:pPr algn="just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5319</TotalTime>
  <Words>1155</Words>
  <Application>Microsoft Office PowerPoint</Application>
  <PresentationFormat>Экран (16:9)</PresentationFormat>
  <Paragraphs>322</Paragraphs>
  <Slides>26</Slides>
  <Notes>2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8" baseType="lpstr">
      <vt:lpstr>Arial</vt:lpstr>
      <vt:lpstr>Calibri</vt:lpstr>
      <vt:lpstr>Cambria Math</vt:lpstr>
      <vt:lpstr>DejaVu Sans</vt:lpstr>
      <vt:lpstr>Dotum</vt:lpstr>
      <vt:lpstr>Lucida Sans Unicode</vt:lpstr>
      <vt:lpstr>Symbol</vt:lpstr>
      <vt:lpstr>Tahoma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Source retrieval:  the average recall curve per rank level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denin</dc:creator>
  <dc:description/>
  <cp:lastModifiedBy>Windows User</cp:lastModifiedBy>
  <cp:revision>502</cp:revision>
  <dcterms:modified xsi:type="dcterms:W3CDTF">2019-05-30T12:21:21Z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