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280" r:id="rId2"/>
    <p:sldId id="379" r:id="rId3"/>
    <p:sldId id="380" r:id="rId4"/>
    <p:sldId id="381" r:id="rId5"/>
    <p:sldId id="370" r:id="rId6"/>
    <p:sldId id="371" r:id="rId7"/>
    <p:sldId id="382" r:id="rId8"/>
    <p:sldId id="372" r:id="rId9"/>
    <p:sldId id="373" r:id="rId10"/>
    <p:sldId id="374" r:id="rId11"/>
    <p:sldId id="375" r:id="rId12"/>
    <p:sldId id="376" r:id="rId13"/>
    <p:sldId id="377" r:id="rId14"/>
    <p:sldId id="378" r:id="rId15"/>
    <p:sldId id="365" r:id="rId16"/>
    <p:sldId id="364" r:id="rId17"/>
    <p:sldId id="366" r:id="rId18"/>
    <p:sldId id="361" r:id="rId19"/>
    <p:sldId id="367" r:id="rId20"/>
    <p:sldId id="336" r:id="rId21"/>
    <p:sldId id="368" r:id="rId22"/>
    <p:sldId id="362" r:id="rId23"/>
    <p:sldId id="363" r:id="rId24"/>
    <p:sldId id="360" r:id="rId25"/>
    <p:sldId id="353" r:id="rId26"/>
    <p:sldId id="356" r:id="rId27"/>
    <p:sldId id="359" r:id="rId28"/>
    <p:sldId id="369" r:id="rId29"/>
    <p:sldId id="349" r:id="rId30"/>
    <p:sldId id="358" r:id="rId31"/>
    <p:sldId id="352" r:id="rId32"/>
    <p:sldId id="355" r:id="rId33"/>
    <p:sldId id="317" r:id="rId34"/>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F2B22"/>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Средний стиль 2 — акцент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DA37D80-6434-44D0-A028-1B22A696006F}" styleName="Светлый стиль 3 — акцент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p:cViewPr varScale="1">
        <p:scale>
          <a:sx n="73" d="100"/>
          <a:sy n="73" d="100"/>
        </p:scale>
        <p:origin x="-1320" y="-102"/>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46"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dirty="0"/>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E86FABA-D603-46B8-94C7-F73A40963B6B}" type="datetimeFigureOut">
              <a:rPr lang="ru-RU" smtClean="0"/>
              <a:pPr/>
              <a:t>01.06.2018</a:t>
            </a:fld>
            <a:endParaRPr lang="ru-RU" dirty="0"/>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dirty="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dirty="0"/>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6C2C539-D2AA-42BB-9DB2-01C91D0B00A3}" type="slidenum">
              <a:rPr lang="ru-RU" smtClean="0"/>
              <a:pPr/>
              <a:t>‹#›</a:t>
            </a:fld>
            <a:endParaRPr lang="ru-RU" dirty="0"/>
          </a:p>
        </p:txBody>
      </p:sp>
    </p:spTree>
    <p:extLst>
      <p:ext uri="{BB962C8B-B14F-4D97-AF65-F5344CB8AC3E}">
        <p14:creationId xmlns="" xmlns:p14="http://schemas.microsoft.com/office/powerpoint/2010/main" val="6920155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Титульный слайд">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990656" cy="1470025"/>
          </a:xfrm>
        </p:spPr>
        <p:txBody>
          <a:bodyPr>
            <a:normAutofit/>
          </a:bodyPr>
          <a:lstStyle>
            <a:lvl1pPr algn="r">
              <a:defRPr sz="4000" cap="all" baseline="0">
                <a:solidFill>
                  <a:schemeClr val="bg1"/>
                </a:solidFill>
              </a:defRPr>
            </a:lvl1pPr>
          </a:lstStyle>
          <a:p>
            <a:r>
              <a:rPr lang="ru-RU"/>
              <a:t>Образец заголовка</a:t>
            </a:r>
            <a:endParaRPr lang="ru-RU" dirty="0"/>
          </a:p>
        </p:txBody>
      </p:sp>
    </p:spTree>
    <p:extLst>
      <p:ext uri="{BB962C8B-B14F-4D97-AF65-F5344CB8AC3E}">
        <p14:creationId xmlns="" xmlns:p14="http://schemas.microsoft.com/office/powerpoint/2010/main" val="28498825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рабочая страница БЕЛЫЙ ФОН">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a:xfrm>
            <a:off x="2339752" y="274638"/>
            <a:ext cx="6624736" cy="706090"/>
          </a:xfrm>
        </p:spPr>
        <p:txBody>
          <a:bodyPr>
            <a:normAutofit/>
          </a:bodyPr>
          <a:lstStyle>
            <a:lvl1pPr algn="r">
              <a:defRPr sz="2800" cap="all" baseline="0">
                <a:solidFill>
                  <a:schemeClr val="accent2">
                    <a:lumMod val="75000"/>
                  </a:schemeClr>
                </a:solidFill>
              </a:defRPr>
            </a:lvl1pPr>
          </a:lstStyle>
          <a:p>
            <a:r>
              <a:rPr lang="ru-RU" dirty="0"/>
              <a:t>Колонтитул</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RU" dirty="0"/>
          </a:p>
        </p:txBody>
      </p:sp>
      <p:sp>
        <p:nvSpPr>
          <p:cNvPr id="6" name="Номер слайда 5"/>
          <p:cNvSpPr>
            <a:spLocks noGrp="1"/>
          </p:cNvSpPr>
          <p:nvPr>
            <p:ph type="sldNum" sz="quarter" idx="12"/>
          </p:nvPr>
        </p:nvSpPr>
        <p:spPr>
          <a:xfrm>
            <a:off x="6804248" y="6237312"/>
            <a:ext cx="2133600" cy="365125"/>
          </a:xfrm>
        </p:spPr>
        <p:txBody>
          <a:bodyPr/>
          <a:lstStyle/>
          <a:p>
            <a:fld id="{B6743867-4E32-4E2D-8739-58246E7E28D2}" type="slidenum">
              <a:rPr lang="ru-RU" smtClean="0"/>
              <a:pPr/>
              <a:t>‹#›</a:t>
            </a:fld>
            <a:endParaRPr lang="ru-RU" dirty="0"/>
          </a:p>
        </p:txBody>
      </p:sp>
    </p:spTree>
    <p:extLst>
      <p:ext uri="{BB962C8B-B14F-4D97-AF65-F5344CB8AC3E}">
        <p14:creationId xmlns="" xmlns:p14="http://schemas.microsoft.com/office/powerpoint/2010/main" val="40642207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рабочая страница">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a:xfrm>
            <a:off x="2339752" y="274638"/>
            <a:ext cx="6624736" cy="706090"/>
          </a:xfrm>
        </p:spPr>
        <p:txBody>
          <a:bodyPr>
            <a:normAutofit/>
          </a:bodyPr>
          <a:lstStyle>
            <a:lvl1pPr algn="r">
              <a:defRPr sz="2800" cap="all" baseline="0">
                <a:solidFill>
                  <a:schemeClr val="accent2">
                    <a:lumMod val="75000"/>
                  </a:schemeClr>
                </a:solidFill>
              </a:defRPr>
            </a:lvl1pPr>
          </a:lstStyle>
          <a:p>
            <a:r>
              <a:rPr lang="ru-RU" dirty="0"/>
              <a:t>Колонтитул</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RU" dirty="0"/>
          </a:p>
        </p:txBody>
      </p:sp>
      <p:sp>
        <p:nvSpPr>
          <p:cNvPr id="6" name="Номер слайда 5"/>
          <p:cNvSpPr>
            <a:spLocks noGrp="1"/>
          </p:cNvSpPr>
          <p:nvPr>
            <p:ph type="sldNum" sz="quarter" idx="12"/>
          </p:nvPr>
        </p:nvSpPr>
        <p:spPr>
          <a:xfrm>
            <a:off x="6804248" y="6237312"/>
            <a:ext cx="2133600" cy="365125"/>
          </a:xfrm>
        </p:spPr>
        <p:txBody>
          <a:bodyPr/>
          <a:lstStyle/>
          <a:p>
            <a:fld id="{B6743867-4E32-4E2D-8739-58246E7E28D2}" type="slidenum">
              <a:rPr lang="ru-RU" smtClean="0"/>
              <a:pPr/>
              <a:t>‹#›</a:t>
            </a:fld>
            <a:endParaRPr lang="ru-RU" dirty="0"/>
          </a:p>
        </p:txBody>
      </p:sp>
    </p:spTree>
    <p:extLst>
      <p:ext uri="{BB962C8B-B14F-4D97-AF65-F5344CB8AC3E}">
        <p14:creationId xmlns="" xmlns:p14="http://schemas.microsoft.com/office/powerpoint/2010/main" val="19570305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рабочая страница СЕРЫЙ ФОН">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6804248" y="6237312"/>
            <a:ext cx="2133600" cy="365125"/>
          </a:xfrm>
        </p:spPr>
        <p:txBody>
          <a:bodyPr/>
          <a:lstStyle/>
          <a:p>
            <a:fld id="{B6743867-4E32-4E2D-8739-58246E7E28D2}" type="slidenum">
              <a:rPr lang="ru-RU" smtClean="0"/>
              <a:pPr/>
              <a:t>‹#›</a:t>
            </a:fld>
            <a:endParaRPr lang="ru-RU" dirty="0"/>
          </a:p>
        </p:txBody>
      </p:sp>
      <p:sp>
        <p:nvSpPr>
          <p:cNvPr id="8" name="Заголовок 1"/>
          <p:cNvSpPr txBox="1">
            <a:spLocks/>
          </p:cNvSpPr>
          <p:nvPr userDrawn="1"/>
        </p:nvSpPr>
        <p:spPr>
          <a:xfrm>
            <a:off x="2339752" y="274638"/>
            <a:ext cx="6624736" cy="706090"/>
          </a:xfrm>
          <a:prstGeom prst="rect">
            <a:avLst/>
          </a:prstGeom>
        </p:spPr>
        <p:txBody>
          <a:bodyPr vert="horz" lIns="91440" tIns="45720" rIns="91440" bIns="45720" rtlCol="0" anchor="ctr">
            <a:normAutofit/>
          </a:bodyPr>
          <a:lstStyle>
            <a:lvl1pPr algn="r" defTabSz="914400" rtl="0" eaLnBrk="1" latinLnBrk="0" hangingPunct="1">
              <a:spcBef>
                <a:spcPct val="0"/>
              </a:spcBef>
              <a:buNone/>
              <a:defRPr sz="2800" kern="1200" cap="all" baseline="0">
                <a:solidFill>
                  <a:schemeClr val="accent2">
                    <a:lumMod val="50000"/>
                  </a:schemeClr>
                </a:solidFill>
                <a:latin typeface="+mj-lt"/>
                <a:ea typeface="+mj-ea"/>
                <a:cs typeface="+mj-cs"/>
              </a:defRPr>
            </a:lvl1pPr>
          </a:lstStyle>
          <a:p>
            <a:r>
              <a:rPr lang="ru-RU" dirty="0">
                <a:solidFill>
                  <a:schemeClr val="accent2">
                    <a:lumMod val="75000"/>
                  </a:schemeClr>
                </a:solidFill>
              </a:rPr>
              <a:t>Колонтитул</a:t>
            </a:r>
          </a:p>
        </p:txBody>
      </p:sp>
      <p:sp>
        <p:nvSpPr>
          <p:cNvPr id="9" name="Объект 2"/>
          <p:cNvSpPr>
            <a:spLocks noGrp="1"/>
          </p:cNvSpPr>
          <p:nvPr>
            <p:ph idx="1"/>
          </p:nvPr>
        </p:nvSpPr>
        <p:spPr>
          <a:xfrm>
            <a:off x="457200" y="1600200"/>
            <a:ext cx="8229600" cy="4525963"/>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RU" dirty="0"/>
          </a:p>
        </p:txBody>
      </p:sp>
    </p:spTree>
    <p:extLst>
      <p:ext uri="{BB962C8B-B14F-4D97-AF65-F5344CB8AC3E}">
        <p14:creationId xmlns="" xmlns:p14="http://schemas.microsoft.com/office/powerpoint/2010/main" val="26935773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Последний кадр">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TextBox 4"/>
          <p:cNvSpPr txBox="1"/>
          <p:nvPr userDrawn="1"/>
        </p:nvSpPr>
        <p:spPr>
          <a:xfrm>
            <a:off x="5436033" y="5373216"/>
            <a:ext cx="3145476" cy="923330"/>
          </a:xfrm>
          <a:prstGeom prst="rect">
            <a:avLst/>
          </a:prstGeom>
          <a:noFill/>
        </p:spPr>
        <p:txBody>
          <a:bodyPr wrap="none" rtlCol="0">
            <a:spAutoFit/>
          </a:bodyPr>
          <a:lstStyle/>
          <a:p>
            <a:pPr algn="r"/>
            <a:r>
              <a:rPr lang="ru-RU" dirty="0">
                <a:solidFill>
                  <a:schemeClr val="bg1"/>
                </a:solidFill>
              </a:rPr>
              <a:t>Санкт-Петербургский</a:t>
            </a:r>
            <a:br>
              <a:rPr lang="ru-RU" dirty="0">
                <a:solidFill>
                  <a:schemeClr val="bg1"/>
                </a:solidFill>
              </a:rPr>
            </a:br>
            <a:r>
              <a:rPr lang="ru-RU" dirty="0">
                <a:solidFill>
                  <a:schemeClr val="bg1"/>
                </a:solidFill>
              </a:rPr>
              <a:t>государственный</a:t>
            </a:r>
            <a:r>
              <a:rPr lang="ru-RU" baseline="0" dirty="0">
                <a:solidFill>
                  <a:schemeClr val="bg1"/>
                </a:solidFill>
              </a:rPr>
              <a:t> университет</a:t>
            </a:r>
            <a:br>
              <a:rPr lang="ru-RU" baseline="0" dirty="0">
                <a:solidFill>
                  <a:schemeClr val="bg1"/>
                </a:solidFill>
              </a:rPr>
            </a:br>
            <a:r>
              <a:rPr lang="en-US" b="1" baseline="0" dirty="0">
                <a:solidFill>
                  <a:schemeClr val="bg1"/>
                </a:solidFill>
              </a:rPr>
              <a:t>spbu.ru</a:t>
            </a:r>
            <a:endParaRPr lang="ru-RU" b="1" dirty="0">
              <a:solidFill>
                <a:schemeClr val="bg1"/>
              </a:solidFill>
            </a:endParaRPr>
          </a:p>
        </p:txBody>
      </p:sp>
    </p:spTree>
    <p:extLst>
      <p:ext uri="{BB962C8B-B14F-4D97-AF65-F5344CB8AC3E}">
        <p14:creationId xmlns="" xmlns:p14="http://schemas.microsoft.com/office/powerpoint/2010/main" val="354977459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cstate="print">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7CEAB62-4EEE-43F2-A223-FD26436F8458}" type="datetime1">
              <a:rPr lang="ru-RU" smtClean="0"/>
              <a:pPr/>
              <a:t>01.06.2018</a:t>
            </a:fld>
            <a:endParaRPr lang="ru-RU" dirty="0"/>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dirty="0"/>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743867-4E32-4E2D-8739-58246E7E28D2}" type="slidenum">
              <a:rPr lang="ru-RU" smtClean="0"/>
              <a:pPr/>
              <a:t>‹#›</a:t>
            </a:fld>
            <a:endParaRPr lang="ru-RU" dirty="0"/>
          </a:p>
        </p:txBody>
      </p:sp>
    </p:spTree>
    <p:extLst>
      <p:ext uri="{BB962C8B-B14F-4D97-AF65-F5344CB8AC3E}">
        <p14:creationId xmlns="" xmlns:p14="http://schemas.microsoft.com/office/powerpoint/2010/main" val="37440394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6" r:id="rId3"/>
    <p:sldLayoutId id="2147483651" r:id="rId4"/>
    <p:sldLayoutId id="2147483655" r:id="rId5"/>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467544" y="1196752"/>
            <a:ext cx="8280920" cy="5256583"/>
          </a:xfrm>
        </p:spPr>
        <p:txBody>
          <a:bodyPr>
            <a:normAutofit fontScale="90000"/>
          </a:bodyPr>
          <a:lstStyle/>
          <a:p>
            <a:pPr algn="ctr"/>
            <a:r>
              <a:rPr lang="ru-RU" b="1" dirty="0"/>
              <a:t/>
            </a:r>
            <a:br>
              <a:rPr lang="ru-RU" b="1" dirty="0"/>
            </a:br>
            <a:r>
              <a:rPr lang="ru-RU" b="1" dirty="0" smtClean="0"/>
              <a:t>СТРУКТУРА ПОВСЕДНЕВНОГО ДИАЛОГА КАК ПОСЛЕДОВАТЕЛЬНОСТЬ РЕЧЕВЫХ </a:t>
            </a:r>
            <a:r>
              <a:rPr lang="ru-RU" b="1" dirty="0" smtClean="0"/>
              <a:t>АКТОВ</a:t>
            </a:r>
            <a:br>
              <a:rPr lang="ru-RU" b="1" dirty="0" smtClean="0"/>
            </a:br>
            <a:r>
              <a:rPr lang="ru-RU" sz="2700" dirty="0"/>
              <a:t/>
            </a:r>
            <a:br>
              <a:rPr lang="ru-RU" sz="2700" dirty="0"/>
            </a:br>
            <a:r>
              <a:rPr lang="ru-RU" sz="2700" dirty="0"/>
              <a:t/>
            </a:r>
            <a:br>
              <a:rPr lang="ru-RU" sz="2700" dirty="0"/>
            </a:br>
            <a:r>
              <a:rPr lang="en-US" sz="2700" cap="none" dirty="0" smtClean="0"/>
              <a:t>Tatiana Sherstinova</a:t>
            </a:r>
            <a:r>
              <a:rPr lang="ru-RU" sz="2700" dirty="0" smtClean="0"/>
              <a:t> </a:t>
            </a:r>
            <a:r>
              <a:rPr lang="ru-RU" sz="2700" cap="none" dirty="0"/>
              <a:t>(t.sherstinova@spbu.ru)</a:t>
            </a:r>
            <a:br>
              <a:rPr lang="ru-RU" sz="2700" cap="none" dirty="0"/>
            </a:br>
            <a:r>
              <a:rPr lang="ru-RU" sz="2700" cap="none" dirty="0"/>
              <a:t/>
            </a:r>
            <a:br>
              <a:rPr lang="ru-RU" sz="2700" cap="none" dirty="0"/>
            </a:br>
            <a:r>
              <a:rPr lang="ru-RU" sz="3600" b="1" cap="none" dirty="0" smtClean="0"/>
              <a:t>Диалог, </a:t>
            </a:r>
            <a:r>
              <a:rPr lang="en-US" sz="3600" b="1" cap="none" dirty="0" smtClean="0"/>
              <a:t>June </a:t>
            </a:r>
            <a:r>
              <a:rPr lang="ru-RU" sz="3600" b="1" cap="none" dirty="0" smtClean="0"/>
              <a:t>02</a:t>
            </a:r>
            <a:r>
              <a:rPr lang="en-US" sz="3600" b="1" cap="none" dirty="0" smtClean="0"/>
              <a:t>,</a:t>
            </a:r>
            <a:r>
              <a:rPr lang="ru-RU" sz="3600" b="1" cap="none" dirty="0" smtClean="0"/>
              <a:t> </a:t>
            </a:r>
            <a:r>
              <a:rPr lang="ru-RU" sz="3600" b="1" cap="none" dirty="0" smtClean="0"/>
              <a:t>201</a:t>
            </a:r>
            <a:r>
              <a:rPr lang="en-US" sz="3600" b="1" cap="none" dirty="0" smtClean="0"/>
              <a:t>8</a:t>
            </a:r>
            <a:r>
              <a:rPr lang="ru-RU" sz="2700" dirty="0"/>
              <a:t/>
            </a:r>
            <a:br>
              <a:rPr lang="ru-RU" sz="2700" dirty="0"/>
            </a:br>
            <a:r>
              <a:rPr lang="ru-RU" dirty="0"/>
              <a:t/>
            </a:r>
            <a:br>
              <a:rPr lang="ru-RU" dirty="0"/>
            </a:br>
            <a:endParaRPr lang="ru-RU" dirty="0"/>
          </a:p>
        </p:txBody>
      </p:sp>
    </p:spTree>
    <p:extLst>
      <p:ext uri="{BB962C8B-B14F-4D97-AF65-F5344CB8AC3E}">
        <p14:creationId xmlns="" xmlns:p14="http://schemas.microsoft.com/office/powerpoint/2010/main" val="10001767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smtClean="0"/>
              <a:t>дополнительные </a:t>
            </a:r>
            <a:r>
              <a:rPr lang="ru-RU" b="1" dirty="0" smtClean="0"/>
              <a:t>типы речевых актов, аннотируемых в корпусе ОРД</a:t>
            </a:r>
            <a:endParaRPr lang="ru-RU" b="1" dirty="0"/>
          </a:p>
        </p:txBody>
      </p:sp>
      <p:sp>
        <p:nvSpPr>
          <p:cNvPr id="3" name="Содержимое 2"/>
          <p:cNvSpPr>
            <a:spLocks noGrp="1"/>
          </p:cNvSpPr>
          <p:nvPr>
            <p:ph idx="1"/>
          </p:nvPr>
        </p:nvSpPr>
        <p:spPr>
          <a:xfrm>
            <a:off x="457200" y="1124744"/>
            <a:ext cx="8229600" cy="5733256"/>
          </a:xfrm>
        </p:spPr>
        <p:txBody>
          <a:bodyPr>
            <a:normAutofit fontScale="92500" lnSpcReduction="10000"/>
          </a:bodyPr>
          <a:lstStyle/>
          <a:p>
            <a:r>
              <a:rPr lang="ru-RU" i="1" dirty="0" smtClean="0"/>
              <a:t>Неопределяемый </a:t>
            </a:r>
            <a:r>
              <a:rPr lang="ru-RU" i="1" dirty="0" smtClean="0"/>
              <a:t>фрагмент</a:t>
            </a:r>
            <a:r>
              <a:rPr lang="ru-RU" dirty="0" smtClean="0"/>
              <a:t> – т. е. незавершенный РА, по которому невозможно определить его </a:t>
            </a:r>
            <a:r>
              <a:rPr lang="ru-RU" dirty="0" err="1" smtClean="0"/>
              <a:t>иллокутивную</a:t>
            </a:r>
            <a:r>
              <a:rPr lang="ru-RU" dirty="0" smtClean="0"/>
              <a:t> </a:t>
            </a:r>
            <a:r>
              <a:rPr lang="ru-RU" dirty="0" smtClean="0"/>
              <a:t>силу </a:t>
            </a:r>
            <a:r>
              <a:rPr lang="en-US" dirty="0" smtClean="0"/>
              <a:t>(</a:t>
            </a:r>
            <a:r>
              <a:rPr lang="ru-RU" dirty="0" smtClean="0"/>
              <a:t>ФРА</a:t>
            </a:r>
            <a:r>
              <a:rPr lang="en-US" dirty="0" smtClean="0"/>
              <a:t>)</a:t>
            </a:r>
            <a:endParaRPr lang="ru-RU" dirty="0" smtClean="0"/>
          </a:p>
          <a:p>
            <a:r>
              <a:rPr lang="ru-RU" i="1" dirty="0" err="1" smtClean="0"/>
              <a:t>Нерасшифруемыми</a:t>
            </a:r>
            <a:r>
              <a:rPr lang="ru-RU" dirty="0" smtClean="0"/>
              <a:t> (НЕР</a:t>
            </a:r>
            <a:r>
              <a:rPr lang="ru-RU" dirty="0" smtClean="0"/>
              <a:t>). Так помечаются РА, для которых невозможно получить текстовую расшифровку вследствие особенностей коммуникации или качества звукозаписи.</a:t>
            </a:r>
          </a:p>
          <a:p>
            <a:r>
              <a:rPr lang="ru-RU" dirty="0" smtClean="0"/>
              <a:t>Наконец, в устной речевой коммуникации не последнюю роль играют </a:t>
            </a:r>
            <a:r>
              <a:rPr lang="ru-RU" i="1" dirty="0" smtClean="0"/>
              <a:t>паралингвистические события </a:t>
            </a:r>
            <a:r>
              <a:rPr lang="ru-RU" dirty="0" smtClean="0"/>
              <a:t>(ПАР), многие из которых могут иметь </a:t>
            </a:r>
            <a:r>
              <a:rPr lang="ru-RU" dirty="0" err="1" smtClean="0"/>
              <a:t>иллокутивную</a:t>
            </a:r>
            <a:r>
              <a:rPr lang="ru-RU" dirty="0" smtClean="0"/>
              <a:t> силу (например, смех, вздох, стон и пр.).</a:t>
            </a:r>
            <a:endParaRPr lang="ru-RU" dirty="0"/>
          </a:p>
        </p:txBody>
      </p:sp>
      <p:sp>
        <p:nvSpPr>
          <p:cNvPr id="4" name="Номер слайда 3"/>
          <p:cNvSpPr>
            <a:spLocks noGrp="1"/>
          </p:cNvSpPr>
          <p:nvPr>
            <p:ph type="sldNum" sz="quarter" idx="12"/>
          </p:nvPr>
        </p:nvSpPr>
        <p:spPr/>
        <p:txBody>
          <a:bodyPr/>
          <a:lstStyle/>
          <a:p>
            <a:fld id="{B6743867-4E32-4E2D-8739-58246E7E28D2}" type="slidenum">
              <a:rPr lang="ru-RU" smtClean="0"/>
              <a:pPr/>
              <a:t>10</a:t>
            </a:fld>
            <a:endParaRPr lang="ru-RU"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smtClean="0"/>
              <a:t>Некоторые подтипы </a:t>
            </a:r>
            <a:r>
              <a:rPr lang="ru-RU" b="1" dirty="0" smtClean="0"/>
              <a:t>Речевых Актов, </a:t>
            </a:r>
            <a:r>
              <a:rPr lang="ru-RU" b="1" dirty="0" smtClean="0"/>
              <a:t>выделяемые при аннотировании</a:t>
            </a:r>
            <a:endParaRPr lang="ru-RU" b="1" dirty="0"/>
          </a:p>
        </p:txBody>
      </p:sp>
      <p:sp>
        <p:nvSpPr>
          <p:cNvPr id="3" name="Содержимое 2"/>
          <p:cNvSpPr>
            <a:spLocks noGrp="1"/>
          </p:cNvSpPr>
          <p:nvPr>
            <p:ph idx="1"/>
          </p:nvPr>
        </p:nvSpPr>
        <p:spPr/>
        <p:txBody>
          <a:bodyPr/>
          <a:lstStyle/>
          <a:p>
            <a:endParaRPr lang="ru-RU"/>
          </a:p>
        </p:txBody>
      </p:sp>
      <p:sp>
        <p:nvSpPr>
          <p:cNvPr id="4" name="Номер слайда 3"/>
          <p:cNvSpPr>
            <a:spLocks noGrp="1"/>
          </p:cNvSpPr>
          <p:nvPr>
            <p:ph type="sldNum" sz="quarter" idx="12"/>
          </p:nvPr>
        </p:nvSpPr>
        <p:spPr/>
        <p:txBody>
          <a:bodyPr/>
          <a:lstStyle/>
          <a:p>
            <a:fld id="{B6743867-4E32-4E2D-8739-58246E7E28D2}" type="slidenum">
              <a:rPr lang="ru-RU" smtClean="0"/>
              <a:pPr/>
              <a:t>11</a:t>
            </a:fld>
            <a:endParaRPr lang="ru-RU" dirty="0"/>
          </a:p>
        </p:txBody>
      </p:sp>
      <p:pic>
        <p:nvPicPr>
          <p:cNvPr id="5" name="Picture 2"/>
          <p:cNvPicPr>
            <a:picLocks noChangeAspect="1" noChangeArrowheads="1"/>
          </p:cNvPicPr>
          <p:nvPr/>
        </p:nvPicPr>
        <p:blipFill>
          <a:blip r:embed="rId2" cstate="print"/>
          <a:srcRect/>
          <a:stretch>
            <a:fillRect/>
          </a:stretch>
        </p:blipFill>
        <p:spPr bwMode="auto">
          <a:xfrm>
            <a:off x="179512" y="980728"/>
            <a:ext cx="8943975" cy="5600700"/>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t>4-х уровневая разметка</a:t>
            </a:r>
            <a:endParaRPr lang="ru-RU" b="1" dirty="0"/>
          </a:p>
        </p:txBody>
      </p:sp>
      <p:sp>
        <p:nvSpPr>
          <p:cNvPr id="3" name="Содержимое 2"/>
          <p:cNvSpPr>
            <a:spLocks noGrp="1"/>
          </p:cNvSpPr>
          <p:nvPr>
            <p:ph idx="1"/>
          </p:nvPr>
        </p:nvSpPr>
        <p:spPr/>
        <p:txBody>
          <a:bodyPr>
            <a:normAutofit fontScale="92500" lnSpcReduction="10000"/>
          </a:bodyPr>
          <a:lstStyle/>
          <a:p>
            <a:r>
              <a:rPr lang="ru-RU" dirty="0" smtClean="0"/>
              <a:t>1. </a:t>
            </a:r>
            <a:r>
              <a:rPr lang="ru-RU" dirty="0" err="1" smtClean="0"/>
              <a:t>RAct</a:t>
            </a:r>
            <a:r>
              <a:rPr lang="ru-RU" dirty="0" smtClean="0"/>
              <a:t> (речевой акт) – «форма выражения» речевого акта, т. е. орфографическая запись соответствующего фрагмента речи с использованием синтагматической и фразовой разметки.</a:t>
            </a:r>
          </a:p>
          <a:p>
            <a:r>
              <a:rPr lang="ru-RU" dirty="0" smtClean="0"/>
              <a:t>2. </a:t>
            </a:r>
            <a:r>
              <a:rPr lang="ru-RU" dirty="0" err="1" smtClean="0"/>
              <a:t>RActSp</a:t>
            </a:r>
            <a:r>
              <a:rPr lang="ru-RU" dirty="0" smtClean="0"/>
              <a:t> (говорящий) – код информанта или </a:t>
            </a:r>
            <a:r>
              <a:rPr lang="ru-RU" dirty="0" err="1" smtClean="0"/>
              <a:t>коммуниканта</a:t>
            </a:r>
            <a:r>
              <a:rPr lang="ru-RU" dirty="0" smtClean="0"/>
              <a:t>.</a:t>
            </a:r>
          </a:p>
          <a:p>
            <a:r>
              <a:rPr lang="ru-RU" dirty="0" smtClean="0"/>
              <a:t>3. </a:t>
            </a:r>
            <a:r>
              <a:rPr lang="ru-RU" dirty="0" err="1" smtClean="0"/>
              <a:t>RAGenT</a:t>
            </a:r>
            <a:r>
              <a:rPr lang="ru-RU" dirty="0" smtClean="0"/>
              <a:t> – общий тип речевого акта. </a:t>
            </a:r>
          </a:p>
          <a:p>
            <a:r>
              <a:rPr lang="ru-RU" dirty="0" smtClean="0"/>
              <a:t>4. </a:t>
            </a:r>
            <a:r>
              <a:rPr lang="ru-RU" dirty="0" err="1" smtClean="0"/>
              <a:t>RADetT</a:t>
            </a:r>
            <a:r>
              <a:rPr lang="ru-RU" b="1" dirty="0" smtClean="0"/>
              <a:t> </a:t>
            </a:r>
            <a:r>
              <a:rPr lang="ru-RU" dirty="0" smtClean="0"/>
              <a:t>–</a:t>
            </a:r>
            <a:r>
              <a:rPr lang="ru-RU" b="1" dirty="0" smtClean="0"/>
              <a:t> </a:t>
            </a:r>
            <a:r>
              <a:rPr lang="ru-RU" dirty="0" smtClean="0"/>
              <a:t>детализация речевого акта (подтип).</a:t>
            </a:r>
            <a:endParaRPr lang="ru-RU" dirty="0"/>
          </a:p>
        </p:txBody>
      </p:sp>
      <p:sp>
        <p:nvSpPr>
          <p:cNvPr id="4" name="Номер слайда 3"/>
          <p:cNvSpPr>
            <a:spLocks noGrp="1"/>
          </p:cNvSpPr>
          <p:nvPr>
            <p:ph type="sldNum" sz="quarter" idx="12"/>
          </p:nvPr>
        </p:nvSpPr>
        <p:spPr/>
        <p:txBody>
          <a:bodyPr/>
          <a:lstStyle/>
          <a:p>
            <a:fld id="{B6743867-4E32-4E2D-8739-58246E7E28D2}" type="slidenum">
              <a:rPr lang="ru-RU" smtClean="0"/>
              <a:pPr/>
              <a:t>12</a:t>
            </a:fld>
            <a:endParaRPr lang="ru-RU"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smtClean="0"/>
              <a:t>Пример аннотирования фрагмента диалога</a:t>
            </a:r>
            <a:endParaRPr lang="ru-RU" b="1" dirty="0"/>
          </a:p>
        </p:txBody>
      </p:sp>
      <p:sp>
        <p:nvSpPr>
          <p:cNvPr id="3" name="Содержимое 2"/>
          <p:cNvSpPr>
            <a:spLocks noGrp="1"/>
          </p:cNvSpPr>
          <p:nvPr>
            <p:ph idx="1"/>
          </p:nvPr>
        </p:nvSpPr>
        <p:spPr/>
        <p:txBody>
          <a:bodyPr/>
          <a:lstStyle/>
          <a:p>
            <a:endParaRPr lang="ru-RU"/>
          </a:p>
        </p:txBody>
      </p:sp>
      <p:sp>
        <p:nvSpPr>
          <p:cNvPr id="4" name="Номер слайда 3"/>
          <p:cNvSpPr>
            <a:spLocks noGrp="1"/>
          </p:cNvSpPr>
          <p:nvPr>
            <p:ph type="sldNum" sz="quarter" idx="12"/>
          </p:nvPr>
        </p:nvSpPr>
        <p:spPr/>
        <p:txBody>
          <a:bodyPr/>
          <a:lstStyle/>
          <a:p>
            <a:fld id="{B6743867-4E32-4E2D-8739-58246E7E28D2}" type="slidenum">
              <a:rPr lang="ru-RU" smtClean="0"/>
              <a:pPr/>
              <a:t>13</a:t>
            </a:fld>
            <a:endParaRPr lang="ru-RU" dirty="0"/>
          </a:p>
        </p:txBody>
      </p:sp>
      <p:pic>
        <p:nvPicPr>
          <p:cNvPr id="2050" name="Picture 2"/>
          <p:cNvPicPr>
            <a:picLocks noChangeAspect="1" noChangeArrowheads="1"/>
          </p:cNvPicPr>
          <p:nvPr/>
        </p:nvPicPr>
        <p:blipFill>
          <a:blip r:embed="rId2" cstate="print"/>
          <a:srcRect/>
          <a:stretch>
            <a:fillRect/>
          </a:stretch>
        </p:blipFill>
        <p:spPr bwMode="auto">
          <a:xfrm>
            <a:off x="35496" y="1196752"/>
            <a:ext cx="9046005" cy="4824536"/>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6146" name="Picture 2"/>
          <p:cNvPicPr>
            <a:picLocks noChangeAspect="1" noChangeArrowheads="1"/>
          </p:cNvPicPr>
          <p:nvPr/>
        </p:nvPicPr>
        <p:blipFill>
          <a:blip r:embed="rId2" cstate="print"/>
          <a:srcRect/>
          <a:stretch>
            <a:fillRect/>
          </a:stretch>
        </p:blipFill>
        <p:spPr bwMode="auto">
          <a:xfrm>
            <a:off x="0" y="0"/>
            <a:ext cx="12163319" cy="717118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467544" y="1268760"/>
            <a:ext cx="8280920" cy="4176464"/>
          </a:xfrm>
        </p:spPr>
        <p:txBody>
          <a:bodyPr>
            <a:normAutofit/>
          </a:bodyPr>
          <a:lstStyle/>
          <a:p>
            <a:pPr algn="ctr"/>
            <a:r>
              <a:rPr lang="ru-RU" b="1" dirty="0"/>
              <a:t/>
            </a:r>
            <a:br>
              <a:rPr lang="ru-RU" b="1" dirty="0"/>
            </a:br>
            <a:r>
              <a:rPr lang="en-US" dirty="0" smtClean="0"/>
              <a:t> </a:t>
            </a:r>
            <a:r>
              <a:rPr lang="ru-RU" b="1" dirty="0" smtClean="0"/>
              <a:t>Материал и методика исследования </a:t>
            </a:r>
            <a:r>
              <a:rPr lang="ru-RU" dirty="0"/>
              <a:t/>
            </a:r>
            <a:br>
              <a:rPr lang="ru-RU" dirty="0"/>
            </a:br>
            <a:endParaRPr lang="ru-RU" dirty="0"/>
          </a:p>
        </p:txBody>
      </p:sp>
    </p:spTree>
    <p:extLst>
      <p:ext uri="{BB962C8B-B14F-4D97-AF65-F5344CB8AC3E}">
        <p14:creationId xmlns="" xmlns:p14="http://schemas.microsoft.com/office/powerpoint/2010/main" val="42804406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b="1" dirty="0" smtClean="0"/>
              <a:t>Материал </a:t>
            </a:r>
            <a:r>
              <a:rPr lang="ru-RU" b="1" dirty="0" smtClean="0"/>
              <a:t>исследования</a:t>
            </a:r>
            <a:endParaRPr lang="ru-RU" dirty="0"/>
          </a:p>
        </p:txBody>
      </p:sp>
      <p:sp>
        <p:nvSpPr>
          <p:cNvPr id="3" name="Содержимое 2"/>
          <p:cNvSpPr>
            <a:spLocks noGrp="1"/>
          </p:cNvSpPr>
          <p:nvPr>
            <p:ph idx="1"/>
          </p:nvPr>
        </p:nvSpPr>
        <p:spPr/>
        <p:txBody>
          <a:bodyPr>
            <a:normAutofit fontScale="85000" lnSpcReduction="20000"/>
          </a:bodyPr>
          <a:lstStyle/>
          <a:p>
            <a:r>
              <a:rPr lang="ru-RU" dirty="0" smtClean="0"/>
              <a:t>Материалом </a:t>
            </a:r>
            <a:r>
              <a:rPr lang="ru-RU" dirty="0" smtClean="0"/>
              <a:t>настоящего исследования стали </a:t>
            </a:r>
            <a:r>
              <a:rPr lang="ru-RU" dirty="0" smtClean="0"/>
              <a:t/>
            </a:r>
            <a:br>
              <a:rPr lang="ru-RU" dirty="0" smtClean="0"/>
            </a:br>
            <a:r>
              <a:rPr lang="ru-RU" dirty="0" smtClean="0"/>
              <a:t>73 </a:t>
            </a:r>
            <a:r>
              <a:rPr lang="ru-RU" dirty="0" err="1" smtClean="0"/>
              <a:t>микроэпизода</a:t>
            </a:r>
            <a:r>
              <a:rPr lang="ru-RU" dirty="0" smtClean="0"/>
              <a:t> повседневного общения, включающие как рабочие, так и домашние разговоры и общение друзей. Анализируемые диалоги относятся к 6 </a:t>
            </a:r>
            <a:r>
              <a:rPr lang="ru-RU" dirty="0" err="1" smtClean="0"/>
              <a:t>макроэпизодам</a:t>
            </a:r>
            <a:r>
              <a:rPr lang="ru-RU" dirty="0" smtClean="0"/>
              <a:t> и включают в общей сложности речь 30 человек – 6 информантов и 24 их коммуникантов, мужчин и женщин, представителей разных возрастных и профессиональных групп.</a:t>
            </a:r>
          </a:p>
          <a:p>
            <a:r>
              <a:rPr lang="ru-RU" dirty="0" smtClean="0"/>
              <a:t>Весь речевой материал был поделен на 2230 речевых актов, которые были вручную проаннотированы.</a:t>
            </a:r>
            <a:endParaRPr lang="ru-RU" dirty="0"/>
          </a:p>
        </p:txBody>
      </p:sp>
      <p:sp>
        <p:nvSpPr>
          <p:cNvPr id="4" name="Номер слайда 3"/>
          <p:cNvSpPr>
            <a:spLocks noGrp="1"/>
          </p:cNvSpPr>
          <p:nvPr>
            <p:ph type="sldNum" sz="quarter" idx="12"/>
          </p:nvPr>
        </p:nvSpPr>
        <p:spPr/>
        <p:txBody>
          <a:bodyPr/>
          <a:lstStyle/>
          <a:p>
            <a:fld id="{B6743867-4E32-4E2D-8739-58246E7E28D2}" type="slidenum">
              <a:rPr lang="ru-RU" smtClean="0"/>
              <a:pPr/>
              <a:t>16</a:t>
            </a:fld>
            <a:endParaRPr lang="ru-RU"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smtClean="0"/>
              <a:t>Распределение основных типов </a:t>
            </a:r>
            <a:r>
              <a:rPr lang="ru-RU" b="1" dirty="0" smtClean="0"/>
              <a:t/>
            </a:r>
            <a:br>
              <a:rPr lang="ru-RU" b="1" dirty="0" smtClean="0"/>
            </a:br>
            <a:r>
              <a:rPr lang="ru-RU" b="1" dirty="0" smtClean="0"/>
              <a:t>речевых </a:t>
            </a:r>
            <a:r>
              <a:rPr lang="ru-RU" b="1" dirty="0" smtClean="0"/>
              <a:t>актов</a:t>
            </a:r>
            <a:endParaRPr lang="ru-RU" b="1" dirty="0"/>
          </a:p>
        </p:txBody>
      </p:sp>
      <p:sp>
        <p:nvSpPr>
          <p:cNvPr id="4" name="Номер слайда 3"/>
          <p:cNvSpPr>
            <a:spLocks noGrp="1"/>
          </p:cNvSpPr>
          <p:nvPr>
            <p:ph type="sldNum" sz="quarter" idx="12"/>
          </p:nvPr>
        </p:nvSpPr>
        <p:spPr/>
        <p:txBody>
          <a:bodyPr/>
          <a:lstStyle/>
          <a:p>
            <a:fld id="{B6743867-4E32-4E2D-8739-58246E7E28D2}" type="slidenum">
              <a:rPr lang="ru-RU" smtClean="0"/>
              <a:pPr/>
              <a:t>17</a:t>
            </a:fld>
            <a:endParaRPr lang="ru-RU" dirty="0"/>
          </a:p>
        </p:txBody>
      </p:sp>
      <p:pic>
        <p:nvPicPr>
          <p:cNvPr id="1026" name="Picture 2"/>
          <p:cNvPicPr>
            <a:picLocks noGrp="1" noChangeAspect="1" noChangeArrowheads="1"/>
          </p:cNvPicPr>
          <p:nvPr>
            <p:ph idx="1"/>
          </p:nvPr>
        </p:nvPicPr>
        <p:blipFill>
          <a:blip r:embed="rId2" cstate="print"/>
          <a:srcRect/>
          <a:stretch>
            <a:fillRect/>
          </a:stretch>
        </p:blipFill>
        <p:spPr bwMode="auto">
          <a:xfrm>
            <a:off x="80477" y="1340768"/>
            <a:ext cx="8975448" cy="5040560"/>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p:cNvPicPr>
            <a:picLocks noChangeAspect="1" noChangeArrowheads="1"/>
          </p:cNvPicPr>
          <p:nvPr/>
        </p:nvPicPr>
        <p:blipFill>
          <a:blip r:embed="rId2" cstate="print"/>
          <a:srcRect/>
          <a:stretch>
            <a:fillRect/>
          </a:stretch>
        </p:blipFill>
        <p:spPr bwMode="auto">
          <a:xfrm>
            <a:off x="323528" y="288032"/>
            <a:ext cx="8820472" cy="6597352"/>
          </a:xfrm>
          <a:prstGeom prst="rect">
            <a:avLst/>
          </a:prstGeom>
          <a:noFill/>
          <a:ln w="9525">
            <a:noFill/>
            <a:miter lim="800000"/>
            <a:headEnd/>
            <a:tailEnd/>
          </a:ln>
        </p:spPr>
      </p:pic>
      <p:sp>
        <p:nvSpPr>
          <p:cNvPr id="3" name="Заголовок 1"/>
          <p:cNvSpPr>
            <a:spLocks noGrp="1"/>
          </p:cNvSpPr>
          <p:nvPr>
            <p:ph type="title"/>
          </p:nvPr>
        </p:nvSpPr>
        <p:spPr>
          <a:xfrm>
            <a:off x="2519264" y="-229418"/>
            <a:ext cx="6624736" cy="706090"/>
          </a:xfrm>
        </p:spPr>
        <p:txBody>
          <a:bodyPr>
            <a:normAutofit/>
          </a:bodyPr>
          <a:lstStyle/>
          <a:p>
            <a:r>
              <a:rPr lang="ru-RU" b="1" dirty="0" smtClean="0"/>
              <a:t>НАИБОЛЕЕ </a:t>
            </a:r>
            <a:r>
              <a:rPr lang="ru-RU" b="1" dirty="0" err="1" smtClean="0"/>
              <a:t>ЧАСТОТНыЕ</a:t>
            </a:r>
            <a:r>
              <a:rPr lang="ru-RU" b="1" dirty="0" smtClean="0"/>
              <a:t> ПОДТИПЫ РА</a:t>
            </a:r>
            <a:endParaRPr lang="ru-RU" b="1"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Краткие выводы</a:t>
            </a:r>
            <a:endParaRPr lang="ru-RU" dirty="0"/>
          </a:p>
        </p:txBody>
      </p:sp>
      <p:sp>
        <p:nvSpPr>
          <p:cNvPr id="3" name="Содержимое 2"/>
          <p:cNvSpPr>
            <a:spLocks noGrp="1"/>
          </p:cNvSpPr>
          <p:nvPr>
            <p:ph idx="1"/>
          </p:nvPr>
        </p:nvSpPr>
        <p:spPr>
          <a:xfrm>
            <a:off x="457200" y="1196752"/>
            <a:ext cx="8229600" cy="5328592"/>
          </a:xfrm>
        </p:spPr>
        <p:txBody>
          <a:bodyPr>
            <a:normAutofit fontScale="62500" lnSpcReduction="20000"/>
          </a:bodyPr>
          <a:lstStyle/>
          <a:p>
            <a:r>
              <a:rPr lang="ru-RU" dirty="0" smtClean="0"/>
              <a:t>Таким образом, среди </a:t>
            </a:r>
            <a:r>
              <a:rPr lang="ru-RU" dirty="0" err="1" smtClean="0"/>
              <a:t>репрезентативов</a:t>
            </a:r>
            <a:r>
              <a:rPr lang="ru-RU" dirty="0" smtClean="0"/>
              <a:t> самые частые категории – это </a:t>
            </a:r>
            <a:r>
              <a:rPr lang="ru-RU" i="1" dirty="0" smtClean="0"/>
              <a:t>вопросы</a:t>
            </a:r>
            <a:r>
              <a:rPr lang="ru-RU" dirty="0" smtClean="0"/>
              <a:t> (28,65 %) и </a:t>
            </a:r>
            <a:r>
              <a:rPr lang="ru-RU" i="1" dirty="0" err="1" smtClean="0"/>
              <a:t>экспликативы</a:t>
            </a:r>
            <a:r>
              <a:rPr lang="ru-RU" dirty="0" smtClean="0"/>
              <a:t> (</a:t>
            </a:r>
            <a:r>
              <a:rPr lang="ru-RU" i="1" dirty="0" smtClean="0"/>
              <a:t>разъяснения</a:t>
            </a:r>
            <a:r>
              <a:rPr lang="ru-RU" dirty="0" smtClean="0"/>
              <a:t>, 17,35 </a:t>
            </a:r>
            <a:r>
              <a:rPr lang="ru-RU" dirty="0" smtClean="0"/>
              <a:t>%). </a:t>
            </a:r>
          </a:p>
          <a:p>
            <a:r>
              <a:rPr lang="ru-RU" dirty="0" smtClean="0"/>
              <a:t>Наиболее </a:t>
            </a:r>
            <a:r>
              <a:rPr lang="ru-RU" dirty="0" smtClean="0"/>
              <a:t>употребительные регулятивные формы – это разного рода </a:t>
            </a:r>
            <a:r>
              <a:rPr lang="ru-RU" i="1" dirty="0" smtClean="0"/>
              <a:t>маркеры границ</a:t>
            </a:r>
            <a:r>
              <a:rPr lang="ru-RU" dirty="0" smtClean="0"/>
              <a:t> (начала, сегмента, конца – </a:t>
            </a:r>
            <a:r>
              <a:rPr lang="ru-RU" i="1" dirty="0" smtClean="0"/>
              <a:t>так, вот, ну </a:t>
            </a:r>
            <a:r>
              <a:rPr lang="ru-RU" dirty="0" smtClean="0"/>
              <a:t>и т. п.), </a:t>
            </a:r>
            <a:r>
              <a:rPr lang="ru-RU" i="1" dirty="0" smtClean="0"/>
              <a:t>речевая поддержка</a:t>
            </a:r>
            <a:r>
              <a:rPr lang="ru-RU" dirty="0" smtClean="0"/>
              <a:t> (</a:t>
            </a:r>
            <a:r>
              <a:rPr lang="ru-RU" i="1" dirty="0" smtClean="0"/>
              <a:t>ага</a:t>
            </a:r>
            <a:r>
              <a:rPr lang="ru-RU" dirty="0" smtClean="0"/>
              <a:t>, </a:t>
            </a:r>
            <a:r>
              <a:rPr lang="ru-RU" i="1" dirty="0" smtClean="0"/>
              <a:t>угу</a:t>
            </a:r>
            <a:r>
              <a:rPr lang="ru-RU" dirty="0" smtClean="0"/>
              <a:t>, </a:t>
            </a:r>
            <a:r>
              <a:rPr lang="ru-RU" i="1" dirty="0" smtClean="0"/>
              <a:t>да</a:t>
            </a:r>
            <a:r>
              <a:rPr lang="ru-RU" dirty="0" smtClean="0"/>
              <a:t> и т. п.), </a:t>
            </a:r>
            <a:r>
              <a:rPr lang="ru-RU" i="1" dirty="0" smtClean="0"/>
              <a:t>переспрос</a:t>
            </a:r>
            <a:r>
              <a:rPr lang="ru-RU" dirty="0" smtClean="0"/>
              <a:t>. </a:t>
            </a:r>
            <a:endParaRPr lang="ru-RU" dirty="0" smtClean="0"/>
          </a:p>
          <a:p>
            <a:r>
              <a:rPr lang="ru-RU" dirty="0" smtClean="0"/>
              <a:t>Среди </a:t>
            </a:r>
            <a:r>
              <a:rPr lang="ru-RU" dirty="0" err="1" smtClean="0"/>
              <a:t>валюативов</a:t>
            </a:r>
            <a:r>
              <a:rPr lang="ru-RU" dirty="0" smtClean="0"/>
              <a:t> на нашей выборке больше всего встретилось выражения </a:t>
            </a:r>
            <a:r>
              <a:rPr lang="ru-RU" i="1" dirty="0" smtClean="0"/>
              <a:t>согласия</a:t>
            </a:r>
            <a:r>
              <a:rPr lang="ru-RU" dirty="0" smtClean="0"/>
              <a:t> или </a:t>
            </a:r>
            <a:r>
              <a:rPr lang="ru-RU" i="1" dirty="0" smtClean="0"/>
              <a:t>одобрения </a:t>
            </a:r>
            <a:r>
              <a:rPr lang="ru-RU" dirty="0" smtClean="0"/>
              <a:t>(37,84 %), в то время как </a:t>
            </a:r>
            <a:r>
              <a:rPr lang="ru-RU" i="1" dirty="0" smtClean="0"/>
              <a:t>возражение</a:t>
            </a:r>
            <a:r>
              <a:rPr lang="ru-RU" dirty="0" smtClean="0"/>
              <a:t> имело место почти в 4 раза реже (9,96 %). </a:t>
            </a:r>
            <a:endParaRPr lang="ru-RU" dirty="0" smtClean="0"/>
          </a:p>
          <a:p>
            <a:r>
              <a:rPr lang="ru-RU" dirty="0" smtClean="0"/>
              <a:t>Наиболее </a:t>
            </a:r>
            <a:r>
              <a:rPr lang="ru-RU" dirty="0" smtClean="0"/>
              <a:t>частотные директивы – </a:t>
            </a:r>
            <a:r>
              <a:rPr lang="ru-RU" i="1" dirty="0" smtClean="0"/>
              <a:t>предложение</a:t>
            </a:r>
            <a:r>
              <a:rPr lang="ru-RU" dirty="0" smtClean="0"/>
              <a:t> (25,83%) и </a:t>
            </a:r>
            <a:r>
              <a:rPr lang="ru-RU" i="1" dirty="0" smtClean="0"/>
              <a:t>просьба </a:t>
            </a:r>
            <a:r>
              <a:rPr lang="ru-RU" dirty="0" smtClean="0"/>
              <a:t>(19,87 %). </a:t>
            </a:r>
            <a:endParaRPr lang="ru-RU" dirty="0" smtClean="0"/>
          </a:p>
          <a:p>
            <a:r>
              <a:rPr lang="ru-RU" dirty="0" smtClean="0"/>
              <a:t>Среди </a:t>
            </a:r>
            <a:r>
              <a:rPr lang="ru-RU" dirty="0" smtClean="0"/>
              <a:t>этикетных форм выделяются </a:t>
            </a:r>
            <a:r>
              <a:rPr lang="ru-RU" i="1" dirty="0" smtClean="0"/>
              <a:t>вокативы</a:t>
            </a:r>
            <a:r>
              <a:rPr lang="ru-RU" dirty="0" smtClean="0"/>
              <a:t> (треть всех реализаций) и </a:t>
            </a:r>
            <a:r>
              <a:rPr lang="ru-RU" i="1" dirty="0" smtClean="0"/>
              <a:t>приветствия</a:t>
            </a:r>
            <a:r>
              <a:rPr lang="ru-RU" dirty="0" smtClean="0"/>
              <a:t> (28 %), а среди </a:t>
            </a:r>
            <a:r>
              <a:rPr lang="ru-RU" dirty="0" err="1" smtClean="0"/>
              <a:t>эмотивов</a:t>
            </a:r>
            <a:r>
              <a:rPr lang="ru-RU" dirty="0" smtClean="0"/>
              <a:t> – </a:t>
            </a:r>
            <a:r>
              <a:rPr lang="ru-RU" i="1" dirty="0" smtClean="0"/>
              <a:t>положительные эмоции</a:t>
            </a:r>
            <a:r>
              <a:rPr lang="ru-RU" dirty="0" smtClean="0"/>
              <a:t> (21 %) и </a:t>
            </a:r>
            <a:r>
              <a:rPr lang="ru-RU" i="1" dirty="0" smtClean="0"/>
              <a:t>удивление</a:t>
            </a:r>
            <a:r>
              <a:rPr lang="ru-RU" dirty="0" smtClean="0"/>
              <a:t> (14 %). </a:t>
            </a:r>
            <a:endParaRPr lang="ru-RU" dirty="0" smtClean="0"/>
          </a:p>
          <a:p>
            <a:r>
              <a:rPr lang="ru-RU" dirty="0" err="1" smtClean="0"/>
              <a:t>Комиссивы</a:t>
            </a:r>
            <a:r>
              <a:rPr lang="ru-RU" dirty="0" smtClean="0"/>
              <a:t> </a:t>
            </a:r>
            <a:r>
              <a:rPr lang="ru-RU" dirty="0" smtClean="0"/>
              <a:t>и </a:t>
            </a:r>
            <a:r>
              <a:rPr lang="ru-RU" dirty="0" err="1" smtClean="0"/>
              <a:t>суппозитивы</a:t>
            </a:r>
            <a:r>
              <a:rPr lang="ru-RU" dirty="0" smtClean="0"/>
              <a:t> в речевой коммуникации используются нечасто и их подтипы немногочисленны: для </a:t>
            </a:r>
            <a:r>
              <a:rPr lang="ru-RU" dirty="0" err="1" smtClean="0"/>
              <a:t>комиссивов</a:t>
            </a:r>
            <a:r>
              <a:rPr lang="ru-RU" dirty="0" smtClean="0"/>
              <a:t> </a:t>
            </a:r>
            <a:r>
              <a:rPr lang="ru-RU" dirty="0" smtClean="0"/>
              <a:t>это </a:t>
            </a:r>
            <a:r>
              <a:rPr lang="ru-RU" i="1" dirty="0" smtClean="0"/>
              <a:t>согласие выполнить просьбу</a:t>
            </a:r>
            <a:r>
              <a:rPr lang="ru-RU" dirty="0" smtClean="0"/>
              <a:t> (30 %), </a:t>
            </a:r>
            <a:r>
              <a:rPr lang="ru-RU" i="1" dirty="0" smtClean="0"/>
              <a:t>заявление о намерениях</a:t>
            </a:r>
            <a:r>
              <a:rPr lang="ru-RU" dirty="0" smtClean="0"/>
              <a:t> (30 %) и </a:t>
            </a:r>
            <a:r>
              <a:rPr lang="ru-RU" i="1" dirty="0" smtClean="0"/>
              <a:t>обещание</a:t>
            </a:r>
            <a:r>
              <a:rPr lang="ru-RU" dirty="0" smtClean="0"/>
              <a:t> (12 %), а для </a:t>
            </a:r>
            <a:r>
              <a:rPr lang="ru-RU" dirty="0" err="1" smtClean="0"/>
              <a:t>суппозитивов</a:t>
            </a:r>
            <a:r>
              <a:rPr lang="ru-RU" dirty="0" smtClean="0"/>
              <a:t> – </a:t>
            </a:r>
            <a:r>
              <a:rPr lang="ru-RU" i="1" dirty="0" smtClean="0"/>
              <a:t>предположение</a:t>
            </a:r>
            <a:r>
              <a:rPr lang="ru-RU" dirty="0" smtClean="0"/>
              <a:t> (65 %) и </a:t>
            </a:r>
            <a:r>
              <a:rPr lang="ru-RU" i="1" dirty="0" smtClean="0"/>
              <a:t>выражение личного мнения</a:t>
            </a:r>
            <a:r>
              <a:rPr lang="ru-RU" dirty="0" smtClean="0"/>
              <a:t> (23 %).</a:t>
            </a:r>
            <a:endParaRPr lang="ru-RU" dirty="0"/>
          </a:p>
        </p:txBody>
      </p:sp>
      <p:sp>
        <p:nvSpPr>
          <p:cNvPr id="4" name="Номер слайда 3"/>
          <p:cNvSpPr>
            <a:spLocks noGrp="1"/>
          </p:cNvSpPr>
          <p:nvPr>
            <p:ph type="sldNum" sz="quarter" idx="12"/>
          </p:nvPr>
        </p:nvSpPr>
        <p:spPr/>
        <p:txBody>
          <a:bodyPr/>
          <a:lstStyle/>
          <a:p>
            <a:fld id="{B6743867-4E32-4E2D-8739-58246E7E28D2}" type="slidenum">
              <a:rPr lang="ru-RU" smtClean="0"/>
              <a:pPr/>
              <a:t>19</a:t>
            </a:fld>
            <a:endParaRPr lang="ru-RU"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t>Задача </a:t>
            </a:r>
            <a:r>
              <a:rPr lang="ru-RU" b="1" dirty="0" smtClean="0"/>
              <a:t>и материал </a:t>
            </a:r>
            <a:r>
              <a:rPr lang="ru-RU" b="1" dirty="0" smtClean="0"/>
              <a:t>исследования</a:t>
            </a:r>
            <a:endParaRPr lang="ru-RU" b="1" dirty="0"/>
          </a:p>
        </p:txBody>
      </p:sp>
      <p:sp>
        <p:nvSpPr>
          <p:cNvPr id="3" name="Содержимое 2"/>
          <p:cNvSpPr>
            <a:spLocks noGrp="1"/>
          </p:cNvSpPr>
          <p:nvPr>
            <p:ph idx="1"/>
          </p:nvPr>
        </p:nvSpPr>
        <p:spPr>
          <a:xfrm>
            <a:off x="457200" y="936104"/>
            <a:ext cx="8229600" cy="5733256"/>
          </a:xfrm>
        </p:spPr>
        <p:txBody>
          <a:bodyPr>
            <a:normAutofit fontScale="77500" lnSpcReduction="20000"/>
          </a:bodyPr>
          <a:lstStyle/>
          <a:p>
            <a:r>
              <a:rPr lang="ru-RU" dirty="0" smtClean="0"/>
              <a:t>Задача данного исследования состоит в выявлении наиболее типичных последовательностей речевых актов (РА) в структуре повседневного диалога. </a:t>
            </a:r>
            <a:endParaRPr lang="ru-RU" dirty="0" smtClean="0"/>
          </a:p>
          <a:p>
            <a:r>
              <a:rPr lang="ru-RU" dirty="0" smtClean="0"/>
              <a:t>Материалом </a:t>
            </a:r>
            <a:r>
              <a:rPr lang="ru-RU" dirty="0" smtClean="0"/>
              <a:t>исследования являются 73 </a:t>
            </a:r>
            <a:r>
              <a:rPr lang="ru-RU" dirty="0" err="1" smtClean="0"/>
              <a:t>микродиалога</a:t>
            </a:r>
            <a:r>
              <a:rPr lang="ru-RU" dirty="0" smtClean="0"/>
              <a:t> повседневного общения из речевого корпуса «Один речевой день» (ОРД). Особенностью звукозаписей корпуса ОРД является их «аутентичность» – они выполняются в естественных условиях коммуникации с применением методики долговременной записи речи информанта в течение всего дня, «от восхода до заката» с помощью диктофона (</a:t>
            </a:r>
            <a:r>
              <a:rPr lang="en-US" i="1" dirty="0" smtClean="0"/>
              <a:t>Asinovsky et al</a:t>
            </a:r>
            <a:r>
              <a:rPr lang="ru-RU" i="1" dirty="0" smtClean="0"/>
              <a:t>. </a:t>
            </a:r>
            <a:r>
              <a:rPr lang="ru-RU" dirty="0" smtClean="0"/>
              <a:t>2009; </a:t>
            </a:r>
            <a:r>
              <a:rPr lang="en-US" i="1" dirty="0" err="1" smtClean="0"/>
              <a:t>Bogdanova</a:t>
            </a:r>
            <a:r>
              <a:rPr lang="ru-RU" i="1" dirty="0" smtClean="0"/>
              <a:t>-</a:t>
            </a:r>
            <a:r>
              <a:rPr lang="en-US" i="1" dirty="0" err="1" smtClean="0"/>
              <a:t>Beglarian</a:t>
            </a:r>
            <a:r>
              <a:rPr lang="en-US" i="1" dirty="0" smtClean="0"/>
              <a:t> et al</a:t>
            </a:r>
            <a:r>
              <a:rPr lang="ru-RU" i="1" dirty="0" smtClean="0"/>
              <a:t>.</a:t>
            </a:r>
            <a:r>
              <a:rPr lang="ru-RU" dirty="0" smtClean="0"/>
              <a:t> 2016). </a:t>
            </a:r>
            <a:endParaRPr lang="ru-RU" dirty="0" smtClean="0"/>
          </a:p>
          <a:p>
            <a:r>
              <a:rPr lang="ru-RU" dirty="0" smtClean="0"/>
              <a:t>Такая </a:t>
            </a:r>
            <a:r>
              <a:rPr lang="ru-RU" dirty="0" smtClean="0"/>
              <a:t>методика сбора речевого материала традиционно используется в японских лингвистических исследованиях (см., например, </a:t>
            </a:r>
            <a:r>
              <a:rPr lang="ru-RU" i="1" dirty="0" err="1" smtClean="0"/>
              <a:t>Сибата</a:t>
            </a:r>
            <a:r>
              <a:rPr lang="ru-RU" i="1" dirty="0" smtClean="0"/>
              <a:t> </a:t>
            </a:r>
            <a:r>
              <a:rPr lang="ru-RU" dirty="0" smtClean="0"/>
              <a:t>1983; </a:t>
            </a:r>
            <a:r>
              <a:rPr lang="en-US" i="1" dirty="0" smtClean="0"/>
              <a:t>Campbell</a:t>
            </a:r>
            <a:r>
              <a:rPr lang="ru-RU" dirty="0" smtClean="0"/>
              <a:t> 2004), она также применялась при подготовке материалов для демографического подкорпуса Британского национального корпуса (</a:t>
            </a:r>
            <a:r>
              <a:rPr lang="en-US" i="1" dirty="0" err="1" smtClean="0"/>
              <a:t>Burnard</a:t>
            </a:r>
            <a:r>
              <a:rPr lang="ru-RU" dirty="0" smtClean="0"/>
              <a:t> 2007).</a:t>
            </a:r>
          </a:p>
          <a:p>
            <a:endParaRPr lang="ru-RU" dirty="0"/>
          </a:p>
        </p:txBody>
      </p:sp>
      <p:sp>
        <p:nvSpPr>
          <p:cNvPr id="4" name="Номер слайда 3"/>
          <p:cNvSpPr>
            <a:spLocks noGrp="1"/>
          </p:cNvSpPr>
          <p:nvPr>
            <p:ph type="sldNum" sz="quarter" idx="12"/>
          </p:nvPr>
        </p:nvSpPr>
        <p:spPr/>
        <p:txBody>
          <a:bodyPr/>
          <a:lstStyle/>
          <a:p>
            <a:fld id="{B6743867-4E32-4E2D-8739-58246E7E28D2}" type="slidenum">
              <a:rPr lang="ru-RU" smtClean="0"/>
              <a:pPr/>
              <a:t>2</a:t>
            </a:fld>
            <a:endParaRPr lang="ru-RU"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95536" y="1412776"/>
            <a:ext cx="8280920" cy="4176464"/>
          </a:xfrm>
        </p:spPr>
        <p:txBody>
          <a:bodyPr>
            <a:normAutofit fontScale="90000"/>
          </a:bodyPr>
          <a:lstStyle/>
          <a:p>
            <a:pPr algn="ctr"/>
            <a:r>
              <a:rPr lang="ru-RU" b="1" dirty="0"/>
              <a:t/>
            </a:r>
            <a:br>
              <a:rPr lang="ru-RU" b="1" dirty="0"/>
            </a:br>
            <a:r>
              <a:rPr lang="en-US" dirty="0" smtClean="0"/>
              <a:t> </a:t>
            </a:r>
            <a:r>
              <a:rPr lang="ru-RU" b="1" dirty="0" smtClean="0"/>
              <a:t>Наиболее типичные бинарные последовательности </a:t>
            </a:r>
            <a:r>
              <a:rPr lang="ru-RU" b="1" dirty="0" smtClean="0"/>
              <a:t/>
            </a:r>
            <a:br>
              <a:rPr lang="ru-RU" b="1" dirty="0" smtClean="0"/>
            </a:br>
            <a:r>
              <a:rPr lang="ru-RU" b="1" dirty="0" smtClean="0"/>
              <a:t>речевых </a:t>
            </a:r>
            <a:r>
              <a:rPr lang="ru-RU" b="1" dirty="0" smtClean="0"/>
              <a:t>актов и </a:t>
            </a:r>
            <a:br>
              <a:rPr lang="ru-RU" b="1" dirty="0" smtClean="0"/>
            </a:br>
            <a:r>
              <a:rPr lang="ru-RU" b="1" dirty="0" smtClean="0"/>
              <a:t>частотность отдельных типов речевых актов в начале и конце диалога</a:t>
            </a:r>
            <a:r>
              <a:rPr lang="en-US" dirty="0" smtClean="0"/>
              <a:t> </a:t>
            </a:r>
            <a:r>
              <a:rPr lang="ru-RU" dirty="0"/>
              <a:t/>
            </a:r>
            <a:br>
              <a:rPr lang="ru-RU" dirty="0"/>
            </a:br>
            <a:endParaRPr lang="ru-RU" dirty="0"/>
          </a:p>
        </p:txBody>
      </p:sp>
    </p:spTree>
    <p:extLst>
      <p:ext uri="{BB962C8B-B14F-4D97-AF65-F5344CB8AC3E}">
        <p14:creationId xmlns="" xmlns:p14="http://schemas.microsoft.com/office/powerpoint/2010/main" val="42804406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методика </a:t>
            </a:r>
            <a:r>
              <a:rPr lang="ru-RU" dirty="0" err="1" smtClean="0"/>
              <a:t>n-граммного</a:t>
            </a:r>
            <a:r>
              <a:rPr lang="ru-RU" dirty="0" smtClean="0"/>
              <a:t> анализа</a:t>
            </a:r>
            <a:endParaRPr lang="ru-RU" dirty="0"/>
          </a:p>
        </p:txBody>
      </p:sp>
      <p:sp>
        <p:nvSpPr>
          <p:cNvPr id="3" name="Содержимое 2"/>
          <p:cNvSpPr>
            <a:spLocks noGrp="1"/>
          </p:cNvSpPr>
          <p:nvPr>
            <p:ph idx="1"/>
          </p:nvPr>
        </p:nvSpPr>
        <p:spPr/>
        <p:txBody>
          <a:bodyPr>
            <a:normAutofit fontScale="77500" lnSpcReduction="20000"/>
          </a:bodyPr>
          <a:lstStyle/>
          <a:p>
            <a:r>
              <a:rPr lang="ru-RU" dirty="0" smtClean="0"/>
              <a:t>Для подсчета наиболее частотных последовательностей РА использовалась методика </a:t>
            </a:r>
            <a:r>
              <a:rPr lang="ru-RU" dirty="0" err="1" smtClean="0"/>
              <a:t>n-граммного</a:t>
            </a:r>
            <a:r>
              <a:rPr lang="ru-RU" dirty="0" smtClean="0"/>
              <a:t> </a:t>
            </a:r>
            <a:r>
              <a:rPr lang="ru-RU" dirty="0" smtClean="0"/>
              <a:t>анализа, представляющий собой </a:t>
            </a:r>
            <a:r>
              <a:rPr lang="ru-RU" dirty="0" smtClean="0"/>
              <a:t>довольно популярный статистический метод, позволяющий строить вероятностные лингвистические модели. Следует отметить, что в данном исследовании диалог рассматривается как единая структура, состоящая из последовательности речевых актов; длительность пауз между репликами и смена коммуникативных ходов говорящими при этом не учитываются.</a:t>
            </a:r>
          </a:p>
          <a:p>
            <a:pPr>
              <a:buNone/>
            </a:pPr>
            <a:r>
              <a:rPr lang="ru-RU" dirty="0" smtClean="0"/>
              <a:t>     (Тем </a:t>
            </a:r>
            <a:r>
              <a:rPr lang="ru-RU" dirty="0" smtClean="0"/>
              <a:t>не менее, представляется целесообразным рассмотреть эти факторы при продолжении прагматических исследований корпуса ОРД в </a:t>
            </a:r>
            <a:r>
              <a:rPr lang="ru-RU" dirty="0" smtClean="0"/>
              <a:t>будущем)</a:t>
            </a:r>
            <a:endParaRPr lang="ru-RU" dirty="0" smtClean="0"/>
          </a:p>
          <a:p>
            <a:endParaRPr lang="ru-RU" dirty="0"/>
          </a:p>
        </p:txBody>
      </p:sp>
      <p:sp>
        <p:nvSpPr>
          <p:cNvPr id="4" name="Номер слайда 3"/>
          <p:cNvSpPr>
            <a:spLocks noGrp="1"/>
          </p:cNvSpPr>
          <p:nvPr>
            <p:ph type="sldNum" sz="quarter" idx="12"/>
          </p:nvPr>
        </p:nvSpPr>
        <p:spPr/>
        <p:txBody>
          <a:bodyPr/>
          <a:lstStyle/>
          <a:p>
            <a:fld id="{B6743867-4E32-4E2D-8739-58246E7E28D2}" type="slidenum">
              <a:rPr lang="ru-RU" smtClean="0"/>
              <a:pPr/>
              <a:t>21</a:t>
            </a:fld>
            <a:endParaRPr lang="ru-RU"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1143000"/>
          </a:xfrm>
        </p:spPr>
        <p:txBody>
          <a:bodyPr>
            <a:normAutofit/>
          </a:bodyPr>
          <a:lstStyle/>
          <a:p>
            <a:r>
              <a:rPr lang="ru-RU" dirty="0" smtClean="0"/>
              <a:t>Последовательность </a:t>
            </a:r>
            <a:r>
              <a:rPr lang="ru-RU" dirty="0" smtClean="0"/>
              <a:t>Речевых Актов </a:t>
            </a:r>
            <a:br>
              <a:rPr lang="ru-RU" dirty="0" smtClean="0"/>
            </a:br>
            <a:r>
              <a:rPr lang="ru-RU" dirty="0" smtClean="0"/>
              <a:t>в коммуникативных эпизодах</a:t>
            </a:r>
            <a:endParaRPr lang="ru-RU" dirty="0"/>
          </a:p>
        </p:txBody>
      </p:sp>
      <p:sp>
        <p:nvSpPr>
          <p:cNvPr id="3" name="Содержимое 2"/>
          <p:cNvSpPr>
            <a:spLocks noGrp="1"/>
          </p:cNvSpPr>
          <p:nvPr>
            <p:ph idx="1"/>
          </p:nvPr>
        </p:nvSpPr>
        <p:spPr/>
        <p:txBody>
          <a:bodyPr/>
          <a:lstStyle/>
          <a:p>
            <a:endParaRPr lang="ru-RU"/>
          </a:p>
        </p:txBody>
      </p:sp>
      <p:pic>
        <p:nvPicPr>
          <p:cNvPr id="1026" name="Picture 2"/>
          <p:cNvPicPr>
            <a:picLocks noChangeAspect="1" noChangeArrowheads="1"/>
          </p:cNvPicPr>
          <p:nvPr/>
        </p:nvPicPr>
        <p:blipFill>
          <a:blip r:embed="rId2" cstate="print"/>
          <a:srcRect/>
          <a:stretch>
            <a:fillRect/>
          </a:stretch>
        </p:blipFill>
        <p:spPr bwMode="auto">
          <a:xfrm>
            <a:off x="0" y="1111792"/>
            <a:ext cx="9207508" cy="5746208"/>
          </a:xfrm>
          <a:prstGeom prst="rect">
            <a:avLst/>
          </a:prstGeom>
          <a:noFill/>
          <a:ln w="9525">
            <a:noFill/>
            <a:miter lim="800000"/>
            <a:headEnd/>
            <a:tailEnd/>
          </a:ln>
        </p:spPr>
      </p:pic>
      <p:sp>
        <p:nvSpPr>
          <p:cNvPr id="5" name="TextBox 4"/>
          <p:cNvSpPr txBox="1"/>
          <p:nvPr/>
        </p:nvSpPr>
        <p:spPr>
          <a:xfrm>
            <a:off x="0" y="6334780"/>
            <a:ext cx="1689758" cy="523220"/>
          </a:xfrm>
          <a:prstGeom prst="rect">
            <a:avLst/>
          </a:prstGeom>
          <a:noFill/>
        </p:spPr>
        <p:txBody>
          <a:bodyPr wrap="none" rtlCol="0">
            <a:spAutoFit/>
          </a:bodyPr>
          <a:lstStyle/>
          <a:p>
            <a:r>
              <a:rPr lang="en-US" sz="2800" dirty="0" err="1" smtClean="0"/>
              <a:t>ordS</a:t>
            </a:r>
            <a:r>
              <a:rPr lang="ru-RU" sz="2800" dirty="0" smtClean="0"/>
              <a:t>35-10</a:t>
            </a:r>
            <a:endParaRPr lang="ru-RU" sz="2800"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35842" name="Picture 2"/>
          <p:cNvPicPr>
            <a:picLocks noChangeAspect="1" noChangeArrowheads="1"/>
          </p:cNvPicPr>
          <p:nvPr/>
        </p:nvPicPr>
        <p:blipFill>
          <a:blip r:embed="rId2" cstate="print"/>
          <a:srcRect/>
          <a:stretch>
            <a:fillRect/>
          </a:stretch>
        </p:blipFill>
        <p:spPr bwMode="auto">
          <a:xfrm>
            <a:off x="1" y="144016"/>
            <a:ext cx="10017326" cy="666936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smtClean="0">
                <a:solidFill>
                  <a:srgbClr val="0070C0"/>
                </a:solidFill>
              </a:rPr>
              <a:t>Доля встречаемости пар речевых актов в исследуемой выборке (%)</a:t>
            </a:r>
            <a:endParaRPr lang="ru-RU" b="1" dirty="0">
              <a:solidFill>
                <a:srgbClr val="0070C0"/>
              </a:solidFill>
            </a:endParaRPr>
          </a:p>
        </p:txBody>
      </p:sp>
      <p:pic>
        <p:nvPicPr>
          <p:cNvPr id="33795" name="Picture 3"/>
          <p:cNvPicPr>
            <a:picLocks noChangeAspect="1" noChangeArrowheads="1"/>
          </p:cNvPicPr>
          <p:nvPr/>
        </p:nvPicPr>
        <p:blipFill>
          <a:blip r:embed="rId2" cstate="print"/>
          <a:srcRect/>
          <a:stretch>
            <a:fillRect/>
          </a:stretch>
        </p:blipFill>
        <p:spPr bwMode="auto">
          <a:xfrm>
            <a:off x="162322" y="2186558"/>
            <a:ext cx="8946182" cy="2898626"/>
          </a:xfrm>
          <a:prstGeom prst="rect">
            <a:avLst/>
          </a:prstGeom>
          <a:noFill/>
          <a:ln w="9525">
            <a:noFill/>
            <a:miter lim="800000"/>
            <a:headEnd/>
            <a:tailEnd/>
          </a:ln>
        </p:spPr>
      </p:pic>
      <p:sp>
        <p:nvSpPr>
          <p:cNvPr id="4" name="TextBox 3"/>
          <p:cNvSpPr txBox="1"/>
          <p:nvPr/>
        </p:nvSpPr>
        <p:spPr>
          <a:xfrm>
            <a:off x="755576" y="1700808"/>
            <a:ext cx="7945252" cy="646331"/>
          </a:xfrm>
          <a:prstGeom prst="rect">
            <a:avLst/>
          </a:prstGeom>
          <a:noFill/>
        </p:spPr>
        <p:txBody>
          <a:bodyPr wrap="none" rtlCol="0">
            <a:spAutoFit/>
          </a:bodyPr>
          <a:lstStyle/>
          <a:p>
            <a:r>
              <a:rPr lang="ru-RU" b="1" dirty="0" smtClean="0"/>
              <a:t>Таблица 5. </a:t>
            </a:r>
            <a:r>
              <a:rPr lang="ru-RU" dirty="0" smtClean="0"/>
              <a:t>Доля встречаемости пар речевых актов в исследуемой выборке (%)</a:t>
            </a:r>
          </a:p>
          <a:p>
            <a:endParaRPr lang="ru-RU"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smtClean="0"/>
              <a:t>Речевые акты в начале и конце диалога</a:t>
            </a:r>
            <a:endParaRPr lang="ru-RU" dirty="0"/>
          </a:p>
        </p:txBody>
      </p:sp>
      <p:sp>
        <p:nvSpPr>
          <p:cNvPr id="3" name="Содержимое 2"/>
          <p:cNvSpPr>
            <a:spLocks noGrp="1"/>
          </p:cNvSpPr>
          <p:nvPr>
            <p:ph idx="1"/>
          </p:nvPr>
        </p:nvSpPr>
        <p:spPr>
          <a:xfrm>
            <a:off x="457200" y="1340768"/>
            <a:ext cx="8229600" cy="4785395"/>
          </a:xfrm>
        </p:spPr>
        <p:txBody>
          <a:bodyPr>
            <a:normAutofit fontScale="70000" lnSpcReduction="20000"/>
          </a:bodyPr>
          <a:lstStyle/>
          <a:p>
            <a:pPr>
              <a:buNone/>
            </a:pPr>
            <a:r>
              <a:rPr lang="ru-RU" dirty="0" smtClean="0"/>
              <a:t>Проведенное исследование показало, что </a:t>
            </a:r>
            <a:r>
              <a:rPr lang="ru-RU" b="1" dirty="0" smtClean="0"/>
              <a:t>инициируют диалог чаще </a:t>
            </a:r>
            <a:r>
              <a:rPr lang="ru-RU" b="1" dirty="0" smtClean="0"/>
              <a:t>всего:</a:t>
            </a:r>
          </a:p>
          <a:p>
            <a:r>
              <a:rPr lang="ru-RU" dirty="0" err="1" smtClean="0"/>
              <a:t>репрезентативы</a:t>
            </a:r>
            <a:r>
              <a:rPr lang="ru-RU" dirty="0" smtClean="0"/>
              <a:t>, т. е. речевые акты, связанные с обменом информацией (38 % случаев), </a:t>
            </a:r>
            <a:endParaRPr lang="ru-RU" dirty="0" smtClean="0"/>
          </a:p>
          <a:p>
            <a:r>
              <a:rPr lang="ru-RU" dirty="0" smtClean="0"/>
              <a:t>«</a:t>
            </a:r>
            <a:r>
              <a:rPr lang="ru-RU" dirty="0" smtClean="0"/>
              <a:t>этикетное» начало (приветствия, вокативы) имеет место в 23 % диалогов, </a:t>
            </a:r>
            <a:endParaRPr lang="ru-RU" dirty="0" smtClean="0"/>
          </a:p>
          <a:p>
            <a:r>
              <a:rPr lang="ru-RU" dirty="0" smtClean="0"/>
              <a:t>а </a:t>
            </a:r>
            <a:r>
              <a:rPr lang="ru-RU" dirty="0" smtClean="0"/>
              <a:t>в 19 % случаев разговор начинается с регулятивной формы. </a:t>
            </a:r>
            <a:endParaRPr lang="ru-RU" dirty="0" smtClean="0"/>
          </a:p>
          <a:p>
            <a:endParaRPr lang="ru-RU" dirty="0" smtClean="0"/>
          </a:p>
          <a:p>
            <a:pPr>
              <a:buNone/>
            </a:pPr>
            <a:r>
              <a:rPr lang="ru-RU" b="1" dirty="0" smtClean="0"/>
              <a:t>РА</a:t>
            </a:r>
            <a:r>
              <a:rPr lang="ru-RU" b="1" dirty="0" smtClean="0"/>
              <a:t>, завершающие диалог, показывают большее разнообразие</a:t>
            </a:r>
            <a:r>
              <a:rPr lang="ru-RU" dirty="0" smtClean="0"/>
              <a:t>: </a:t>
            </a:r>
            <a:endParaRPr lang="ru-RU" dirty="0" smtClean="0"/>
          </a:p>
          <a:p>
            <a:r>
              <a:rPr lang="ru-RU" dirty="0" err="1" smtClean="0"/>
              <a:t>репрезентативы</a:t>
            </a:r>
            <a:r>
              <a:rPr lang="ru-RU" dirty="0" smtClean="0"/>
              <a:t> </a:t>
            </a:r>
            <a:r>
              <a:rPr lang="ru-RU" dirty="0" smtClean="0"/>
              <a:t>(16 %), </a:t>
            </a:r>
            <a:endParaRPr lang="ru-RU" dirty="0" smtClean="0"/>
          </a:p>
          <a:p>
            <a:r>
              <a:rPr lang="ru-RU" dirty="0" smtClean="0"/>
              <a:t>оценочные </a:t>
            </a:r>
            <a:r>
              <a:rPr lang="ru-RU" dirty="0" smtClean="0"/>
              <a:t>суждения (</a:t>
            </a:r>
            <a:r>
              <a:rPr lang="ru-RU" dirty="0" err="1" smtClean="0"/>
              <a:t>валюативы</a:t>
            </a:r>
            <a:r>
              <a:rPr lang="ru-RU" dirty="0" smtClean="0"/>
              <a:t>) (14 %), </a:t>
            </a:r>
            <a:endParaRPr lang="ru-RU" dirty="0" smtClean="0"/>
          </a:p>
          <a:p>
            <a:r>
              <a:rPr lang="ru-RU" dirty="0" smtClean="0"/>
              <a:t>регулятивные </a:t>
            </a:r>
            <a:r>
              <a:rPr lang="ru-RU" dirty="0" smtClean="0"/>
              <a:t>формы (14 %), </a:t>
            </a:r>
            <a:endParaRPr lang="ru-RU" dirty="0" smtClean="0"/>
          </a:p>
          <a:p>
            <a:r>
              <a:rPr lang="ru-RU" dirty="0" smtClean="0"/>
              <a:t>по </a:t>
            </a:r>
            <a:r>
              <a:rPr lang="ru-RU" dirty="0" smtClean="0"/>
              <a:t>8 % – директивы, </a:t>
            </a:r>
            <a:r>
              <a:rPr lang="ru-RU" dirty="0" err="1" smtClean="0"/>
              <a:t>комиссивы</a:t>
            </a:r>
            <a:r>
              <a:rPr lang="ru-RU" dirty="0" smtClean="0"/>
              <a:t> и этикетные </a:t>
            </a:r>
            <a:r>
              <a:rPr lang="ru-RU" dirty="0" smtClean="0"/>
              <a:t>формы,</a:t>
            </a:r>
          </a:p>
          <a:p>
            <a:r>
              <a:rPr lang="ru-RU" dirty="0" smtClean="0"/>
              <a:t>7</a:t>
            </a:r>
            <a:r>
              <a:rPr lang="ru-RU" dirty="0" smtClean="0"/>
              <a:t> % – </a:t>
            </a:r>
            <a:r>
              <a:rPr lang="ru-RU" dirty="0" err="1" smtClean="0"/>
              <a:t>экспрессивы</a:t>
            </a:r>
            <a:r>
              <a:rPr lang="ru-RU" dirty="0" smtClean="0"/>
              <a:t>. </a:t>
            </a:r>
            <a:endParaRPr lang="ru-RU" dirty="0"/>
          </a:p>
        </p:txBody>
      </p:sp>
      <p:sp>
        <p:nvSpPr>
          <p:cNvPr id="4" name="Номер слайда 3"/>
          <p:cNvSpPr>
            <a:spLocks noGrp="1"/>
          </p:cNvSpPr>
          <p:nvPr>
            <p:ph type="sldNum" sz="quarter" idx="12"/>
          </p:nvPr>
        </p:nvSpPr>
        <p:spPr/>
        <p:txBody>
          <a:bodyPr/>
          <a:lstStyle/>
          <a:p>
            <a:fld id="{B6743867-4E32-4E2D-8739-58246E7E28D2}" type="slidenum">
              <a:rPr lang="ru-RU" smtClean="0"/>
              <a:pPr/>
              <a:t>25</a:t>
            </a:fld>
            <a:endParaRPr lang="ru-RU"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smtClean="0"/>
              <a:t>Наиболее </a:t>
            </a:r>
            <a:r>
              <a:rPr lang="ru-RU" b="1" dirty="0" smtClean="0"/>
              <a:t>типичные бинарные последовательности </a:t>
            </a:r>
            <a:r>
              <a:rPr lang="ru-RU" b="1" dirty="0" smtClean="0"/>
              <a:t>РА</a:t>
            </a:r>
            <a:endParaRPr lang="ru-RU" dirty="0"/>
          </a:p>
        </p:txBody>
      </p:sp>
      <p:sp>
        <p:nvSpPr>
          <p:cNvPr id="3" name="Содержимое 2"/>
          <p:cNvSpPr>
            <a:spLocks noGrp="1"/>
          </p:cNvSpPr>
          <p:nvPr>
            <p:ph idx="1"/>
          </p:nvPr>
        </p:nvSpPr>
        <p:spPr>
          <a:xfrm>
            <a:off x="467544" y="1340768"/>
            <a:ext cx="8229600" cy="4968552"/>
          </a:xfrm>
        </p:spPr>
        <p:txBody>
          <a:bodyPr>
            <a:normAutofit fontScale="92500" lnSpcReduction="20000"/>
          </a:bodyPr>
          <a:lstStyle/>
          <a:p>
            <a:pPr>
              <a:buNone/>
            </a:pPr>
            <a:r>
              <a:rPr lang="ru-RU" b="1" dirty="0" smtClean="0"/>
              <a:t>Наиболее </a:t>
            </a:r>
            <a:r>
              <a:rPr lang="ru-RU" b="1" dirty="0" smtClean="0"/>
              <a:t>типичными бинарными последовательностями РА оказались: </a:t>
            </a:r>
            <a:endParaRPr lang="ru-RU" b="1" dirty="0" smtClean="0"/>
          </a:p>
          <a:p>
            <a:r>
              <a:rPr lang="ru-RU" dirty="0" smtClean="0"/>
              <a:t>два </a:t>
            </a:r>
            <a:r>
              <a:rPr lang="ru-RU" dirty="0" err="1" smtClean="0"/>
              <a:t>репрезентатива</a:t>
            </a:r>
            <a:r>
              <a:rPr lang="ru-RU" dirty="0" smtClean="0"/>
              <a:t> (17,5 %), </a:t>
            </a:r>
            <a:endParaRPr lang="ru-RU" dirty="0" smtClean="0"/>
          </a:p>
          <a:p>
            <a:r>
              <a:rPr lang="ru-RU" dirty="0" err="1" smtClean="0"/>
              <a:t>репрезентатив</a:t>
            </a:r>
            <a:r>
              <a:rPr lang="ru-RU" dirty="0" smtClean="0"/>
              <a:t> </a:t>
            </a:r>
            <a:r>
              <a:rPr lang="ru-RU" dirty="0" smtClean="0"/>
              <a:t>и регулятивная форма (5,4 %), </a:t>
            </a:r>
            <a:endParaRPr lang="ru-RU" dirty="0" smtClean="0"/>
          </a:p>
          <a:p>
            <a:r>
              <a:rPr lang="ru-RU" dirty="0" smtClean="0"/>
              <a:t>регулятивная </a:t>
            </a:r>
            <a:r>
              <a:rPr lang="ru-RU" dirty="0" smtClean="0"/>
              <a:t>форма и следующий за ней </a:t>
            </a:r>
            <a:r>
              <a:rPr lang="ru-RU" dirty="0" err="1" smtClean="0"/>
              <a:t>репрезентатив</a:t>
            </a:r>
            <a:r>
              <a:rPr lang="ru-RU" dirty="0" smtClean="0"/>
              <a:t> (4,7 %), </a:t>
            </a:r>
            <a:endParaRPr lang="ru-RU" dirty="0" smtClean="0"/>
          </a:p>
          <a:p>
            <a:r>
              <a:rPr lang="ru-RU" dirty="0" err="1" smtClean="0"/>
              <a:t>репрезентатив</a:t>
            </a:r>
            <a:r>
              <a:rPr lang="ru-RU" dirty="0" smtClean="0"/>
              <a:t> </a:t>
            </a:r>
            <a:r>
              <a:rPr lang="ru-RU" dirty="0" smtClean="0"/>
              <a:t>и оценочное суждение (4,1 </a:t>
            </a:r>
            <a:r>
              <a:rPr lang="ru-RU" dirty="0" smtClean="0"/>
              <a:t>%),</a:t>
            </a:r>
          </a:p>
          <a:p>
            <a:r>
              <a:rPr lang="ru-RU" dirty="0" smtClean="0"/>
              <a:t> </a:t>
            </a:r>
            <a:r>
              <a:rPr lang="ru-RU" dirty="0" err="1" smtClean="0"/>
              <a:t>валюатив</a:t>
            </a:r>
            <a:r>
              <a:rPr lang="ru-RU" dirty="0" smtClean="0"/>
              <a:t> и следующий за ним </a:t>
            </a:r>
            <a:r>
              <a:rPr lang="ru-RU" dirty="0" err="1" smtClean="0"/>
              <a:t>репрезентатив</a:t>
            </a:r>
            <a:r>
              <a:rPr lang="ru-RU" dirty="0" smtClean="0"/>
              <a:t> (3,7 %), </a:t>
            </a:r>
            <a:endParaRPr lang="ru-RU" dirty="0" smtClean="0"/>
          </a:p>
          <a:p>
            <a:r>
              <a:rPr lang="ru-RU" dirty="0" smtClean="0"/>
              <a:t>а </a:t>
            </a:r>
            <a:r>
              <a:rPr lang="ru-RU" dirty="0" smtClean="0"/>
              <a:t>также двусторонняя комбинация директива с </a:t>
            </a:r>
            <a:r>
              <a:rPr lang="ru-RU" dirty="0" err="1" smtClean="0"/>
              <a:t>репрезентативом</a:t>
            </a:r>
            <a:r>
              <a:rPr lang="ru-RU" dirty="0" smtClean="0"/>
              <a:t> (по 2,2 %).</a:t>
            </a:r>
            <a:endParaRPr lang="ru-RU" dirty="0"/>
          </a:p>
        </p:txBody>
      </p:sp>
      <p:sp>
        <p:nvSpPr>
          <p:cNvPr id="4" name="Номер слайда 3"/>
          <p:cNvSpPr>
            <a:spLocks noGrp="1"/>
          </p:cNvSpPr>
          <p:nvPr>
            <p:ph type="sldNum" sz="quarter" idx="12"/>
          </p:nvPr>
        </p:nvSpPr>
        <p:spPr/>
        <p:txBody>
          <a:bodyPr/>
          <a:lstStyle/>
          <a:p>
            <a:fld id="{B6743867-4E32-4E2D-8739-58246E7E28D2}" type="slidenum">
              <a:rPr lang="ru-RU" smtClean="0"/>
              <a:pPr/>
              <a:t>26</a:t>
            </a:fld>
            <a:endParaRPr lang="ru-RU"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339752" y="130622"/>
            <a:ext cx="6624736" cy="706090"/>
          </a:xfrm>
        </p:spPr>
        <p:txBody>
          <a:bodyPr>
            <a:normAutofit fontScale="90000"/>
          </a:bodyPr>
          <a:lstStyle/>
          <a:p>
            <a:r>
              <a:rPr lang="ru-RU" b="1" dirty="0" smtClean="0">
                <a:solidFill>
                  <a:schemeClr val="accent2"/>
                </a:solidFill>
              </a:rPr>
              <a:t>Наиболее частотные пары речевых актов на уровне подтипов</a:t>
            </a:r>
            <a:endParaRPr lang="ru-RU" b="1" dirty="0">
              <a:solidFill>
                <a:schemeClr val="accent2"/>
              </a:solidFill>
            </a:endParaRPr>
          </a:p>
        </p:txBody>
      </p:sp>
      <p:pic>
        <p:nvPicPr>
          <p:cNvPr id="34818" name="Picture 2"/>
          <p:cNvPicPr>
            <a:picLocks noChangeAspect="1" noChangeArrowheads="1"/>
          </p:cNvPicPr>
          <p:nvPr/>
        </p:nvPicPr>
        <p:blipFill>
          <a:blip r:embed="rId2" cstate="print"/>
          <a:srcRect/>
          <a:stretch>
            <a:fillRect/>
          </a:stretch>
        </p:blipFill>
        <p:spPr bwMode="auto">
          <a:xfrm>
            <a:off x="971600" y="1775048"/>
            <a:ext cx="7008813" cy="3886200"/>
          </a:xfrm>
          <a:prstGeom prst="rect">
            <a:avLst/>
          </a:prstGeom>
          <a:noFill/>
          <a:ln w="9525">
            <a:noFill/>
            <a:miter lim="800000"/>
            <a:headEnd/>
            <a:tailEnd/>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smtClean="0"/>
              <a:t>Подтипы РА в начале/конце диалога</a:t>
            </a:r>
            <a:endParaRPr lang="ru-RU" b="1" dirty="0"/>
          </a:p>
        </p:txBody>
      </p:sp>
      <p:sp>
        <p:nvSpPr>
          <p:cNvPr id="3" name="Содержимое 2"/>
          <p:cNvSpPr>
            <a:spLocks noGrp="1"/>
          </p:cNvSpPr>
          <p:nvPr>
            <p:ph idx="1"/>
          </p:nvPr>
        </p:nvSpPr>
        <p:spPr>
          <a:xfrm>
            <a:off x="457200" y="1268760"/>
            <a:ext cx="8229600" cy="5400600"/>
          </a:xfrm>
        </p:spPr>
        <p:txBody>
          <a:bodyPr>
            <a:normAutofit fontScale="77500" lnSpcReduction="20000"/>
          </a:bodyPr>
          <a:lstStyle/>
          <a:p>
            <a:r>
              <a:rPr lang="ru-RU" dirty="0" smtClean="0"/>
              <a:t>Вопрос оказался </a:t>
            </a:r>
            <a:r>
              <a:rPr lang="ru-RU" dirty="0" smtClean="0"/>
              <a:t>весьма </a:t>
            </a:r>
            <a:r>
              <a:rPr lang="ru-RU" dirty="0" smtClean="0"/>
              <a:t>типичным началом разговора: </a:t>
            </a:r>
            <a:r>
              <a:rPr lang="ru-RU" dirty="0" smtClean="0"/>
              <a:t/>
            </a:r>
            <a:br>
              <a:rPr lang="ru-RU" dirty="0" smtClean="0"/>
            </a:br>
            <a:r>
              <a:rPr lang="ru-RU" dirty="0" smtClean="0"/>
              <a:t>с </a:t>
            </a:r>
            <a:r>
              <a:rPr lang="ru-RU" dirty="0" smtClean="0"/>
              <a:t>вопроса начинаются 16 % всех </a:t>
            </a:r>
            <a:r>
              <a:rPr lang="ru-RU" dirty="0" err="1" smtClean="0"/>
              <a:t>микродиалогов</a:t>
            </a:r>
            <a:r>
              <a:rPr lang="ru-RU" dirty="0" smtClean="0"/>
              <a:t> исследованной выборки. В 17 % случаев </a:t>
            </a:r>
            <a:r>
              <a:rPr lang="ru-RU" dirty="0" err="1" smtClean="0"/>
              <a:t>микродиалог</a:t>
            </a:r>
            <a:r>
              <a:rPr lang="ru-RU" dirty="0" smtClean="0"/>
              <a:t> инициируется маркером начала новой темы (например, репликой </a:t>
            </a:r>
            <a:r>
              <a:rPr lang="ru-RU" i="1" dirty="0" smtClean="0"/>
              <a:t>так</a:t>
            </a:r>
            <a:r>
              <a:rPr lang="ru-RU" dirty="0" smtClean="0"/>
              <a:t>). Также диалоги регулярно начинаются с приветствия (13 %), с сообщения (11 %) или с вокатива (10%).</a:t>
            </a:r>
          </a:p>
          <a:p>
            <a:r>
              <a:rPr lang="ru-RU" dirty="0" smtClean="0"/>
              <a:t>Что касается реплик, завершающих диалог, на уровне подтипов РА почти не оказалось регулярно повторяющихся. Самым частотным финалом диалога оказалось </a:t>
            </a:r>
            <a:r>
              <a:rPr lang="ru-RU" i="1" dirty="0" smtClean="0"/>
              <a:t>согласие</a:t>
            </a:r>
            <a:r>
              <a:rPr lang="ru-RU" dirty="0" smtClean="0"/>
              <a:t>, который завершает диалог в 10 % случаев, относительно частотны </a:t>
            </a:r>
            <a:r>
              <a:rPr lang="ru-RU" i="1" dirty="0" smtClean="0"/>
              <a:t>сообщения</a:t>
            </a:r>
            <a:r>
              <a:rPr lang="ru-RU" dirty="0" smtClean="0"/>
              <a:t> и </a:t>
            </a:r>
            <a:r>
              <a:rPr lang="ru-RU" i="1" dirty="0" smtClean="0"/>
              <a:t>регулятивные формы</a:t>
            </a:r>
            <a:r>
              <a:rPr lang="ru-RU" dirty="0" smtClean="0"/>
              <a:t> (напр., </a:t>
            </a:r>
            <a:r>
              <a:rPr lang="ru-RU" i="1" dirty="0" smtClean="0"/>
              <a:t>вот</a:t>
            </a:r>
            <a:r>
              <a:rPr lang="ru-RU" dirty="0" smtClean="0"/>
              <a:t>) (по 4 % случаев). </a:t>
            </a:r>
            <a:endParaRPr lang="ru-RU" dirty="0" smtClean="0"/>
          </a:p>
          <a:p>
            <a:r>
              <a:rPr lang="ru-RU" dirty="0" smtClean="0"/>
              <a:t>Таким </a:t>
            </a:r>
            <a:r>
              <a:rPr lang="ru-RU" dirty="0" smtClean="0"/>
              <a:t>образом, начало диалога кажется намного проще для формального моделирования структуры диалога, чем его конец.</a:t>
            </a:r>
          </a:p>
          <a:p>
            <a:endParaRPr lang="ru-RU" dirty="0"/>
          </a:p>
        </p:txBody>
      </p:sp>
      <p:sp>
        <p:nvSpPr>
          <p:cNvPr id="4" name="Номер слайда 3"/>
          <p:cNvSpPr>
            <a:spLocks noGrp="1"/>
          </p:cNvSpPr>
          <p:nvPr>
            <p:ph type="sldNum" sz="quarter" idx="12"/>
          </p:nvPr>
        </p:nvSpPr>
        <p:spPr/>
        <p:txBody>
          <a:bodyPr/>
          <a:lstStyle/>
          <a:p>
            <a:fld id="{B6743867-4E32-4E2D-8739-58246E7E28D2}" type="slidenum">
              <a:rPr lang="ru-RU" smtClean="0"/>
              <a:pPr/>
              <a:t>28</a:t>
            </a:fld>
            <a:endParaRPr lang="ru-RU"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467544" y="692696"/>
            <a:ext cx="8280920" cy="4896543"/>
          </a:xfrm>
        </p:spPr>
        <p:txBody>
          <a:bodyPr>
            <a:normAutofit/>
          </a:bodyPr>
          <a:lstStyle/>
          <a:p>
            <a:pPr algn="ctr"/>
            <a:r>
              <a:rPr lang="ru-RU" b="1" dirty="0"/>
              <a:t/>
            </a:r>
            <a:br>
              <a:rPr lang="ru-RU" b="1" dirty="0"/>
            </a:br>
            <a:r>
              <a:rPr lang="ru-RU" sz="5400" dirty="0" smtClean="0"/>
              <a:t>заключение</a:t>
            </a:r>
            <a:r>
              <a:rPr lang="ru-RU" dirty="0"/>
              <a:t/>
            </a:r>
            <a:br>
              <a:rPr lang="ru-RU" dirty="0"/>
            </a:br>
            <a:endParaRPr lang="ru-RU" dirty="0"/>
          </a:p>
        </p:txBody>
      </p:sp>
    </p:spTree>
    <p:extLst>
      <p:ext uri="{BB962C8B-B14F-4D97-AF65-F5344CB8AC3E}">
        <p14:creationId xmlns="" xmlns:p14="http://schemas.microsoft.com/office/powerpoint/2010/main" val="42804406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t>Корпус ОРД</a:t>
            </a:r>
            <a:endParaRPr lang="ru-RU" b="1" dirty="0"/>
          </a:p>
        </p:txBody>
      </p:sp>
      <p:sp>
        <p:nvSpPr>
          <p:cNvPr id="3" name="Содержимое 2"/>
          <p:cNvSpPr>
            <a:spLocks noGrp="1"/>
          </p:cNvSpPr>
          <p:nvPr>
            <p:ph idx="1"/>
          </p:nvPr>
        </p:nvSpPr>
        <p:spPr/>
        <p:txBody>
          <a:bodyPr>
            <a:normAutofit fontScale="85000" lnSpcReduction="20000"/>
          </a:bodyPr>
          <a:lstStyle/>
          <a:p>
            <a:r>
              <a:rPr lang="ru-RU" dirty="0" smtClean="0"/>
              <a:t>В настоящее время корпус ОРД содержит более 1250 часов звукозаписей речи, полученной от 130 информантов, мужчин и женщин, представителей разных профессий, разного социального статуса, в возрасте от 17 до 83 лет, и более тысячи их коммуникантов. Богатая коллекция звукозаписей корпуса дает возможность проводить на его материале лингвистические исследования повседневной речи в разных условиях коммуникации для разных языковых уровней </a:t>
            </a:r>
            <a:r>
              <a:rPr lang="ru-RU" dirty="0" smtClean="0"/>
              <a:t/>
            </a:r>
            <a:br>
              <a:rPr lang="ru-RU" dirty="0" smtClean="0"/>
            </a:br>
            <a:r>
              <a:rPr lang="ru-RU" dirty="0" smtClean="0"/>
              <a:t>(</a:t>
            </a:r>
            <a:r>
              <a:rPr lang="ru-RU" dirty="0" smtClean="0"/>
              <a:t>см. например, </a:t>
            </a:r>
            <a:r>
              <a:rPr lang="ru-RU" i="1" dirty="0" err="1" smtClean="0"/>
              <a:t>Богданова-Бегларян</a:t>
            </a:r>
            <a:r>
              <a:rPr lang="ru-RU" i="1" dirty="0" smtClean="0"/>
              <a:t> и др.</a:t>
            </a:r>
            <a:r>
              <a:rPr lang="ru-RU" dirty="0" smtClean="0"/>
              <a:t> 2017; </a:t>
            </a:r>
            <a:r>
              <a:rPr lang="en-US" i="1" dirty="0" err="1" smtClean="0"/>
              <a:t>Bogdanova</a:t>
            </a:r>
            <a:r>
              <a:rPr lang="ru-RU" i="1" dirty="0" smtClean="0"/>
              <a:t>-</a:t>
            </a:r>
            <a:r>
              <a:rPr lang="en-US" i="1" dirty="0" err="1" smtClean="0"/>
              <a:t>Beglarian</a:t>
            </a:r>
            <a:r>
              <a:rPr lang="en-US" i="1" dirty="0" smtClean="0"/>
              <a:t> et al</a:t>
            </a:r>
            <a:r>
              <a:rPr lang="ru-RU" i="1" dirty="0" smtClean="0"/>
              <a:t>.</a:t>
            </a:r>
            <a:r>
              <a:rPr lang="ru-RU" dirty="0" smtClean="0"/>
              <a:t> 2016; </a:t>
            </a:r>
            <a:r>
              <a:rPr lang="ru-RU" i="1" dirty="0" smtClean="0"/>
              <a:t>Шерстинова </a:t>
            </a:r>
            <a:r>
              <a:rPr lang="ru-RU" dirty="0" smtClean="0"/>
              <a:t>2016 и др.).</a:t>
            </a:r>
            <a:endParaRPr lang="ru-RU" dirty="0"/>
          </a:p>
        </p:txBody>
      </p:sp>
      <p:sp>
        <p:nvSpPr>
          <p:cNvPr id="4" name="Номер слайда 3"/>
          <p:cNvSpPr>
            <a:spLocks noGrp="1"/>
          </p:cNvSpPr>
          <p:nvPr>
            <p:ph type="sldNum" sz="quarter" idx="12"/>
          </p:nvPr>
        </p:nvSpPr>
        <p:spPr/>
        <p:txBody>
          <a:bodyPr/>
          <a:lstStyle/>
          <a:p>
            <a:fld id="{B6743867-4E32-4E2D-8739-58246E7E28D2}" type="slidenum">
              <a:rPr lang="ru-RU" smtClean="0"/>
              <a:pPr/>
              <a:t>3</a:t>
            </a:fld>
            <a:endParaRPr lang="ru-RU"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t>Заключение</a:t>
            </a:r>
            <a:endParaRPr lang="ru-RU" dirty="0"/>
          </a:p>
        </p:txBody>
      </p:sp>
      <p:sp>
        <p:nvSpPr>
          <p:cNvPr id="3" name="Содержимое 2"/>
          <p:cNvSpPr>
            <a:spLocks noGrp="1"/>
          </p:cNvSpPr>
          <p:nvPr>
            <p:ph idx="1"/>
          </p:nvPr>
        </p:nvSpPr>
        <p:spPr>
          <a:xfrm>
            <a:off x="457200" y="1340768"/>
            <a:ext cx="8229600" cy="5256584"/>
          </a:xfrm>
        </p:spPr>
        <p:txBody>
          <a:bodyPr>
            <a:normAutofit fontScale="70000" lnSpcReduction="20000"/>
          </a:bodyPr>
          <a:lstStyle/>
          <a:p>
            <a:r>
              <a:rPr lang="ru-RU" dirty="0" smtClean="0"/>
              <a:t>При </a:t>
            </a:r>
            <a:r>
              <a:rPr lang="ru-RU" dirty="0" smtClean="0"/>
              <a:t>интерпретации любых корпусных результатов большое значение имеет используемая в корпусе </a:t>
            </a:r>
            <a:r>
              <a:rPr lang="ru-RU" b="1" dirty="0" smtClean="0"/>
              <a:t>система аннотирования данных</a:t>
            </a:r>
            <a:r>
              <a:rPr lang="ru-RU" dirty="0" smtClean="0"/>
              <a:t>. </a:t>
            </a:r>
            <a:endParaRPr lang="ru-RU" dirty="0" smtClean="0"/>
          </a:p>
          <a:p>
            <a:r>
              <a:rPr lang="ru-RU" dirty="0" smtClean="0"/>
              <a:t>Схема </a:t>
            </a:r>
            <a:r>
              <a:rPr lang="ru-RU" dirty="0" smtClean="0"/>
              <a:t>аннотирования речевых актов, разработанная для корпуса ОРД, как и многие другие формальные классификации, предназначенные для анализа такой сложной и </a:t>
            </a:r>
            <a:r>
              <a:rPr lang="ru-RU" dirty="0" err="1" smtClean="0"/>
              <a:t>многоаспектной</a:t>
            </a:r>
            <a:r>
              <a:rPr lang="ru-RU" dirty="0" smtClean="0"/>
              <a:t> материи, как устная речь, конечно, не является идеальной и лишенной недостатков. </a:t>
            </a:r>
            <a:r>
              <a:rPr lang="ru-RU" dirty="0" smtClean="0"/>
              <a:t>Однако </a:t>
            </a:r>
            <a:r>
              <a:rPr lang="ru-RU" dirty="0" smtClean="0"/>
              <a:t>на сегодняшний день это оптимальная структура, к которой мы пришли в результате анализа реального речевого материала, и которая, на наш взгляд, в большинстве случаев дает вполне корректный и однозначно интерпретируемый результат</a:t>
            </a:r>
            <a:r>
              <a:rPr lang="ru-RU" dirty="0" smtClean="0"/>
              <a:t>.</a:t>
            </a:r>
          </a:p>
          <a:p>
            <a:r>
              <a:rPr lang="ru-RU" b="1" dirty="0" smtClean="0"/>
              <a:t>Построение </a:t>
            </a:r>
            <a:r>
              <a:rPr lang="ru-RU" b="1" dirty="0" smtClean="0"/>
              <a:t>единой и непротиворечивой классификации РА, которая служила бы основой для их корректной лингвистической и прагматической интерпретации, можно считать одной из «гильбертовых проблем» современной лингвистики.</a:t>
            </a:r>
          </a:p>
          <a:p>
            <a:endParaRPr lang="ru-RU" dirty="0"/>
          </a:p>
        </p:txBody>
      </p:sp>
      <p:sp>
        <p:nvSpPr>
          <p:cNvPr id="4" name="Номер слайда 3"/>
          <p:cNvSpPr>
            <a:spLocks noGrp="1"/>
          </p:cNvSpPr>
          <p:nvPr>
            <p:ph type="sldNum" sz="quarter" idx="12"/>
          </p:nvPr>
        </p:nvSpPr>
        <p:spPr/>
        <p:txBody>
          <a:bodyPr/>
          <a:lstStyle/>
          <a:p>
            <a:fld id="{B6743867-4E32-4E2D-8739-58246E7E28D2}" type="slidenum">
              <a:rPr lang="ru-RU" smtClean="0"/>
              <a:pPr/>
              <a:t>30</a:t>
            </a:fld>
            <a:endParaRPr lang="ru-RU"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lstStyle/>
          <a:p>
            <a:r>
              <a:rPr lang="ru-RU" dirty="0" smtClean="0"/>
              <a:t>Раздел 4 данной работы подготовлен при поддержке гранта РНФ «Система прагматических маркеров русской повседневной речи» (проект № 18-18-00242)</a:t>
            </a:r>
            <a:endParaRPr lang="ru-RU" dirty="0"/>
          </a:p>
        </p:txBody>
      </p:sp>
      <p:sp>
        <p:nvSpPr>
          <p:cNvPr id="4" name="Номер слайда 3"/>
          <p:cNvSpPr>
            <a:spLocks noGrp="1"/>
          </p:cNvSpPr>
          <p:nvPr>
            <p:ph type="sldNum" sz="quarter" idx="12"/>
          </p:nvPr>
        </p:nvSpPr>
        <p:spPr/>
        <p:txBody>
          <a:bodyPr/>
          <a:lstStyle/>
          <a:p>
            <a:fld id="{B6743867-4E32-4E2D-8739-58246E7E28D2}" type="slidenum">
              <a:rPr lang="ru-RU" smtClean="0"/>
              <a:pPr/>
              <a:t>31</a:t>
            </a:fld>
            <a:endParaRPr lang="ru-RU"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b="1" dirty="0" smtClean="0"/>
              <a:t>Список литературы</a:t>
            </a:r>
            <a:endParaRPr lang="ru-RU" dirty="0"/>
          </a:p>
        </p:txBody>
      </p:sp>
      <p:sp>
        <p:nvSpPr>
          <p:cNvPr id="3" name="Содержимое 2"/>
          <p:cNvSpPr>
            <a:spLocks noGrp="1"/>
          </p:cNvSpPr>
          <p:nvPr>
            <p:ph idx="1"/>
          </p:nvPr>
        </p:nvSpPr>
        <p:spPr>
          <a:xfrm>
            <a:off x="457200" y="1124744"/>
            <a:ext cx="8229600" cy="5733256"/>
          </a:xfrm>
        </p:spPr>
        <p:txBody>
          <a:bodyPr>
            <a:normAutofit fontScale="32500" lnSpcReduction="20000"/>
          </a:bodyPr>
          <a:lstStyle/>
          <a:p>
            <a:r>
              <a:rPr lang="ru-RU" i="1" dirty="0" err="1" smtClean="0"/>
              <a:t>Богданова-Бегларян</a:t>
            </a:r>
            <a:r>
              <a:rPr lang="ru-RU" i="1" dirty="0" smtClean="0"/>
              <a:t> Н. В., </a:t>
            </a:r>
            <a:r>
              <a:rPr lang="ru-RU" i="1" dirty="0" err="1" smtClean="0"/>
              <a:t>Блинова</a:t>
            </a:r>
            <a:r>
              <a:rPr lang="ru-RU" i="1" dirty="0" smtClean="0"/>
              <a:t> О. В., Мартыненко Г. Я., Шерстинова Т. Ю. </a:t>
            </a:r>
            <a:r>
              <a:rPr lang="ru-RU" dirty="0" smtClean="0"/>
              <a:t>(2017), Некоторые инвариантные характеристики русской разговорной речи: фонетика, морфология, синтаксис // Компьютерная лингвистика и интеллектуальные технологии: По материалам ежегодной международной конференции «Диалог» (Москва, 31 мая — 3</a:t>
            </a:r>
            <a:r>
              <a:rPr lang="en-US" dirty="0" smtClean="0"/>
              <a:t> </a:t>
            </a:r>
            <a:r>
              <a:rPr lang="ru-RU" dirty="0" smtClean="0"/>
              <a:t>июня 2017 г.). </a:t>
            </a:r>
            <a:r>
              <a:rPr lang="ru-RU" dirty="0" err="1" smtClean="0"/>
              <a:t>Вып</a:t>
            </a:r>
            <a:r>
              <a:rPr lang="ru-RU" dirty="0" smtClean="0"/>
              <a:t>. 16 (23): В 2 т. Т. 2 — М.: Изд-во РГГУ, 2017</a:t>
            </a:r>
            <a:r>
              <a:rPr lang="en-US" dirty="0" smtClean="0"/>
              <a:t>,</a:t>
            </a:r>
            <a:r>
              <a:rPr lang="ru-RU" dirty="0" smtClean="0"/>
              <a:t> </a:t>
            </a:r>
            <a:r>
              <a:rPr lang="en-US" dirty="0" smtClean="0"/>
              <a:t>c</a:t>
            </a:r>
            <a:r>
              <a:rPr lang="ru-RU" dirty="0" smtClean="0"/>
              <a:t>. 75–86.</a:t>
            </a:r>
          </a:p>
          <a:p>
            <a:r>
              <a:rPr lang="ru-RU" i="1" dirty="0" smtClean="0"/>
              <a:t>Борисова И. Н.</a:t>
            </a:r>
            <a:r>
              <a:rPr lang="ru-RU" dirty="0" smtClean="0"/>
              <a:t> (2009), Русский разговорный диалог. Структура и динамика. М.: Книжный дом «ЛИБРОКОМ», 320 с. </a:t>
            </a:r>
          </a:p>
          <a:p>
            <a:r>
              <a:rPr lang="ru-RU" i="1" dirty="0" err="1" smtClean="0"/>
              <a:t>Сибата</a:t>
            </a:r>
            <a:r>
              <a:rPr lang="ru-RU" i="1" dirty="0" smtClean="0"/>
              <a:t> Т.</a:t>
            </a:r>
            <a:r>
              <a:rPr lang="ru-RU" dirty="0" smtClean="0"/>
              <a:t> (1983), Исследования языкового существования в течение 24 часов // Алпатов В. М., </a:t>
            </a:r>
            <a:r>
              <a:rPr lang="ru-RU" dirty="0" err="1" smtClean="0"/>
              <a:t>Вардуль</a:t>
            </a:r>
            <a:r>
              <a:rPr lang="ru-RU" dirty="0" smtClean="0"/>
              <a:t> И. Ф. (ред.) Языкознание в Японии, М.: Радуга, с. 134–141. </a:t>
            </a:r>
          </a:p>
          <a:p>
            <a:r>
              <a:rPr lang="ru-RU" i="1" dirty="0" smtClean="0"/>
              <a:t>Шерстинова Т. Ю. </a:t>
            </a:r>
            <a:r>
              <a:rPr lang="ru-RU" dirty="0" smtClean="0"/>
              <a:t>(2015), Прагматическое аннотирование коммуникативных единиц в корпусе ОРД: </a:t>
            </a:r>
            <a:r>
              <a:rPr lang="ru-RU" dirty="0" err="1" smtClean="0"/>
              <a:t>микроэпизоды</a:t>
            </a:r>
            <a:r>
              <a:rPr lang="ru-RU" dirty="0" smtClean="0"/>
              <a:t> и речевые акты / Захаров В. П., Хохлова М. В. (ред.) Труды международной конференции «КОРПУСНАЯ ЛИНГВИСТИКА</a:t>
            </a:r>
            <a:r>
              <a:rPr lang="en-US" dirty="0" smtClean="0"/>
              <a:t> </a:t>
            </a:r>
            <a:r>
              <a:rPr lang="ru-RU" dirty="0" smtClean="0"/>
              <a:t>– 2015». СПб.: СПбГУ</a:t>
            </a:r>
            <a:r>
              <a:rPr lang="en-US" dirty="0" smtClean="0"/>
              <a:t>, c</a:t>
            </a:r>
            <a:r>
              <a:rPr lang="ru-RU" dirty="0" smtClean="0"/>
              <a:t>. 436–445.</a:t>
            </a:r>
          </a:p>
          <a:p>
            <a:r>
              <a:rPr lang="ru-RU" i="1" dirty="0" smtClean="0"/>
              <a:t>Шерстинова Т. Ю.</a:t>
            </a:r>
            <a:r>
              <a:rPr lang="ru-RU" dirty="0" smtClean="0"/>
              <a:t> (2016), Наиболее употребительные слова повседневной русской речи (в </a:t>
            </a:r>
            <a:r>
              <a:rPr lang="ru-RU" dirty="0" err="1" smtClean="0"/>
              <a:t>гендерном</a:t>
            </a:r>
            <a:r>
              <a:rPr lang="ru-RU" dirty="0" smtClean="0"/>
              <a:t> аспекте и в зависимости от условий коммуникации) // Компьютерная лингвистика и интеллектуальные технологии: По материалам ежегодной Международной конференции «Диалог» (Москва, 1–4 июня 2016 г.). </a:t>
            </a:r>
            <a:r>
              <a:rPr lang="ru-RU" dirty="0" err="1" smtClean="0"/>
              <a:t>Вып</a:t>
            </a:r>
            <a:r>
              <a:rPr lang="en-US" dirty="0" smtClean="0"/>
              <a:t>. 15 (22). </a:t>
            </a:r>
            <a:r>
              <a:rPr lang="ru-RU" dirty="0" smtClean="0"/>
              <a:t>М</a:t>
            </a:r>
            <a:r>
              <a:rPr lang="en-US" dirty="0" smtClean="0"/>
              <a:t>.: </a:t>
            </a:r>
            <a:r>
              <a:rPr lang="ru-RU" dirty="0" err="1" smtClean="0"/>
              <a:t>Изд</a:t>
            </a:r>
            <a:r>
              <a:rPr lang="en-US" dirty="0" smtClean="0"/>
              <a:t>-</a:t>
            </a:r>
            <a:r>
              <a:rPr lang="ru-RU" dirty="0" smtClean="0"/>
              <a:t>во РГГУ</a:t>
            </a:r>
            <a:r>
              <a:rPr lang="en-US" dirty="0" smtClean="0"/>
              <a:t>, 2016, c. 616–631.</a:t>
            </a:r>
            <a:endParaRPr lang="ru-RU" dirty="0" smtClean="0"/>
          </a:p>
          <a:p>
            <a:r>
              <a:rPr lang="en-US" i="1" dirty="0" smtClean="0"/>
              <a:t>Allen J. &amp; Core M. </a:t>
            </a:r>
            <a:r>
              <a:rPr lang="en-US" dirty="0" smtClean="0"/>
              <a:t>(1997), Draft of DAMSL: Dialog act markup in several layers. Online at: https://www.cs.rochester.edu/research/speech/damsl/RevisedManual/ (last accessed on Feb. 17, 2018).</a:t>
            </a:r>
            <a:endParaRPr lang="ru-RU" dirty="0" smtClean="0"/>
          </a:p>
          <a:p>
            <a:r>
              <a:rPr lang="en-US" i="1" dirty="0" smtClean="0"/>
              <a:t>Asinovsky </a:t>
            </a:r>
            <a:r>
              <a:rPr lang="ru-RU" i="1" dirty="0" smtClean="0"/>
              <a:t>А</a:t>
            </a:r>
            <a:r>
              <a:rPr lang="en-US" i="1" dirty="0" smtClean="0"/>
              <a:t>., </a:t>
            </a:r>
            <a:r>
              <a:rPr lang="en-US" i="1" dirty="0" err="1" smtClean="0"/>
              <a:t>Bogdanova</a:t>
            </a:r>
            <a:r>
              <a:rPr lang="en-US" i="1" dirty="0" smtClean="0"/>
              <a:t> N., </a:t>
            </a:r>
            <a:r>
              <a:rPr lang="en-US" i="1" dirty="0" err="1" smtClean="0"/>
              <a:t>Rusakova</a:t>
            </a:r>
            <a:r>
              <a:rPr lang="en-US" i="1" dirty="0" smtClean="0"/>
              <a:t> </a:t>
            </a:r>
            <a:r>
              <a:rPr lang="ru-RU" i="1" dirty="0" smtClean="0"/>
              <a:t>М</a:t>
            </a:r>
            <a:r>
              <a:rPr lang="en-US" i="1" dirty="0" smtClean="0"/>
              <a:t>., </a:t>
            </a:r>
            <a:r>
              <a:rPr lang="en-US" i="1" dirty="0" err="1" smtClean="0"/>
              <a:t>Ryko</a:t>
            </a:r>
            <a:r>
              <a:rPr lang="en-US" i="1" dirty="0" smtClean="0"/>
              <a:t> A., </a:t>
            </a:r>
            <a:r>
              <a:rPr lang="en-US" i="1" dirty="0" err="1" smtClean="0"/>
              <a:t>Stepanova</a:t>
            </a:r>
            <a:r>
              <a:rPr lang="en-US" i="1" dirty="0" smtClean="0"/>
              <a:t> S., Sherstinova T. </a:t>
            </a:r>
            <a:r>
              <a:rPr lang="en-US" dirty="0" smtClean="0"/>
              <a:t>(2009), The ORD Speech Corpus of Russian Everyday Communication "One Speaker's Day": Creation Principles and Annotation. </a:t>
            </a:r>
            <a:r>
              <a:rPr lang="de-DE" dirty="0" smtClean="0"/>
              <a:t>In: </a:t>
            </a:r>
            <a:r>
              <a:rPr lang="de-DE" dirty="0" err="1" smtClean="0"/>
              <a:t>Matoušek</a:t>
            </a:r>
            <a:r>
              <a:rPr lang="de-DE" dirty="0" smtClean="0"/>
              <a:t>, V., </a:t>
            </a:r>
            <a:r>
              <a:rPr lang="de-DE" dirty="0" err="1" smtClean="0"/>
              <a:t>Mautner</a:t>
            </a:r>
            <a:r>
              <a:rPr lang="de-DE" dirty="0" smtClean="0"/>
              <a:t>, P. (</a:t>
            </a:r>
            <a:r>
              <a:rPr lang="de-DE" dirty="0" err="1" smtClean="0"/>
              <a:t>eds</a:t>
            </a:r>
            <a:r>
              <a:rPr lang="de-DE" dirty="0" smtClean="0"/>
              <a:t>.) TSD 2009. LNAI, vol. 5729. Springer, Berlin-Heidelberg, </a:t>
            </a:r>
            <a:r>
              <a:rPr lang="en-US" dirty="0" smtClean="0"/>
              <a:t>pp. 250–257. </a:t>
            </a:r>
            <a:endParaRPr lang="ru-RU" dirty="0" smtClean="0"/>
          </a:p>
          <a:p>
            <a:r>
              <a:rPr lang="en-US" i="1" dirty="0" smtClean="0"/>
              <a:t>Austin J. L. </a:t>
            </a:r>
            <a:r>
              <a:rPr lang="en-US" dirty="0" smtClean="0"/>
              <a:t>(1962), How To Do Things With Words, Oxford University Press, Oxford. </a:t>
            </a:r>
            <a:endParaRPr lang="ru-RU" dirty="0" smtClean="0"/>
          </a:p>
          <a:p>
            <a:r>
              <a:rPr lang="en-US" i="1" dirty="0" err="1" smtClean="0"/>
              <a:t>Bakhtin</a:t>
            </a:r>
            <a:r>
              <a:rPr lang="en-US" i="1" dirty="0" smtClean="0"/>
              <a:t> M. M. </a:t>
            </a:r>
            <a:r>
              <a:rPr lang="en-US" dirty="0" smtClean="0"/>
              <a:t>(1986), Speech Genres and Other Late Essays, Univ. of Texas Press, Austin, TX. </a:t>
            </a:r>
            <a:endParaRPr lang="ru-RU" dirty="0" smtClean="0"/>
          </a:p>
          <a:p>
            <a:r>
              <a:rPr lang="en-US" i="1" dirty="0" err="1" smtClean="0"/>
              <a:t>Bogdanova-Beglarian</a:t>
            </a:r>
            <a:r>
              <a:rPr lang="en-US" i="1" dirty="0" smtClean="0"/>
              <a:t> N., Sherstinova T., </a:t>
            </a:r>
            <a:r>
              <a:rPr lang="en-US" i="1" dirty="0" err="1" smtClean="0"/>
              <a:t>Blinova</a:t>
            </a:r>
            <a:r>
              <a:rPr lang="en-US" i="1" dirty="0" smtClean="0"/>
              <a:t> O., </a:t>
            </a:r>
            <a:r>
              <a:rPr lang="en-US" i="1" dirty="0" err="1" smtClean="0"/>
              <a:t>Ermolova</a:t>
            </a:r>
            <a:r>
              <a:rPr lang="en-US" i="1" dirty="0" smtClean="0"/>
              <a:t> O., </a:t>
            </a:r>
            <a:r>
              <a:rPr lang="en-US" i="1" dirty="0" err="1" smtClean="0"/>
              <a:t>Baeva</a:t>
            </a:r>
            <a:r>
              <a:rPr lang="en-US" i="1" dirty="0" smtClean="0"/>
              <a:t> E., </a:t>
            </a:r>
            <a:r>
              <a:rPr lang="en-US" i="1" dirty="0" err="1" smtClean="0"/>
              <a:t>Martynenko</a:t>
            </a:r>
            <a:r>
              <a:rPr lang="en-US" i="1" dirty="0" smtClean="0"/>
              <a:t> G., </a:t>
            </a:r>
            <a:r>
              <a:rPr lang="en-US" i="1" dirty="0" err="1" smtClean="0"/>
              <a:t>Ryko</a:t>
            </a:r>
            <a:r>
              <a:rPr lang="en-US" i="1" dirty="0" smtClean="0"/>
              <a:t> A.</a:t>
            </a:r>
            <a:r>
              <a:rPr lang="en-US" dirty="0" smtClean="0"/>
              <a:t> (2016), Sociolinguistic Extension of the ORD Corpus of Russian Everyday Speech / </a:t>
            </a:r>
            <a:r>
              <a:rPr lang="en-US" dirty="0" err="1" smtClean="0"/>
              <a:t>Ronzhin</a:t>
            </a:r>
            <a:r>
              <a:rPr lang="en-US" dirty="0" smtClean="0"/>
              <a:t>, A.  </a:t>
            </a:r>
            <a:r>
              <a:rPr lang="fr-FR" dirty="0" smtClean="0"/>
              <a:t>et al. (eds.) </a:t>
            </a:r>
            <a:r>
              <a:rPr lang="fr-FR" i="1" dirty="0" smtClean="0"/>
              <a:t>SPECOM 2016, </a:t>
            </a:r>
            <a:r>
              <a:rPr lang="fr-FR" dirty="0" smtClean="0"/>
              <a:t>Lecture Notes in Artificial Intelligence, LNAI, vol. 9811. </a:t>
            </a:r>
            <a:r>
              <a:rPr lang="en-US" dirty="0" smtClean="0"/>
              <a:t>Springer, Switzerland, pp. 659–666.</a:t>
            </a:r>
            <a:endParaRPr lang="ru-RU" dirty="0" smtClean="0"/>
          </a:p>
          <a:p>
            <a:r>
              <a:rPr lang="en-US" i="1" dirty="0" err="1" smtClean="0"/>
              <a:t>Bogdanova-Beglarian</a:t>
            </a:r>
            <a:r>
              <a:rPr lang="en-US" i="1" dirty="0" smtClean="0"/>
              <a:t> N., Sherstinova T., </a:t>
            </a:r>
            <a:r>
              <a:rPr lang="en-US" i="1" dirty="0" err="1" smtClean="0"/>
              <a:t>Blinova</a:t>
            </a:r>
            <a:r>
              <a:rPr lang="en-US" i="1" dirty="0" smtClean="0"/>
              <a:t> O., </a:t>
            </a:r>
            <a:r>
              <a:rPr lang="en-US" i="1" dirty="0" err="1" smtClean="0"/>
              <a:t>Martynenko</a:t>
            </a:r>
            <a:r>
              <a:rPr lang="en-US" i="1" dirty="0" smtClean="0"/>
              <a:t> G.</a:t>
            </a:r>
            <a:r>
              <a:rPr lang="en-US" dirty="0" smtClean="0"/>
              <a:t> (2017), Linguistic Features and Sociolinguistic Variability in Everyday Spoken Russian. In: </a:t>
            </a:r>
            <a:r>
              <a:rPr lang="en-US" dirty="0" err="1" smtClean="0"/>
              <a:t>Karpov</a:t>
            </a:r>
            <a:r>
              <a:rPr lang="en-US" dirty="0" smtClean="0"/>
              <a:t> A., </a:t>
            </a:r>
            <a:r>
              <a:rPr lang="en-US" dirty="0" err="1" smtClean="0"/>
              <a:t>Potapova</a:t>
            </a:r>
            <a:r>
              <a:rPr lang="en-US" dirty="0" smtClean="0"/>
              <a:t> R., </a:t>
            </a:r>
            <a:r>
              <a:rPr lang="en-US" dirty="0" err="1" smtClean="0"/>
              <a:t>Mporas</a:t>
            </a:r>
            <a:r>
              <a:rPr lang="en-US" dirty="0" smtClean="0"/>
              <a:t> I. (</a:t>
            </a:r>
            <a:r>
              <a:rPr lang="en-US" dirty="0" err="1" smtClean="0"/>
              <a:t>eds</a:t>
            </a:r>
            <a:r>
              <a:rPr lang="en-US" dirty="0" smtClean="0"/>
              <a:t>) Speech and Computer. SPECOM 2017. Lecture Notes in Computer Science, </a:t>
            </a:r>
            <a:r>
              <a:rPr lang="en-US" dirty="0" err="1" smtClean="0"/>
              <a:t>vol</a:t>
            </a:r>
            <a:r>
              <a:rPr lang="en-US" dirty="0" smtClean="0"/>
              <a:t> 10458. Springer, Cham, pp. 503–511.</a:t>
            </a:r>
            <a:endParaRPr lang="ru-RU" dirty="0" smtClean="0"/>
          </a:p>
          <a:p>
            <a:r>
              <a:rPr lang="en-US" i="1" dirty="0" smtClean="0"/>
              <a:t>Blum-</a:t>
            </a:r>
            <a:r>
              <a:rPr lang="en-US" i="1" dirty="0" err="1" smtClean="0"/>
              <a:t>Kulka</a:t>
            </a:r>
            <a:r>
              <a:rPr lang="en-US" i="1" dirty="0" smtClean="0"/>
              <a:t> S. &amp; </a:t>
            </a:r>
            <a:r>
              <a:rPr lang="en-US" i="1" dirty="0" err="1" smtClean="0"/>
              <a:t>Olshtain</a:t>
            </a:r>
            <a:r>
              <a:rPr lang="en-US" i="1" dirty="0" smtClean="0"/>
              <a:t> E. </a:t>
            </a:r>
            <a:r>
              <a:rPr lang="en-US" dirty="0" smtClean="0"/>
              <a:t>(1984), Requests and Apologies: A Cross-Cultural Study of Speech Act Realization Patterns (CCSARP) Applied Linguistics, Vol. 5, No. 3, pp. 196–213. </a:t>
            </a:r>
            <a:endParaRPr lang="ru-RU" dirty="0" smtClean="0"/>
          </a:p>
          <a:p>
            <a:r>
              <a:rPr lang="en-US" i="1" dirty="0" err="1" smtClean="0"/>
              <a:t>Burnard</a:t>
            </a:r>
            <a:r>
              <a:rPr lang="en-US" i="1" dirty="0" smtClean="0"/>
              <a:t> L.</a:t>
            </a:r>
            <a:r>
              <a:rPr lang="en-US" dirty="0" smtClean="0"/>
              <a:t> (Ed.) (2016), Reference guide for the British National Corpus (XML edition). Published for the British National Corpus Consortium by Oxford University Computing Services, 2007. Available at: &lt;http://www.natcorp.ox.ac.uk/docs/URG/&gt;. Retrieved: February 20, 2018.</a:t>
            </a:r>
            <a:endParaRPr lang="ru-RU" dirty="0" smtClean="0"/>
          </a:p>
          <a:p>
            <a:r>
              <a:rPr lang="en-US" i="1" dirty="0" smtClean="0"/>
              <a:t>Leech G. &amp; </a:t>
            </a:r>
            <a:r>
              <a:rPr lang="en-US" i="1" dirty="0" err="1" smtClean="0"/>
              <a:t>Weisser</a:t>
            </a:r>
            <a:r>
              <a:rPr lang="en-US" i="1" dirty="0" smtClean="0"/>
              <a:t> M.</a:t>
            </a:r>
            <a:r>
              <a:rPr lang="en-US" dirty="0" smtClean="0"/>
              <a:t> (2003), Generic speech act annotation for task-oriented dialogues, Proc. of the Corpus Linguistics 2003 Conference. Lancaster University: UCREL Technical Papers, V. 16. </a:t>
            </a:r>
            <a:endParaRPr lang="ru-RU" dirty="0" smtClean="0"/>
          </a:p>
          <a:p>
            <a:r>
              <a:rPr lang="en-US" i="1" dirty="0" smtClean="0"/>
              <a:t>Searle J. R.</a:t>
            </a:r>
            <a:r>
              <a:rPr lang="en-US" dirty="0" smtClean="0"/>
              <a:t> (1976), A classification of illocutionary acts, Language in Society, 5(1), pp. 1–23. </a:t>
            </a:r>
            <a:endParaRPr lang="ru-RU" dirty="0" smtClean="0"/>
          </a:p>
          <a:p>
            <a:r>
              <a:rPr lang="en-US" i="1" dirty="0" smtClean="0"/>
              <a:t>Sherstinova T.</a:t>
            </a:r>
            <a:r>
              <a:rPr lang="en-US" dirty="0" smtClean="0"/>
              <a:t> (2018), Audible Paralinguistic Phenomena in Everyday Spoken Conversations: Evidence from the ORD Corpus Data, Language, Music, and Computing </a:t>
            </a:r>
            <a:r>
              <a:rPr lang="en-US" i="1" dirty="0" smtClean="0"/>
              <a:t>(LMAC-2017), </a:t>
            </a:r>
            <a:r>
              <a:rPr lang="en-US" dirty="0" smtClean="0"/>
              <a:t>Communications in Computer and Information Science, CCIS, Springer International Publishing Switzerland (in print)</a:t>
            </a:r>
            <a:endParaRPr lang="ru-RU" dirty="0" smtClean="0"/>
          </a:p>
          <a:p>
            <a:r>
              <a:rPr lang="en-US" i="1" dirty="0" err="1" smtClean="0"/>
              <a:t>Sloetjes</a:t>
            </a:r>
            <a:r>
              <a:rPr lang="en-US" i="1" dirty="0" smtClean="0"/>
              <a:t> H. &amp; </a:t>
            </a:r>
            <a:r>
              <a:rPr lang="en-US" i="1" dirty="0" err="1" smtClean="0"/>
              <a:t>Wittenburg</a:t>
            </a:r>
            <a:r>
              <a:rPr lang="en-US" i="1" dirty="0" smtClean="0"/>
              <a:t> P. </a:t>
            </a:r>
            <a:r>
              <a:rPr lang="en-US" dirty="0" smtClean="0"/>
              <a:t>(2008), Annotation by category – ELAN and ISO DCR, Proceedings of the 6th International Conference on Language Resources and Evaluation, LREC 2008.</a:t>
            </a:r>
            <a:endParaRPr lang="ru-RU" dirty="0" smtClean="0"/>
          </a:p>
          <a:p>
            <a:r>
              <a:rPr lang="en-US" i="1" dirty="0" smtClean="0"/>
              <a:t>Stiles W. </a:t>
            </a:r>
            <a:r>
              <a:rPr lang="en-US" dirty="0" smtClean="0"/>
              <a:t>(1992), Describing Talk: A Taxonomy of Verbal Response Modes, Sage, Newbury Park, CA. </a:t>
            </a:r>
            <a:endParaRPr lang="ru-RU" dirty="0" smtClean="0"/>
          </a:p>
          <a:p>
            <a:r>
              <a:rPr lang="en-US" i="1" dirty="0" err="1" smtClean="0"/>
              <a:t>Weisser</a:t>
            </a:r>
            <a:r>
              <a:rPr lang="en-US" i="1" dirty="0" smtClean="0"/>
              <a:t> M. </a:t>
            </a:r>
            <a:r>
              <a:rPr lang="en-US" dirty="0" smtClean="0"/>
              <a:t>(2003), </a:t>
            </a:r>
            <a:r>
              <a:rPr lang="en-US" dirty="0" err="1" smtClean="0"/>
              <a:t>SPAACy</a:t>
            </a:r>
            <a:r>
              <a:rPr lang="en-US" dirty="0" smtClean="0"/>
              <a:t>: A semi-automated tool for annotating dialogue acts. International Journal of Corpus Linguistics 8 (1), pp. 63–74 </a:t>
            </a:r>
            <a:endParaRPr lang="ru-RU" dirty="0" smtClean="0"/>
          </a:p>
          <a:p>
            <a:r>
              <a:rPr lang="en-US" i="1" dirty="0" err="1" smtClean="0"/>
              <a:t>Weisser</a:t>
            </a:r>
            <a:r>
              <a:rPr lang="en-US" i="1" dirty="0" smtClean="0"/>
              <a:t> M. </a:t>
            </a:r>
            <a:r>
              <a:rPr lang="en-US" dirty="0" smtClean="0"/>
              <a:t>(2014), Speech act annotation, Corpus Pragmatics: a Handbook, CUP, Cambridge, pp. 84–111. </a:t>
            </a:r>
            <a:endParaRPr lang="ru-RU" dirty="0"/>
          </a:p>
        </p:txBody>
      </p:sp>
      <p:sp>
        <p:nvSpPr>
          <p:cNvPr id="4" name="Номер слайда 3"/>
          <p:cNvSpPr>
            <a:spLocks noGrp="1"/>
          </p:cNvSpPr>
          <p:nvPr>
            <p:ph type="sldNum" sz="quarter" idx="12"/>
          </p:nvPr>
        </p:nvSpPr>
        <p:spPr/>
        <p:txBody>
          <a:bodyPr/>
          <a:lstStyle/>
          <a:p>
            <a:fld id="{B6743867-4E32-4E2D-8739-58246E7E28D2}" type="slidenum">
              <a:rPr lang="ru-RU" smtClean="0"/>
              <a:pPr/>
              <a:t>32</a:t>
            </a:fld>
            <a:endParaRPr lang="ru-RU"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539552" y="1700808"/>
            <a:ext cx="8280920" cy="3744415"/>
          </a:xfrm>
        </p:spPr>
        <p:txBody>
          <a:bodyPr>
            <a:normAutofit/>
          </a:bodyPr>
          <a:lstStyle/>
          <a:p>
            <a:pPr algn="ctr"/>
            <a:r>
              <a:rPr lang="ru-RU" b="1" dirty="0"/>
              <a:t/>
            </a:r>
            <a:br>
              <a:rPr lang="ru-RU" b="1" dirty="0"/>
            </a:br>
            <a:r>
              <a:rPr lang="ru-RU" sz="5400" dirty="0" smtClean="0"/>
              <a:t>Спасибо за внимание!</a:t>
            </a:r>
            <a:r>
              <a:rPr lang="ru-RU" dirty="0"/>
              <a:t/>
            </a:r>
            <a:br>
              <a:rPr lang="ru-RU" dirty="0"/>
            </a:br>
            <a:endParaRPr lang="ru-RU" dirty="0"/>
          </a:p>
        </p:txBody>
      </p:sp>
    </p:spTree>
    <p:extLst>
      <p:ext uri="{BB962C8B-B14F-4D97-AF65-F5344CB8AC3E}">
        <p14:creationId xmlns="" xmlns:p14="http://schemas.microsoft.com/office/powerpoint/2010/main" val="42804406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smtClean="0"/>
              <a:t>Макроэпизоды и </a:t>
            </a:r>
            <a:r>
              <a:rPr lang="ru-RU" b="1" dirty="0" err="1" smtClean="0"/>
              <a:t>микроэпизоды</a:t>
            </a:r>
            <a:r>
              <a:rPr lang="ru-RU" b="1" dirty="0" smtClean="0"/>
              <a:t> </a:t>
            </a:r>
            <a:br>
              <a:rPr lang="ru-RU" b="1" dirty="0" smtClean="0"/>
            </a:br>
            <a:r>
              <a:rPr lang="ru-RU" b="1" dirty="0" smtClean="0"/>
              <a:t>в корпусе ОРД</a:t>
            </a:r>
            <a:endParaRPr lang="ru-RU" b="1" dirty="0"/>
          </a:p>
        </p:txBody>
      </p:sp>
      <p:sp>
        <p:nvSpPr>
          <p:cNvPr id="3" name="Содержимое 2"/>
          <p:cNvSpPr>
            <a:spLocks noGrp="1"/>
          </p:cNvSpPr>
          <p:nvPr>
            <p:ph idx="1"/>
          </p:nvPr>
        </p:nvSpPr>
        <p:spPr>
          <a:xfrm>
            <a:off x="457200" y="1268760"/>
            <a:ext cx="8229600" cy="5472608"/>
          </a:xfrm>
        </p:spPr>
        <p:txBody>
          <a:bodyPr>
            <a:normAutofit fontScale="70000" lnSpcReduction="20000"/>
          </a:bodyPr>
          <a:lstStyle/>
          <a:p>
            <a:r>
              <a:rPr lang="ru-RU" dirty="0" smtClean="0"/>
              <a:t>Кроме того, коллекция ОРД дает уникальную возможность исследовать прагматику и структуру повседневных диалогов. </a:t>
            </a:r>
            <a:endParaRPr lang="ru-RU" dirty="0" smtClean="0"/>
          </a:p>
          <a:p>
            <a:r>
              <a:rPr lang="ru-RU" dirty="0" smtClean="0"/>
              <a:t>Для </a:t>
            </a:r>
            <a:r>
              <a:rPr lang="ru-RU" dirty="0" smtClean="0"/>
              <a:t>прагматического анализа речевой коммуникации в корпусе ОРД была разработана многоуровневая система аннотирования коммуникативных эпизодов на макро- и </a:t>
            </a:r>
            <a:r>
              <a:rPr lang="ru-RU" dirty="0" err="1" smtClean="0"/>
              <a:t>микроуровнях</a:t>
            </a:r>
            <a:r>
              <a:rPr lang="ru-RU" dirty="0" smtClean="0"/>
              <a:t>. Так, </a:t>
            </a:r>
            <a:r>
              <a:rPr lang="ru-RU" b="1" dirty="0" smtClean="0"/>
              <a:t>вся речевая продукция информанта в течение периода записи членится на </a:t>
            </a:r>
            <a:r>
              <a:rPr lang="ru-RU" b="1" i="1" dirty="0" smtClean="0"/>
              <a:t>макроэпизоды</a:t>
            </a:r>
            <a:r>
              <a:rPr lang="ru-RU" b="1" dirty="0" smtClean="0"/>
              <a:t>, объединенные локусом коммуникации, ее основной задачей и </a:t>
            </a:r>
            <a:r>
              <a:rPr lang="ru-RU" b="1" dirty="0" smtClean="0"/>
              <a:t>участниками.</a:t>
            </a:r>
            <a:endParaRPr lang="ru-RU" dirty="0" smtClean="0"/>
          </a:p>
          <a:p>
            <a:r>
              <a:rPr lang="ru-RU" dirty="0" smtClean="0"/>
              <a:t>Единицей </a:t>
            </a:r>
            <a:r>
              <a:rPr lang="ru-RU" dirty="0" smtClean="0"/>
              <a:t>хранения данных в корпусе являются макроэпизоды речевой коммуникации, записанные в виде отдельных звуковых файлов. Макроэпизоды далее сегментируются на единицы меньшего уровня, именуемые </a:t>
            </a:r>
            <a:r>
              <a:rPr lang="ru-RU" i="1" dirty="0" err="1" smtClean="0"/>
              <a:t>микроэпизодами</a:t>
            </a:r>
            <a:r>
              <a:rPr lang="ru-RU" dirty="0" smtClean="0"/>
              <a:t>, объединенные по теме разговора и частной коммуникативной </a:t>
            </a:r>
            <a:r>
              <a:rPr lang="ru-RU" dirty="0" smtClean="0"/>
              <a:t>задаче. </a:t>
            </a:r>
            <a:r>
              <a:rPr lang="ru-RU" b="1" dirty="0" smtClean="0"/>
              <a:t>Исследование структуры диалога в настоящей работе проведено на материале </a:t>
            </a:r>
            <a:r>
              <a:rPr lang="ru-RU" b="1" dirty="0" err="1" smtClean="0"/>
              <a:t>микроэпизодов</a:t>
            </a:r>
            <a:r>
              <a:rPr lang="ru-RU" b="1" dirty="0" smtClean="0"/>
              <a:t> (</a:t>
            </a:r>
            <a:r>
              <a:rPr lang="ru-RU" b="1" dirty="0" err="1" smtClean="0"/>
              <a:t>микродиалогов</a:t>
            </a:r>
            <a:r>
              <a:rPr lang="ru-RU" b="1" dirty="0" smtClean="0"/>
              <a:t>), которые можно считать относительно однородными (по теме и задачам) единицами коммуникации.</a:t>
            </a:r>
          </a:p>
          <a:p>
            <a:endParaRPr lang="ru-RU" dirty="0"/>
          </a:p>
        </p:txBody>
      </p:sp>
      <p:sp>
        <p:nvSpPr>
          <p:cNvPr id="4" name="Номер слайда 3"/>
          <p:cNvSpPr>
            <a:spLocks noGrp="1"/>
          </p:cNvSpPr>
          <p:nvPr>
            <p:ph type="sldNum" sz="quarter" idx="12"/>
          </p:nvPr>
        </p:nvSpPr>
        <p:spPr/>
        <p:txBody>
          <a:bodyPr/>
          <a:lstStyle/>
          <a:p>
            <a:fld id="{B6743867-4E32-4E2D-8739-58246E7E28D2}" type="slidenum">
              <a:rPr lang="ru-RU" smtClean="0"/>
              <a:pPr/>
              <a:t>4</a:t>
            </a:fld>
            <a:endParaRPr lang="ru-RU"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467544" y="1268760"/>
            <a:ext cx="8280920" cy="4176464"/>
          </a:xfrm>
        </p:spPr>
        <p:txBody>
          <a:bodyPr>
            <a:normAutofit/>
          </a:bodyPr>
          <a:lstStyle/>
          <a:p>
            <a:pPr algn="ctr"/>
            <a:r>
              <a:rPr lang="ru-RU" b="1" dirty="0"/>
              <a:t/>
            </a:r>
            <a:br>
              <a:rPr lang="ru-RU" b="1" dirty="0"/>
            </a:br>
            <a:r>
              <a:rPr lang="en-US" dirty="0" smtClean="0"/>
              <a:t> </a:t>
            </a:r>
            <a:r>
              <a:rPr lang="ru-RU" b="1" dirty="0" smtClean="0"/>
              <a:t>Система аннотирования речевых актов в корпусе ОРД</a:t>
            </a:r>
            <a:r>
              <a:rPr lang="ru-RU" b="1" dirty="0" smtClean="0"/>
              <a:t> </a:t>
            </a:r>
            <a:r>
              <a:rPr lang="ru-RU" dirty="0"/>
              <a:t/>
            </a:r>
            <a:br>
              <a:rPr lang="ru-RU" dirty="0"/>
            </a:br>
            <a:endParaRPr lang="ru-RU" dirty="0"/>
          </a:p>
        </p:txBody>
      </p:sp>
    </p:spTree>
    <p:extLst>
      <p:ext uri="{BB962C8B-B14F-4D97-AF65-F5344CB8AC3E}">
        <p14:creationId xmlns="" xmlns:p14="http://schemas.microsoft.com/office/powerpoint/2010/main" val="42804406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РЕЧЕВЫЕ АКТЫ</a:t>
            </a:r>
            <a:endParaRPr lang="ru-RU" dirty="0"/>
          </a:p>
        </p:txBody>
      </p:sp>
      <p:sp>
        <p:nvSpPr>
          <p:cNvPr id="3" name="Содержимое 2"/>
          <p:cNvSpPr>
            <a:spLocks noGrp="1"/>
          </p:cNvSpPr>
          <p:nvPr>
            <p:ph idx="1"/>
          </p:nvPr>
        </p:nvSpPr>
        <p:spPr>
          <a:xfrm>
            <a:off x="539552" y="1484784"/>
            <a:ext cx="8229600" cy="4293096"/>
          </a:xfrm>
        </p:spPr>
        <p:txBody>
          <a:bodyPr>
            <a:normAutofit fontScale="85000" lnSpcReduction="10000"/>
          </a:bodyPr>
          <a:lstStyle/>
          <a:p>
            <a:r>
              <a:rPr lang="ru-RU" dirty="0" smtClean="0"/>
              <a:t>Исходное понятие «речевого акта», изначально предложенное Дж. </a:t>
            </a:r>
            <a:r>
              <a:rPr lang="ru-RU" dirty="0" err="1" smtClean="0"/>
              <a:t>Остином</a:t>
            </a:r>
            <a:r>
              <a:rPr lang="ru-RU" dirty="0" smtClean="0"/>
              <a:t> (</a:t>
            </a:r>
            <a:r>
              <a:rPr lang="en-US" i="1" dirty="0" smtClean="0"/>
              <a:t>Austin</a:t>
            </a:r>
            <a:r>
              <a:rPr lang="en-US" dirty="0" smtClean="0"/>
              <a:t> </a:t>
            </a:r>
            <a:r>
              <a:rPr lang="ru-RU" dirty="0" smtClean="0"/>
              <a:t>1962), затем существенно переработанное Дж. </a:t>
            </a:r>
            <a:r>
              <a:rPr lang="ru-RU" dirty="0" err="1" smtClean="0"/>
              <a:t>Сёрлем</a:t>
            </a:r>
            <a:r>
              <a:rPr lang="ru-RU" dirty="0" smtClean="0"/>
              <a:t> (</a:t>
            </a:r>
            <a:r>
              <a:rPr lang="en-US" i="1" dirty="0" smtClean="0"/>
              <a:t>Searle</a:t>
            </a:r>
            <a:r>
              <a:rPr lang="ru-RU" dirty="0" smtClean="0"/>
              <a:t> 1976), а потом и многими другими их последователями, к настоящему времени протерпело значимую </a:t>
            </a:r>
            <a:r>
              <a:rPr lang="ru-RU" dirty="0" err="1" smtClean="0"/>
              <a:t>транформацию</a:t>
            </a:r>
            <a:r>
              <a:rPr lang="ru-RU" dirty="0" smtClean="0"/>
              <a:t>. Сам термин «речевой акт» является достаточно популярным в современной лингвистике, однако определения РА и конкретные категории РА в трудах разных ученых и в разных научных школах сильно разнятся.</a:t>
            </a:r>
          </a:p>
          <a:p>
            <a:endParaRPr lang="ru-RU" dirty="0"/>
          </a:p>
        </p:txBody>
      </p:sp>
      <p:sp>
        <p:nvSpPr>
          <p:cNvPr id="4" name="Номер слайда 3"/>
          <p:cNvSpPr>
            <a:spLocks noGrp="1"/>
          </p:cNvSpPr>
          <p:nvPr>
            <p:ph type="sldNum" sz="quarter" idx="12"/>
          </p:nvPr>
        </p:nvSpPr>
        <p:spPr/>
        <p:txBody>
          <a:bodyPr/>
          <a:lstStyle/>
          <a:p>
            <a:fld id="{B6743867-4E32-4E2D-8739-58246E7E28D2}" type="slidenum">
              <a:rPr lang="ru-RU" smtClean="0"/>
              <a:pPr/>
              <a:t>6</a:t>
            </a:fld>
            <a:endParaRPr lang="ru-RU"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РЕЧЕВЫЕ АКТЫ в КОРПУСЕ ОРД</a:t>
            </a:r>
            <a:endParaRPr lang="ru-RU" dirty="0"/>
          </a:p>
        </p:txBody>
      </p:sp>
      <p:sp>
        <p:nvSpPr>
          <p:cNvPr id="3" name="Содержимое 2"/>
          <p:cNvSpPr>
            <a:spLocks noGrp="1"/>
          </p:cNvSpPr>
          <p:nvPr>
            <p:ph idx="1"/>
          </p:nvPr>
        </p:nvSpPr>
        <p:spPr/>
        <p:txBody>
          <a:bodyPr>
            <a:normAutofit fontScale="70000" lnSpcReduction="20000"/>
          </a:bodyPr>
          <a:lstStyle/>
          <a:p>
            <a:r>
              <a:rPr lang="ru-RU" dirty="0" smtClean="0"/>
              <a:t>В прагматических исследованиях, проводимых на материале корпуса ОРД, под речевым актом понимается целенаправленное речевое действие, рассматриваемое в контексте прагматической ситуации и обладающее определенной </a:t>
            </a:r>
            <a:r>
              <a:rPr lang="ru-RU" dirty="0" err="1" smtClean="0"/>
              <a:t>иллокутивной</a:t>
            </a:r>
            <a:r>
              <a:rPr lang="ru-RU" dirty="0" smtClean="0"/>
              <a:t> силой. Предполагается, что любая реплика говорящего состоит из одного или нескольких РА. Более того, мы полагаем, что любое высказывание может быть интерпретировано как речевой акт определенного типа. Поэтому мы исходим из положения, что любая устная реплика может быть интерпретирована (проаннотирована) с позиции своего прагматического значения (роли) в процессе коммуникации. </a:t>
            </a:r>
            <a:endParaRPr lang="ru-RU" dirty="0" smtClean="0"/>
          </a:p>
          <a:p>
            <a:r>
              <a:rPr lang="ru-RU" b="1" dirty="0" smtClean="0"/>
              <a:t>Формальное </a:t>
            </a:r>
            <a:r>
              <a:rPr lang="ru-RU" b="1" dirty="0" smtClean="0"/>
              <a:t>аннотирование речевых актов подразумевает их предварительное вычленение (сегментацию) и выполняется вручную в среде ELAN (</a:t>
            </a:r>
            <a:r>
              <a:rPr lang="en-US" b="1" i="1" dirty="0" err="1" smtClean="0"/>
              <a:t>Sloetjes</a:t>
            </a:r>
            <a:r>
              <a:rPr lang="ru-RU" b="1" i="1" dirty="0" smtClean="0"/>
              <a:t> &amp; </a:t>
            </a:r>
            <a:r>
              <a:rPr lang="en-US" b="1" i="1" dirty="0" err="1" smtClean="0"/>
              <a:t>Wittenburg</a:t>
            </a:r>
            <a:r>
              <a:rPr lang="ru-RU" b="1" dirty="0" smtClean="0"/>
              <a:t> 2008).</a:t>
            </a:r>
          </a:p>
          <a:p>
            <a:endParaRPr lang="ru-RU" dirty="0"/>
          </a:p>
        </p:txBody>
      </p:sp>
      <p:sp>
        <p:nvSpPr>
          <p:cNvPr id="4" name="Номер слайда 3"/>
          <p:cNvSpPr>
            <a:spLocks noGrp="1"/>
          </p:cNvSpPr>
          <p:nvPr>
            <p:ph type="sldNum" sz="quarter" idx="12"/>
          </p:nvPr>
        </p:nvSpPr>
        <p:spPr/>
        <p:txBody>
          <a:bodyPr/>
          <a:lstStyle/>
          <a:p>
            <a:fld id="{B6743867-4E32-4E2D-8739-58246E7E28D2}" type="slidenum">
              <a:rPr lang="ru-RU" smtClean="0"/>
              <a:pPr/>
              <a:t>7</a:t>
            </a:fld>
            <a:endParaRPr lang="ru-RU"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smtClean="0"/>
              <a:t>системы формального представления речевых действий</a:t>
            </a:r>
            <a:endParaRPr lang="ru-RU" b="1" dirty="0"/>
          </a:p>
        </p:txBody>
      </p:sp>
      <p:sp>
        <p:nvSpPr>
          <p:cNvPr id="3" name="Содержимое 2"/>
          <p:cNvSpPr>
            <a:spLocks noGrp="1"/>
          </p:cNvSpPr>
          <p:nvPr>
            <p:ph idx="1"/>
          </p:nvPr>
        </p:nvSpPr>
        <p:spPr>
          <a:xfrm>
            <a:off x="457200" y="1196752"/>
            <a:ext cx="8229600" cy="5661248"/>
          </a:xfrm>
        </p:spPr>
        <p:txBody>
          <a:bodyPr>
            <a:normAutofit fontScale="85000" lnSpcReduction="20000"/>
          </a:bodyPr>
          <a:lstStyle/>
          <a:p>
            <a:r>
              <a:rPr lang="ru-RU" dirty="0" smtClean="0"/>
              <a:t>корпус SPAAC (</a:t>
            </a:r>
            <a:r>
              <a:rPr lang="ru-RU" dirty="0" err="1" smtClean="0"/>
              <a:t>Speech</a:t>
            </a:r>
            <a:r>
              <a:rPr lang="ru-RU" dirty="0" smtClean="0"/>
              <a:t> </a:t>
            </a:r>
            <a:r>
              <a:rPr lang="ru-RU" dirty="0" err="1" smtClean="0"/>
              <a:t>Act</a:t>
            </a:r>
            <a:r>
              <a:rPr lang="ru-RU" dirty="0" smtClean="0"/>
              <a:t> </a:t>
            </a:r>
            <a:r>
              <a:rPr lang="ru-RU" dirty="0" err="1" smtClean="0"/>
              <a:t>Annotated</a:t>
            </a:r>
            <a:r>
              <a:rPr lang="ru-RU" dirty="0" smtClean="0"/>
              <a:t> </a:t>
            </a:r>
            <a:r>
              <a:rPr lang="ru-RU" dirty="0" err="1" smtClean="0"/>
              <a:t>Corpus</a:t>
            </a:r>
            <a:r>
              <a:rPr lang="ru-RU" dirty="0" smtClean="0"/>
              <a:t>, Великобритания) (</a:t>
            </a:r>
            <a:r>
              <a:rPr lang="en-US" i="1" dirty="0" err="1" smtClean="0"/>
              <a:t>Weisser</a:t>
            </a:r>
            <a:r>
              <a:rPr lang="ru-RU" dirty="0" smtClean="0"/>
              <a:t> 2003; </a:t>
            </a:r>
            <a:r>
              <a:rPr lang="en-US" i="1" dirty="0" smtClean="0"/>
              <a:t>Leech</a:t>
            </a:r>
            <a:r>
              <a:rPr lang="ru-RU" i="1" dirty="0" smtClean="0"/>
              <a:t> &amp; </a:t>
            </a:r>
            <a:r>
              <a:rPr lang="en-US" i="1" dirty="0" err="1" smtClean="0"/>
              <a:t>Weisser</a:t>
            </a:r>
            <a:r>
              <a:rPr lang="en-US" i="1" dirty="0" smtClean="0"/>
              <a:t> </a:t>
            </a:r>
            <a:r>
              <a:rPr lang="ru-RU" dirty="0" smtClean="0"/>
              <a:t>2003), </a:t>
            </a:r>
            <a:endParaRPr lang="ru-RU" dirty="0" smtClean="0"/>
          </a:p>
          <a:p>
            <a:r>
              <a:rPr lang="ru-RU" dirty="0" smtClean="0"/>
              <a:t>система </a:t>
            </a:r>
            <a:r>
              <a:rPr lang="ru-RU" dirty="0" err="1" smtClean="0"/>
              <a:t>Dialogue</a:t>
            </a:r>
            <a:r>
              <a:rPr lang="ru-RU" dirty="0" smtClean="0"/>
              <a:t> </a:t>
            </a:r>
            <a:r>
              <a:rPr lang="ru-RU" dirty="0" err="1" smtClean="0"/>
              <a:t>Act</a:t>
            </a:r>
            <a:r>
              <a:rPr lang="ru-RU" dirty="0" smtClean="0"/>
              <a:t> </a:t>
            </a:r>
            <a:r>
              <a:rPr lang="ru-RU" dirty="0" err="1" smtClean="0"/>
              <a:t>Markup</a:t>
            </a:r>
            <a:r>
              <a:rPr lang="ru-RU" dirty="0" smtClean="0"/>
              <a:t> </a:t>
            </a:r>
            <a:r>
              <a:rPr lang="ru-RU" dirty="0" err="1" smtClean="0"/>
              <a:t>in</a:t>
            </a:r>
            <a:r>
              <a:rPr lang="ru-RU" dirty="0" smtClean="0"/>
              <a:t> </a:t>
            </a:r>
            <a:r>
              <a:rPr lang="ru-RU" dirty="0" err="1" smtClean="0"/>
              <a:t>Several</a:t>
            </a:r>
            <a:r>
              <a:rPr lang="ru-RU" dirty="0" smtClean="0"/>
              <a:t> </a:t>
            </a:r>
            <a:r>
              <a:rPr lang="ru-RU" dirty="0" err="1" smtClean="0"/>
              <a:t>Layers</a:t>
            </a:r>
            <a:r>
              <a:rPr lang="ru-RU" dirty="0" smtClean="0"/>
              <a:t> (DAMSL) (</a:t>
            </a:r>
            <a:r>
              <a:rPr lang="en-US" i="1" dirty="0" smtClean="0"/>
              <a:t>Allen</a:t>
            </a:r>
            <a:r>
              <a:rPr lang="ru-RU" i="1" dirty="0" smtClean="0"/>
              <a:t> &amp; </a:t>
            </a:r>
            <a:r>
              <a:rPr lang="en-US" i="1" dirty="0" smtClean="0"/>
              <a:t>Core </a:t>
            </a:r>
            <a:r>
              <a:rPr lang="ru-RU" dirty="0" smtClean="0"/>
              <a:t>1997), </a:t>
            </a:r>
            <a:endParaRPr lang="ru-RU" dirty="0" smtClean="0"/>
          </a:p>
          <a:p>
            <a:r>
              <a:rPr lang="ru-RU" dirty="0" smtClean="0"/>
              <a:t>международный </a:t>
            </a:r>
            <a:r>
              <a:rPr lang="ru-RU" dirty="0" smtClean="0"/>
              <a:t>проект </a:t>
            </a:r>
            <a:r>
              <a:rPr lang="ru-RU" dirty="0" err="1" smtClean="0"/>
              <a:t>Cross-Cultural</a:t>
            </a:r>
            <a:r>
              <a:rPr lang="ru-RU" dirty="0" smtClean="0"/>
              <a:t> </a:t>
            </a:r>
            <a:r>
              <a:rPr lang="ru-RU" dirty="0" err="1" smtClean="0"/>
              <a:t>Study</a:t>
            </a:r>
            <a:r>
              <a:rPr lang="ru-RU" dirty="0" smtClean="0"/>
              <a:t> </a:t>
            </a:r>
            <a:r>
              <a:rPr lang="ru-RU" dirty="0" err="1" smtClean="0"/>
              <a:t>of</a:t>
            </a:r>
            <a:r>
              <a:rPr lang="ru-RU" dirty="0" smtClean="0"/>
              <a:t> </a:t>
            </a:r>
            <a:r>
              <a:rPr lang="ru-RU" dirty="0" err="1" smtClean="0"/>
              <a:t>Speech</a:t>
            </a:r>
            <a:r>
              <a:rPr lang="ru-RU" dirty="0" smtClean="0"/>
              <a:t> </a:t>
            </a:r>
            <a:r>
              <a:rPr lang="ru-RU" dirty="0" err="1" smtClean="0"/>
              <a:t>Act</a:t>
            </a:r>
            <a:r>
              <a:rPr lang="ru-RU" dirty="0" smtClean="0"/>
              <a:t> </a:t>
            </a:r>
            <a:r>
              <a:rPr lang="ru-RU" dirty="0" err="1" smtClean="0"/>
              <a:t>Realization</a:t>
            </a:r>
            <a:r>
              <a:rPr lang="ru-RU" dirty="0" smtClean="0"/>
              <a:t> </a:t>
            </a:r>
            <a:r>
              <a:rPr lang="ru-RU" dirty="0" err="1" smtClean="0"/>
              <a:t>Patterns</a:t>
            </a:r>
            <a:r>
              <a:rPr lang="ru-RU" dirty="0" smtClean="0"/>
              <a:t> (</a:t>
            </a:r>
            <a:r>
              <a:rPr lang="en-US" i="1" dirty="0" smtClean="0"/>
              <a:t>Blum</a:t>
            </a:r>
            <a:r>
              <a:rPr lang="ru-RU" i="1" dirty="0" smtClean="0"/>
              <a:t>-</a:t>
            </a:r>
            <a:r>
              <a:rPr lang="en-US" i="1" dirty="0" err="1" smtClean="0"/>
              <a:t>Kulka</a:t>
            </a:r>
            <a:r>
              <a:rPr lang="ru-RU" i="1" dirty="0" smtClean="0"/>
              <a:t> &amp; </a:t>
            </a:r>
            <a:r>
              <a:rPr lang="en-US" i="1" dirty="0" err="1" smtClean="0"/>
              <a:t>Olshtain</a:t>
            </a:r>
            <a:r>
              <a:rPr lang="ru-RU" dirty="0" smtClean="0"/>
              <a:t> 1984), </a:t>
            </a:r>
            <a:endParaRPr lang="ru-RU" dirty="0" smtClean="0"/>
          </a:p>
          <a:p>
            <a:r>
              <a:rPr lang="ru-RU" dirty="0" smtClean="0"/>
              <a:t>VRM-система </a:t>
            </a:r>
            <a:r>
              <a:rPr lang="ru-RU" dirty="0" smtClean="0"/>
              <a:t>дискурсивной таксономии (</a:t>
            </a:r>
            <a:r>
              <a:rPr lang="ru-RU" dirty="0" err="1" smtClean="0"/>
              <a:t>Verbal</a:t>
            </a:r>
            <a:r>
              <a:rPr lang="ru-RU" dirty="0" smtClean="0"/>
              <a:t> </a:t>
            </a:r>
            <a:r>
              <a:rPr lang="ru-RU" dirty="0" err="1" smtClean="0"/>
              <a:t>Response</a:t>
            </a:r>
            <a:r>
              <a:rPr lang="ru-RU" dirty="0" smtClean="0"/>
              <a:t> </a:t>
            </a:r>
            <a:r>
              <a:rPr lang="ru-RU" dirty="0" err="1" smtClean="0"/>
              <a:t>Modes</a:t>
            </a:r>
            <a:r>
              <a:rPr lang="ru-RU" dirty="0" smtClean="0"/>
              <a:t>), предложенная В. </a:t>
            </a:r>
            <a:r>
              <a:rPr lang="ru-RU" dirty="0" err="1" smtClean="0"/>
              <a:t>Стайлесом</a:t>
            </a:r>
            <a:r>
              <a:rPr lang="ru-RU" dirty="0" smtClean="0"/>
              <a:t> (</a:t>
            </a:r>
            <a:r>
              <a:rPr lang="ru-RU" i="1" dirty="0" err="1" smtClean="0"/>
              <a:t>Stiles</a:t>
            </a:r>
            <a:r>
              <a:rPr lang="ru-RU" i="1" dirty="0" smtClean="0"/>
              <a:t> </a:t>
            </a:r>
            <a:r>
              <a:rPr lang="ru-RU" dirty="0" smtClean="0"/>
              <a:t>1992), </a:t>
            </a:r>
            <a:endParaRPr lang="ru-RU" dirty="0" smtClean="0"/>
          </a:p>
          <a:p>
            <a:r>
              <a:rPr lang="ru-RU" dirty="0" smtClean="0"/>
              <a:t>система РА </a:t>
            </a:r>
            <a:r>
              <a:rPr lang="ru-RU" dirty="0" smtClean="0"/>
              <a:t>(</a:t>
            </a:r>
            <a:r>
              <a:rPr lang="en-US" i="1" dirty="0" err="1" smtClean="0"/>
              <a:t>Weisser</a:t>
            </a:r>
            <a:r>
              <a:rPr lang="en-US" i="1" dirty="0" smtClean="0"/>
              <a:t> </a:t>
            </a:r>
            <a:r>
              <a:rPr lang="ru-RU" dirty="0" smtClean="0"/>
              <a:t>2014</a:t>
            </a:r>
            <a:r>
              <a:rPr lang="ru-RU" dirty="0" smtClean="0"/>
              <a:t>),</a:t>
            </a:r>
          </a:p>
          <a:p>
            <a:r>
              <a:rPr lang="ru-RU" dirty="0" smtClean="0"/>
              <a:t>классификации </a:t>
            </a:r>
            <a:r>
              <a:rPr lang="ru-RU" dirty="0" smtClean="0"/>
              <a:t>речевых поступков, разработанные отечественными лингвистами </a:t>
            </a:r>
            <a:r>
              <a:rPr lang="ru-RU" dirty="0" smtClean="0"/>
              <a:t>для </a:t>
            </a:r>
            <a:r>
              <a:rPr lang="ru-RU" dirty="0" smtClean="0"/>
              <a:t>русской разговорной </a:t>
            </a:r>
            <a:r>
              <a:rPr lang="ru-RU" dirty="0" smtClean="0"/>
              <a:t>речи </a:t>
            </a:r>
            <a:r>
              <a:rPr lang="ru-RU" dirty="0" smtClean="0"/>
              <a:t>(</a:t>
            </a:r>
            <a:r>
              <a:rPr lang="ru-RU" i="1" dirty="0" smtClean="0"/>
              <a:t>Борисова</a:t>
            </a:r>
            <a:r>
              <a:rPr lang="ru-RU" dirty="0" smtClean="0"/>
              <a:t> 2009</a:t>
            </a:r>
            <a:r>
              <a:rPr lang="ru-RU" dirty="0" smtClean="0"/>
              <a:t>).</a:t>
            </a:r>
          </a:p>
          <a:p>
            <a:endParaRPr lang="ru-RU" dirty="0" smtClean="0"/>
          </a:p>
          <a:p>
            <a:endParaRPr lang="ru-RU" dirty="0"/>
          </a:p>
        </p:txBody>
      </p:sp>
      <p:sp>
        <p:nvSpPr>
          <p:cNvPr id="4" name="Номер слайда 3"/>
          <p:cNvSpPr>
            <a:spLocks noGrp="1"/>
          </p:cNvSpPr>
          <p:nvPr>
            <p:ph type="sldNum" sz="quarter" idx="12"/>
          </p:nvPr>
        </p:nvSpPr>
        <p:spPr/>
        <p:txBody>
          <a:bodyPr/>
          <a:lstStyle/>
          <a:p>
            <a:fld id="{B6743867-4E32-4E2D-8739-58246E7E28D2}" type="slidenum">
              <a:rPr lang="ru-RU" smtClean="0"/>
              <a:pPr/>
              <a:t>8</a:t>
            </a:fld>
            <a:endParaRPr lang="ru-RU"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smtClean="0"/>
              <a:t>Основные типы речевых актов, аннотируемых в корпусе ОРД</a:t>
            </a:r>
            <a:endParaRPr lang="ru-RU" b="1" dirty="0"/>
          </a:p>
        </p:txBody>
      </p:sp>
      <p:sp>
        <p:nvSpPr>
          <p:cNvPr id="3" name="Содержимое 2"/>
          <p:cNvSpPr>
            <a:spLocks noGrp="1"/>
          </p:cNvSpPr>
          <p:nvPr>
            <p:ph idx="1"/>
          </p:nvPr>
        </p:nvSpPr>
        <p:spPr>
          <a:xfrm>
            <a:off x="457200" y="980728"/>
            <a:ext cx="8229600" cy="5976664"/>
          </a:xfrm>
        </p:spPr>
        <p:txBody>
          <a:bodyPr>
            <a:normAutofit fontScale="70000" lnSpcReduction="20000"/>
          </a:bodyPr>
          <a:lstStyle/>
          <a:p>
            <a:r>
              <a:rPr lang="ru-RU" i="1" dirty="0" err="1" smtClean="0"/>
              <a:t>Репрезентативы</a:t>
            </a:r>
            <a:r>
              <a:rPr lang="ru-RU" i="1" dirty="0" smtClean="0"/>
              <a:t> </a:t>
            </a:r>
            <a:r>
              <a:rPr lang="ru-RU" dirty="0" smtClean="0"/>
              <a:t>(ИНФ) – РА, главной целью которых является обмен информацией между участниками диалога.</a:t>
            </a:r>
          </a:p>
          <a:p>
            <a:r>
              <a:rPr lang="ru-RU" i="1" dirty="0" smtClean="0"/>
              <a:t>Директивы</a:t>
            </a:r>
            <a:r>
              <a:rPr lang="ru-RU" dirty="0" smtClean="0"/>
              <a:t> (ДИР) – побуждают адресата к действию (или бездействию) или выражают попытку повлиять на его мировоззрение, эмоции и установки.</a:t>
            </a:r>
          </a:p>
          <a:p>
            <a:r>
              <a:rPr lang="ru-RU" i="1" dirty="0" err="1" smtClean="0"/>
              <a:t>Комиссивы</a:t>
            </a:r>
            <a:r>
              <a:rPr lang="ru-RU" dirty="0" smtClean="0"/>
              <a:t> (КОМ) – связаны с принятием говорящим на себя определенных обязательств.</a:t>
            </a:r>
          </a:p>
          <a:p>
            <a:r>
              <a:rPr lang="ru-RU" i="1" dirty="0" err="1" smtClean="0"/>
              <a:t>Экспрессивы-эмотивы</a:t>
            </a:r>
            <a:r>
              <a:rPr lang="ru-RU" dirty="0" smtClean="0"/>
              <a:t> (ЭМО) – используются для выражения и передачи чувств и эмоций.</a:t>
            </a:r>
          </a:p>
          <a:p>
            <a:r>
              <a:rPr lang="ru-RU" i="1" dirty="0" smtClean="0"/>
              <a:t>Этикетные </a:t>
            </a:r>
            <a:r>
              <a:rPr lang="ru-RU" i="1" dirty="0" err="1" smtClean="0"/>
              <a:t>экспрессивы</a:t>
            </a:r>
            <a:r>
              <a:rPr lang="ru-RU" dirty="0" smtClean="0"/>
              <a:t> (ЭТИ) – стандартизованные формы, регулирующие коммуникацию в этикетных и </a:t>
            </a:r>
            <a:r>
              <a:rPr lang="ru-RU" dirty="0" err="1" smtClean="0"/>
              <a:t>ритуализированных</a:t>
            </a:r>
            <a:r>
              <a:rPr lang="ru-RU" dirty="0" smtClean="0"/>
              <a:t> ситуациях.</a:t>
            </a:r>
          </a:p>
          <a:p>
            <a:r>
              <a:rPr lang="ru-RU" i="1" dirty="0" err="1" smtClean="0"/>
              <a:t>Валюативы</a:t>
            </a:r>
            <a:r>
              <a:rPr lang="ru-RU" i="1" dirty="0" smtClean="0"/>
              <a:t> </a:t>
            </a:r>
            <a:r>
              <a:rPr lang="ru-RU" dirty="0" smtClean="0"/>
              <a:t>(ВАЛ) – используются для выражения оценочного мнения или мнения-суждения.</a:t>
            </a:r>
          </a:p>
          <a:p>
            <a:r>
              <a:rPr lang="ru-RU" i="1" dirty="0" err="1" smtClean="0"/>
              <a:t>Суппозитивы</a:t>
            </a:r>
            <a:r>
              <a:rPr lang="ru-RU" dirty="0" smtClean="0"/>
              <a:t> (СУП) – выражают мнение или предположение говорящего.</a:t>
            </a:r>
          </a:p>
          <a:p>
            <a:r>
              <a:rPr lang="ru-RU" i="1" dirty="0" smtClean="0"/>
              <a:t>Коммуникативные </a:t>
            </a:r>
            <a:r>
              <a:rPr lang="ru-RU" i="1" dirty="0" err="1" smtClean="0"/>
              <a:t>регулятивы</a:t>
            </a:r>
            <a:r>
              <a:rPr lang="ru-RU" dirty="0" smtClean="0"/>
              <a:t> (РЕГ) – </a:t>
            </a:r>
            <a:r>
              <a:rPr lang="ru-RU" dirty="0" err="1" smtClean="0"/>
              <a:t>фатические</a:t>
            </a:r>
            <a:r>
              <a:rPr lang="ru-RU" dirty="0" smtClean="0"/>
              <a:t> речевые поступки, связанные с «организационными» аспектами взаимодействия, используемые для структурирования и ведения диалога.</a:t>
            </a:r>
          </a:p>
          <a:p>
            <a:endParaRPr lang="ru-RU" dirty="0"/>
          </a:p>
        </p:txBody>
      </p:sp>
      <p:sp>
        <p:nvSpPr>
          <p:cNvPr id="4" name="Номер слайда 3"/>
          <p:cNvSpPr>
            <a:spLocks noGrp="1"/>
          </p:cNvSpPr>
          <p:nvPr>
            <p:ph type="sldNum" sz="quarter" idx="12"/>
          </p:nvPr>
        </p:nvSpPr>
        <p:spPr/>
        <p:txBody>
          <a:bodyPr/>
          <a:lstStyle/>
          <a:p>
            <a:fld id="{B6743867-4E32-4E2D-8739-58246E7E28D2}" type="slidenum">
              <a:rPr lang="ru-RU" smtClean="0"/>
              <a:pPr/>
              <a:t>9</a:t>
            </a:fld>
            <a:endParaRPr lang="ru-RU" dirty="0"/>
          </a:p>
        </p:txBody>
      </p:sp>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NVBB et al._DIALOGUE-2017</Template>
  <TotalTime>554</TotalTime>
  <Words>789</Words>
  <Application>Microsoft Office PowerPoint</Application>
  <PresentationFormat>Экран (4:3)</PresentationFormat>
  <Paragraphs>139</Paragraphs>
  <Slides>33</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33</vt:i4>
      </vt:variant>
    </vt:vector>
  </HeadingPairs>
  <TitlesOfParts>
    <vt:vector size="34" baseType="lpstr">
      <vt:lpstr>Тема Office</vt:lpstr>
      <vt:lpstr> СТРУКТУРА ПОВСЕДНЕВНОГО ДИАЛОГА КАК ПОСЛЕДОВАТЕЛЬНОСТЬ РЕЧЕВЫХ АКТОВ   Tatiana Sherstinova (t.sherstinova@spbu.ru)  Диалог, June 02, 2018  </vt:lpstr>
      <vt:lpstr>Задача и материал исследования</vt:lpstr>
      <vt:lpstr>Корпус ОРД</vt:lpstr>
      <vt:lpstr>Макроэпизоды и микроэпизоды  в корпусе ОРД</vt:lpstr>
      <vt:lpstr>  Система аннотирования речевых актов в корпусе ОРД  </vt:lpstr>
      <vt:lpstr>РЕЧЕВЫЕ АКТЫ</vt:lpstr>
      <vt:lpstr>РЕЧЕВЫЕ АКТЫ в КОРПУСЕ ОРД</vt:lpstr>
      <vt:lpstr>системы формального представления речевых действий</vt:lpstr>
      <vt:lpstr>Основные типы речевых актов, аннотируемых в корпусе ОРД</vt:lpstr>
      <vt:lpstr>дополнительные типы речевых актов, аннотируемых в корпусе ОРД</vt:lpstr>
      <vt:lpstr>Некоторые подтипы Речевых Актов, выделяемые при аннотировании</vt:lpstr>
      <vt:lpstr>4-х уровневая разметка</vt:lpstr>
      <vt:lpstr>Пример аннотирования фрагмента диалога</vt:lpstr>
      <vt:lpstr>Слайд 14</vt:lpstr>
      <vt:lpstr>  Материал и методика исследования  </vt:lpstr>
      <vt:lpstr>Материал исследования</vt:lpstr>
      <vt:lpstr>Распределение основных типов  речевых актов</vt:lpstr>
      <vt:lpstr>НАИБОЛЕЕ ЧАСТОТНыЕ ПОДТИПЫ РА</vt:lpstr>
      <vt:lpstr>Краткие выводы</vt:lpstr>
      <vt:lpstr>  Наиболее типичные бинарные последовательности  речевых актов и  частотность отдельных типов речевых актов в начале и конце диалога  </vt:lpstr>
      <vt:lpstr>методика n-граммного анализа</vt:lpstr>
      <vt:lpstr>Последовательность Речевых Актов  в коммуникативных эпизодах</vt:lpstr>
      <vt:lpstr>Слайд 23</vt:lpstr>
      <vt:lpstr>Доля встречаемости пар речевых актов в исследуемой выборке (%)</vt:lpstr>
      <vt:lpstr>Речевые акты в начале и конце диалога</vt:lpstr>
      <vt:lpstr>Наиболее типичные бинарные последовательности РА</vt:lpstr>
      <vt:lpstr>Наиболее частотные пары речевых актов на уровне подтипов</vt:lpstr>
      <vt:lpstr>Подтипы РА в начале/конце диалога</vt:lpstr>
      <vt:lpstr> заключение </vt:lpstr>
      <vt:lpstr>Заключение</vt:lpstr>
      <vt:lpstr>Слайд 31</vt:lpstr>
      <vt:lpstr>Список литературы</vt:lpstr>
      <vt:lpstr> Спасибо за внимание! </vt:lpstr>
    </vt:vector>
  </TitlesOfParts>
  <Company>Hewlett-Packard Company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НЕКОТОРЫЕ ИНВАРИАНТНЫЕ ХАРАКТЕРИСТИКИ РУССКОЙ РАЗГОВОРНОЙ РЕЧИ: ФОНЕТИКА, МОРФОЛОГИЯ, СИНТАКСИС  Богданова-Бегларян Н. В. (n.bogdanova@spbu.ru) Блинова О. В. (o.blinova@spbu.ru) Мартыненко Г. Я. (g.martynenko@spbu.ru) Шерстинова Т. Ю. (t.sherstinova@spbu.ru)  </dc:title>
  <dc:creator>Olga Blinova</dc:creator>
  <cp:lastModifiedBy>Tatiana Sherstinova</cp:lastModifiedBy>
  <cp:revision>164</cp:revision>
  <dcterms:created xsi:type="dcterms:W3CDTF">2017-05-16T10:54:33Z</dcterms:created>
  <dcterms:modified xsi:type="dcterms:W3CDTF">2018-06-01T19:23:42Z</dcterms:modified>
</cp:coreProperties>
</file>