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  <p:sldMasterId id="2147483684" r:id="rId2"/>
    <p:sldMasterId id="2147483685" r:id="rId3"/>
  </p:sldMasterIdLst>
  <p:notesMasterIdLst>
    <p:notesMasterId r:id="rId2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9" r:id="rId20"/>
    <p:sldId id="273" r:id="rId21"/>
    <p:sldId id="277" r:id="rId22"/>
    <p:sldId id="275" r:id="rId23"/>
    <p:sldId id="276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6F8D76-46C2-4688-9379-56E4C6D28AC6}">
  <a:tblStyle styleId="{C76F8D76-46C2-4688-9379-56E4C6D28AC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DF61E76-B284-459E-98DA-819ED01D5A4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492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presProps" Target="presProps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18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notesMaster" Target="notesMasters/notesMaster1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theme" Target="theme/theme1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Возвратные и взаимные местоимения — не размечаем (их мы и так умеем размечать)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Псевдонимы и синонимы — размечаем (хотя кажется, что это ещё про какую-то систему знаний/онтологию и/или синтаксис)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Референтные прилагательные — размечаем 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NB: это прилагательные с точки зрения синтаксиса, хотя “мой” — притяжательное, а “который” — относительное местоимение</a:t>
            </a: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9755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10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Решением задачи является нахождение всех кореферентных упоминаний и отнесение их к правильным классам. Упоминания, ссылающиеся на одну сущность, должны попасть в один кластер, а упоминания, ссылающиеся на разные сущности, должны попасть в разные кластеры.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 txBox="1"/>
          <p:nvPr/>
        </p:nvSpPr>
        <p:spPr>
          <a:xfrm>
            <a:off x="3884760" y="8685360"/>
            <a:ext cx="2971500" cy="4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533400" y="763588"/>
            <a:ext cx="67056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432000" y="1492290"/>
            <a:ext cx="82548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82548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432000" y="231390"/>
            <a:ext cx="7559700" cy="50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3"/>
          </p:nvPr>
        </p:nvSpPr>
        <p:spPr>
          <a:xfrm>
            <a:off x="43200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3"/>
          </p:nvPr>
        </p:nvSpPr>
        <p:spPr>
          <a:xfrm>
            <a:off x="466182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3"/>
          </p:nvPr>
        </p:nvSpPr>
        <p:spPr>
          <a:xfrm>
            <a:off x="432000" y="3184650"/>
            <a:ext cx="8254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8254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32000" y="3184650"/>
            <a:ext cx="8254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3"/>
          </p:nvPr>
        </p:nvSpPr>
        <p:spPr>
          <a:xfrm>
            <a:off x="43200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4"/>
          </p:nvPr>
        </p:nvSpPr>
        <p:spPr>
          <a:xfrm>
            <a:off x="466182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3222990" y="149229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3"/>
          </p:nvPr>
        </p:nvSpPr>
        <p:spPr>
          <a:xfrm>
            <a:off x="6014250" y="149229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4"/>
          </p:nvPr>
        </p:nvSpPr>
        <p:spPr>
          <a:xfrm>
            <a:off x="432000" y="318465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5"/>
          </p:nvPr>
        </p:nvSpPr>
        <p:spPr>
          <a:xfrm>
            <a:off x="3222990" y="318465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6"/>
          </p:nvPr>
        </p:nvSpPr>
        <p:spPr>
          <a:xfrm>
            <a:off x="6014250" y="318465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432000" y="1492290"/>
            <a:ext cx="82548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82548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ubTitle" idx="1"/>
          </p:nvPr>
        </p:nvSpPr>
        <p:spPr>
          <a:xfrm>
            <a:off x="432000" y="231390"/>
            <a:ext cx="7559700" cy="500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3"/>
          </p:nvPr>
        </p:nvSpPr>
        <p:spPr>
          <a:xfrm>
            <a:off x="43200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3"/>
          </p:nvPr>
        </p:nvSpPr>
        <p:spPr>
          <a:xfrm>
            <a:off x="466182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3"/>
          </p:nvPr>
        </p:nvSpPr>
        <p:spPr>
          <a:xfrm>
            <a:off x="432000" y="3184650"/>
            <a:ext cx="8254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8254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432000" y="3184650"/>
            <a:ext cx="82548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4661820" y="149229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3"/>
          </p:nvPr>
        </p:nvSpPr>
        <p:spPr>
          <a:xfrm>
            <a:off x="43200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4"/>
          </p:nvPr>
        </p:nvSpPr>
        <p:spPr>
          <a:xfrm>
            <a:off x="4661820" y="3184650"/>
            <a:ext cx="40281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3222990" y="149229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3"/>
          </p:nvPr>
        </p:nvSpPr>
        <p:spPr>
          <a:xfrm>
            <a:off x="6014250" y="149229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4"/>
          </p:nvPr>
        </p:nvSpPr>
        <p:spPr>
          <a:xfrm>
            <a:off x="432000" y="318465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5"/>
          </p:nvPr>
        </p:nvSpPr>
        <p:spPr>
          <a:xfrm>
            <a:off x="3222990" y="318465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6"/>
          </p:nvPr>
        </p:nvSpPr>
        <p:spPr>
          <a:xfrm>
            <a:off x="6014250" y="3184650"/>
            <a:ext cx="2658000" cy="1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slideLayout" Target="../slideLayouts/slideLayout23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5" Type="http://schemas.openxmlformats.org/officeDocument/2006/relationships/image" Target="../media/image2.jpg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Relationship Id="rId14" Type="http://schemas.openxmlformats.org/officeDocument/2006/relationships/image" Target="../media/image1.png" 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 /><Relationship Id="rId13" Type="http://schemas.openxmlformats.org/officeDocument/2006/relationships/theme" Target="../theme/theme3.xml" /><Relationship Id="rId3" Type="http://schemas.openxmlformats.org/officeDocument/2006/relationships/slideLayout" Target="../slideLayouts/slideLayout26.xml" /><Relationship Id="rId7" Type="http://schemas.openxmlformats.org/officeDocument/2006/relationships/slideLayout" Target="../slideLayouts/slideLayout30.xml" /><Relationship Id="rId12" Type="http://schemas.openxmlformats.org/officeDocument/2006/relationships/slideLayout" Target="../slideLayouts/slideLayout35.xml" /><Relationship Id="rId2" Type="http://schemas.openxmlformats.org/officeDocument/2006/relationships/slideLayout" Target="../slideLayouts/slideLayout25.xml" /><Relationship Id="rId1" Type="http://schemas.openxmlformats.org/officeDocument/2006/relationships/slideLayout" Target="../slideLayouts/slideLayout24.xml" /><Relationship Id="rId6" Type="http://schemas.openxmlformats.org/officeDocument/2006/relationships/slideLayout" Target="../slideLayouts/slideLayout29.xml" /><Relationship Id="rId11" Type="http://schemas.openxmlformats.org/officeDocument/2006/relationships/slideLayout" Target="../slideLayouts/slideLayout34.xml" /><Relationship Id="rId5" Type="http://schemas.openxmlformats.org/officeDocument/2006/relationships/slideLayout" Target="../slideLayouts/slideLayout28.xml" /><Relationship Id="rId10" Type="http://schemas.openxmlformats.org/officeDocument/2006/relationships/slideLayout" Target="../slideLayouts/slideLayout33.xml" /><Relationship Id="rId4" Type="http://schemas.openxmlformats.org/officeDocument/2006/relationships/slideLayout" Target="../slideLayouts/slideLayout27.xml" /><Relationship Id="rId9" Type="http://schemas.openxmlformats.org/officeDocument/2006/relationships/slideLayout" Target="../slideLayouts/slideLayout32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72360" y="231390"/>
            <a:ext cx="767610" cy="22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9143820" cy="514323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/>
          <p:nvPr/>
        </p:nvSpPr>
        <p:spPr>
          <a:xfrm>
            <a:off x="-1620" y="0"/>
            <a:ext cx="2951700" cy="5143200"/>
          </a:xfrm>
          <a:prstGeom prst="rect">
            <a:avLst/>
          </a:prstGeom>
          <a:solidFill>
            <a:schemeClr val="lt1">
              <a:alpha val="80000"/>
            </a:schemeClr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251910" y="411750"/>
            <a:ext cx="2519400" cy="26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686710" y="4911840"/>
            <a:ext cx="456600" cy="2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50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Shape 5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72360" y="231390"/>
            <a:ext cx="767610" cy="2246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Shape 57"/>
          <p:cNvCxnSpPr/>
          <p:nvPr/>
        </p:nvCxnSpPr>
        <p:spPr>
          <a:xfrm>
            <a:off x="252180" y="3291570"/>
            <a:ext cx="2159700" cy="300"/>
          </a:xfrm>
          <a:prstGeom prst="straightConnector1">
            <a:avLst/>
          </a:prstGeom>
          <a:noFill/>
          <a:ln w="19075" cap="flat" cmpd="sng">
            <a:solidFill>
              <a:srgbClr val="C60C3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110" y="1203390"/>
            <a:ext cx="8229300" cy="2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Shape 10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172360" y="231390"/>
            <a:ext cx="767610" cy="22464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32000" y="1492290"/>
            <a:ext cx="82548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31730" y="4911840"/>
            <a:ext cx="2715900" cy="2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50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686710" y="4911840"/>
            <a:ext cx="456600" cy="2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50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buNone/>
              <a:defRPr sz="1100" b="0" i="0" u="none" strike="noStrike" cap="non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‹Nº›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" name="Shape 113"/>
          <p:cNvCxnSpPr/>
          <p:nvPr/>
        </p:nvCxnSpPr>
        <p:spPr>
          <a:xfrm flipH="1">
            <a:off x="8686620" y="4911570"/>
            <a:ext cx="457200" cy="300"/>
          </a:xfrm>
          <a:prstGeom prst="straightConnector1">
            <a:avLst/>
          </a:prstGeom>
          <a:noFill/>
          <a:ln w="19075" cap="flat" cmpd="sng">
            <a:solidFill>
              <a:srgbClr val="C60C3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4" name="Shape 114"/>
          <p:cNvCxnSpPr/>
          <p:nvPr/>
        </p:nvCxnSpPr>
        <p:spPr>
          <a:xfrm>
            <a:off x="431730" y="1311660"/>
            <a:ext cx="2159400" cy="300"/>
          </a:xfrm>
          <a:prstGeom prst="straightConnector1">
            <a:avLst/>
          </a:prstGeom>
          <a:noFill/>
          <a:ln w="19075" cap="flat" cmpd="sng">
            <a:solidFill>
              <a:srgbClr val="C60C3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2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24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24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24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4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4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4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4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24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4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4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24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4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4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4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/>
        </p:nvSpPr>
        <p:spPr>
          <a:xfrm>
            <a:off x="122850" y="451975"/>
            <a:ext cx="2838000" cy="26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lvl="0">
              <a:lnSpc>
                <a:spcPct val="119975"/>
              </a:lnSpc>
            </a:pPr>
            <a:r>
              <a:rPr lang="en-US" sz="2300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Ru-Eval-2019: Evaluating anaphora and </a:t>
            </a:r>
            <a:r>
              <a:rPr lang="en-US" sz="2300" b="1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coreference</a:t>
            </a:r>
            <a:r>
              <a:rPr lang="en-US" sz="2300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resolution for Russian</a:t>
            </a:r>
            <a:endParaRPr sz="2300" i="0" u="none" strike="noStrike" cap="non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122849" y="3598275"/>
            <a:ext cx="2929733" cy="102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810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E. Budnikov </a:t>
            </a:r>
            <a:r>
              <a:rPr lang="en-US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(ABBYY)</a:t>
            </a:r>
          </a:p>
          <a:p>
            <a:pPr marL="3810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Zvereva </a:t>
            </a:r>
            <a:r>
              <a:rPr lang="en-US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(MIPT)</a:t>
            </a:r>
          </a:p>
          <a:p>
            <a:pPr marL="3810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D. Maksimova, S. Toldova </a:t>
            </a:r>
            <a:r>
              <a:rPr lang="en-US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(NRU HSE)</a:t>
            </a:r>
          </a:p>
          <a:p>
            <a:pPr marL="381000" lvl="0" indent="-381000">
              <a:lnSpc>
                <a:spcPct val="115000"/>
              </a:lnSpc>
            </a:pPr>
            <a:r>
              <a:rPr lang="en-US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M. </a:t>
            </a:r>
            <a:r>
              <a:rPr lang="en-US" b="1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Ionov</a:t>
            </a:r>
            <a:r>
              <a:rPr lang="en-US" b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(Goethe University Frankfurt)</a:t>
            </a:r>
            <a:endParaRPr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1000" marR="0" lvl="0" indent="-3810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500" i="0" u="none" strike="noStrike" cap="none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>
              <a:buClr>
                <a:schemeClr val="dk1"/>
              </a:buClr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Mentions layer</a:t>
            </a:r>
            <a:r>
              <a:rPr lang="ru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br>
              <a:rPr lang="ru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cases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strike="noStrike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42900" lvl="0" indent="-317500">
              <a:lnSpc>
                <a:spcPct val="115000"/>
              </a:lnSpc>
              <a:buClr>
                <a:srgbClr val="C60C30"/>
              </a:buClr>
              <a:buSzPts val="20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Reflexive and reciprocal pronouns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Вася сходил в магазин. Мальчик купил *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себе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утюг.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Коля и Катя во всем *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друг друга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поддерживают.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175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C60C30"/>
              </a:buClr>
              <a:buSzPts val="20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Synonymous names (pseudonyms)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107-мм пушка образца 1940 года (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М-60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175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C60C30"/>
              </a:buClr>
              <a:buSzPts val="20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Adjectives with referents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Британская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разведка; 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Североамериканская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литература; 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мой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дом; 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который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смог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Mentions layer:</a:t>
            </a:r>
            <a:b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interesting cases</a:t>
            </a:r>
            <a:r>
              <a:rPr lang="ru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432000" y="1492300"/>
            <a:ext cx="8254800" cy="35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42900" lvl="0" indent="-317500">
              <a:lnSpc>
                <a:spcPct val="115000"/>
              </a:lnSpc>
              <a:buClr>
                <a:srgbClr val="C60C30"/>
              </a:buClr>
              <a:buSzPts val="20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Named mentions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vs.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Unnamed mentions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Маленький</a:t>
            </a:r>
            <a:r>
              <a:rPr lang="ru" sz="20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мальчик Вася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который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умеет плавать (2 </a:t>
            </a: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mentions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Маленький мальчик, который умеет плавать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 </a:t>
            </a: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175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C60C30"/>
              </a:buClr>
              <a:buSzPts val="20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Descriptive noun phrases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Вася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признан </a:t>
            </a:r>
            <a:r>
              <a:rPr lang="ru" sz="20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самым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20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смелым мальчиком в классе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Самый смелый мальчик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прошлой неделе снял котенка с дерева.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17500">
              <a:lnSpc>
                <a:spcPct val="115000"/>
              </a:lnSpc>
              <a:spcBef>
                <a:spcPts val="1000"/>
              </a:spcBef>
              <a:buClr>
                <a:srgbClr val="C60C30"/>
              </a:buClr>
              <a:buSzPts val="20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Descriptive noun phrases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[2]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Лидером мнений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этой неделе оказался </a:t>
            </a:r>
            <a:r>
              <a:rPr lang="ru" sz="20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Петя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На прошлой неделе </a:t>
            </a:r>
            <a:r>
              <a:rPr lang="ru" sz="20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был </a:t>
            </a:r>
            <a:r>
              <a:rPr lang="ru" sz="20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Вася</a:t>
            </a:r>
            <a:r>
              <a:rPr lang="ru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lvl="0"/>
            <a:r>
              <a:rPr lang="en-US" sz="3600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Coreference</a:t>
            </a: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chains layer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Source:</a:t>
            </a: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annotators (manual)</a:t>
            </a:r>
          </a:p>
          <a:p>
            <a:pPr lvl="0">
              <a:lnSpc>
                <a:spcPct val="115000"/>
              </a:lnSpc>
              <a:buSzPts val="1100"/>
            </a:pPr>
            <a:endParaRPr lang="en-US"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  <a:buSzPts val="1100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Format:</a:t>
            </a: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 ID</a:t>
            </a: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 offset</a:t>
            </a: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 length</a:t>
            </a: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Chain ID</a:t>
            </a:r>
          </a:p>
          <a:p>
            <a:pPr lvl="0">
              <a:lnSpc>
                <a:spcPct val="115000"/>
              </a:lnSpc>
              <a:buSzPts val="1100"/>
            </a:pPr>
            <a:endParaRPr lang="en-US"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</a:pPr>
            <a:endParaRPr lang="en-US"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</a:pPr>
            <a:endParaRPr lang="en-US"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r>
              <a:rPr lang="en-US" sz="3600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Coreference</a:t>
            </a: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chains layer</a:t>
            </a:r>
            <a:r>
              <a:rPr lang="ru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br>
              <a:rPr lang="ru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interesting cases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8" name="Shape 248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Shape 249"/>
          <p:cNvSpPr txBox="1"/>
          <p:nvPr/>
        </p:nvSpPr>
        <p:spPr>
          <a:xfrm>
            <a:off x="432000" y="1492300"/>
            <a:ext cx="8254800" cy="355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vs Whole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Петя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</a:t>
            </a: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Вася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одноклассники. </a:t>
            </a: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Они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каждый день ходят в школу вместе. </a:t>
            </a: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Мальчики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живут в соседних подъездах. </a:t>
            </a: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Петя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живет на третьем этаже, а </a:t>
            </a: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Вася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пятом. 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Descriptive noun phrases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Лидером мнений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этой неделе оказался Петя. На прошлой неделе </a:t>
            </a:r>
            <a:r>
              <a:rPr lang="ru" sz="2200" i="1" u="sng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им</a:t>
            </a:r>
            <a:r>
              <a:rPr lang="ru" sz="2200" baseline="-25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был Вася.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lvl="0"/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Morphological layer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5" name="Shape 255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Shape 256"/>
          <p:cNvSpPr txBox="1"/>
          <p:nvPr/>
        </p:nvSpPr>
        <p:spPr>
          <a:xfrm>
            <a:off x="432000" y="1492300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OpenCorpora (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manual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Token ID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Token offset; Token length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Token text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Lemma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Morph Tags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Semantic-syntactic layer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432000" y="1492300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ABBYY Compreno (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  <a:spcBef>
                <a:spcPts val="1000"/>
              </a:spcBef>
              <a:buSzPts val="1100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Token offset; Token text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Parent token offset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Lemma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Lexical class; Semantic class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Surface Slot; Semantic Slot</a:t>
            </a:r>
          </a:p>
          <a:p>
            <a:pPr marL="34290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Syntactic Paradigm</a:t>
            </a:r>
            <a:endParaRPr sz="20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Semantic classes </a:t>
            </a:r>
            <a:r>
              <a:rPr lang="en-US" sz="3600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embeddings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 txBox="1"/>
          <p:nvPr/>
        </p:nvSpPr>
        <p:spPr>
          <a:xfrm>
            <a:off x="432000" y="1492300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ABBYY Compreno (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trained on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800М 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words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Semantic class ID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Vector of length 200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strike="noStrike">
                <a:solidFill>
                  <a:srgbClr val="1F1F1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Measures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Shape 269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 txBox="1"/>
          <p:nvPr/>
        </p:nvSpPr>
        <p:spPr>
          <a:xfrm>
            <a:off x="432000" y="1492300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Anaphora</a:t>
            </a:r>
            <a:r>
              <a:rPr lang="ru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lang="es-ES"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F-measure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lang="es-ES"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Coreference:</a:t>
            </a: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MUC</a:t>
            </a: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B-CUBE</a:t>
            </a: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CEAF-E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Imagen 2">
            <a:extLst>
              <a:ext uri="{FF2B5EF4-FFF2-40B4-BE49-F238E27FC236}">
                <a16:creationId xmlns:a16="http://schemas.microsoft.com/office/drawing/2014/main" id="{0226EE71-3BC3-8649-B9C0-777EAE6A0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802" y="2571749"/>
            <a:ext cx="4276838" cy="264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2648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439034" y="210289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Coreference</a:t>
            </a: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track results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5215"/>
              </p:ext>
            </p:extLst>
          </p:nvPr>
        </p:nvGraphicFramePr>
        <p:xfrm>
          <a:off x="439035" y="1371598"/>
          <a:ext cx="7860904" cy="3453618"/>
        </p:xfrm>
        <a:graphic>
          <a:graphicData uri="http://schemas.openxmlformats.org/drawingml/2006/table">
            <a:tbl>
              <a:tblPr/>
              <a:tblGrid>
                <a:gridCol w="4494282">
                  <a:extLst>
                    <a:ext uri="{9D8B030D-6E8A-4147-A177-3AD203B41FA5}">
                      <a16:colId xmlns:a16="http://schemas.microsoft.com/office/drawing/2014/main" val="918456437"/>
                    </a:ext>
                  </a:extLst>
                </a:gridCol>
                <a:gridCol w="833484">
                  <a:extLst>
                    <a:ext uri="{9D8B030D-6E8A-4147-A177-3AD203B41FA5}">
                      <a16:colId xmlns:a16="http://schemas.microsoft.com/office/drawing/2014/main" val="2061187554"/>
                    </a:ext>
                  </a:extLst>
                </a:gridCol>
                <a:gridCol w="866170">
                  <a:extLst>
                    <a:ext uri="{9D8B030D-6E8A-4147-A177-3AD203B41FA5}">
                      <a16:colId xmlns:a16="http://schemas.microsoft.com/office/drawing/2014/main" val="3746584297"/>
                    </a:ext>
                  </a:extLst>
                </a:gridCol>
                <a:gridCol w="833484">
                  <a:extLst>
                    <a:ext uri="{9D8B030D-6E8A-4147-A177-3AD203B41FA5}">
                      <a16:colId xmlns:a16="http://schemas.microsoft.com/office/drawing/2014/main" val="4100803360"/>
                    </a:ext>
                  </a:extLst>
                </a:gridCol>
                <a:gridCol w="833484">
                  <a:extLst>
                    <a:ext uri="{9D8B030D-6E8A-4147-A177-3AD203B41FA5}">
                      <a16:colId xmlns:a16="http://schemas.microsoft.com/office/drawing/2014/main" val="2859791379"/>
                    </a:ext>
                  </a:extLst>
                </a:gridCol>
              </a:tblGrid>
              <a:tr h="49337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Team</a:t>
                      </a:r>
                      <a:endParaRPr lang="en-US" sz="2000" b="1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muc</a:t>
                      </a:r>
                      <a:endParaRPr lang="en-US" sz="2000" b="1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bcube</a:t>
                      </a:r>
                      <a:endParaRPr lang="en-US" sz="2000" b="1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ceafe</a:t>
                      </a:r>
                      <a:endParaRPr lang="en-US" sz="2000" b="1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mean</a:t>
                      </a:r>
                      <a:endParaRPr lang="en-US" sz="2000" b="1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553268"/>
                  </a:ext>
                </a:extLst>
              </a:tr>
              <a:tr h="49337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legacy</a:t>
                      </a:r>
                      <a:endParaRPr lang="en-US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75.83</a:t>
                      </a:r>
                      <a:endParaRPr lang="ru-RU" sz="2000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66.16</a:t>
                      </a:r>
                      <a:endParaRPr lang="ru-RU" sz="2000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64.84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68.94</a:t>
                      </a:r>
                      <a:endParaRPr lang="ru-RU" sz="2000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2041890"/>
                  </a:ext>
                </a:extLst>
              </a:tr>
              <a:tr h="49337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SagTeam</a:t>
                      </a:r>
                      <a:endParaRPr lang="en-US" sz="2000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62.23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52.79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52.29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55.77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542342"/>
                  </a:ext>
                </a:extLst>
              </a:tr>
              <a:tr h="49337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DP</a:t>
                      </a:r>
                      <a:endParaRPr lang="en-US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62.06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53.54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51.46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55.68</a:t>
                      </a:r>
                      <a:endParaRPr lang="ru-RU" sz="2000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1311299"/>
                  </a:ext>
                </a:extLst>
              </a:tr>
              <a:tr h="49337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DP (additionally trained on RuCor)</a:t>
                      </a:r>
                      <a:endParaRPr lang="en-US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82.62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73.95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72.14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76.24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8420820"/>
                  </a:ext>
                </a:extLst>
              </a:tr>
              <a:tr h="49337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Julia Serebrennikova</a:t>
                      </a:r>
                      <a:endParaRPr lang="en-US" sz="2000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48.07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34.7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38.48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40.42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657149"/>
                  </a:ext>
                </a:extLst>
              </a:tr>
              <a:tr h="493374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MorphoBabushka</a:t>
                      </a:r>
                      <a:endParaRPr lang="en-US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61.36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53.39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51.95</a:t>
                      </a:r>
                      <a:endParaRPr lang="ru-RU" sz="200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55.57</a:t>
                      </a:r>
                      <a:endParaRPr lang="ru-RU" sz="2000" dirty="0">
                        <a:effectLst/>
                      </a:endParaRPr>
                    </a:p>
                  </a:txBody>
                  <a:tcPr marL="25400" marR="25400" marT="25400" marB="254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3983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 flipV="1">
            <a:off x="-960540" y="1629526"/>
            <a:ext cx="12380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/>
        </p:nvSpPr>
        <p:spPr>
          <a:xfrm>
            <a:off x="439034" y="210289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Anaphora track results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 flipV="1">
            <a:off x="-960540" y="1629526"/>
            <a:ext cx="1238011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24088" y="1489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27647"/>
              </p:ext>
            </p:extLst>
          </p:nvPr>
        </p:nvGraphicFramePr>
        <p:xfrm>
          <a:off x="499997" y="1390015"/>
          <a:ext cx="7559696" cy="3630352"/>
        </p:xfrm>
        <a:graphic>
          <a:graphicData uri="http://schemas.openxmlformats.org/drawingml/2006/table">
            <a:tbl>
              <a:tblPr firstRow="1" firstCol="1" bandRow="1">
                <a:tableStyleId>{C76F8D76-46C2-4688-9379-56E4C6D28AC6}</a:tableStyleId>
              </a:tblPr>
              <a:tblGrid>
                <a:gridCol w="1626060">
                  <a:extLst>
                    <a:ext uri="{9D8B030D-6E8A-4147-A177-3AD203B41FA5}">
                      <a16:colId xmlns:a16="http://schemas.microsoft.com/office/drawing/2014/main" val="501512949"/>
                    </a:ext>
                  </a:extLst>
                </a:gridCol>
                <a:gridCol w="1599473">
                  <a:extLst>
                    <a:ext uri="{9D8B030D-6E8A-4147-A177-3AD203B41FA5}">
                      <a16:colId xmlns:a16="http://schemas.microsoft.com/office/drawing/2014/main" val="777671691"/>
                    </a:ext>
                  </a:extLst>
                </a:gridCol>
                <a:gridCol w="520654">
                  <a:extLst>
                    <a:ext uri="{9D8B030D-6E8A-4147-A177-3AD203B41FA5}">
                      <a16:colId xmlns:a16="http://schemas.microsoft.com/office/drawing/2014/main" val="3809960913"/>
                    </a:ext>
                  </a:extLst>
                </a:gridCol>
                <a:gridCol w="544787">
                  <a:extLst>
                    <a:ext uri="{9D8B030D-6E8A-4147-A177-3AD203B41FA5}">
                      <a16:colId xmlns:a16="http://schemas.microsoft.com/office/drawing/2014/main" val="53742224"/>
                    </a:ext>
                  </a:extLst>
                </a:gridCol>
                <a:gridCol w="544787">
                  <a:extLst>
                    <a:ext uri="{9D8B030D-6E8A-4147-A177-3AD203B41FA5}">
                      <a16:colId xmlns:a16="http://schemas.microsoft.com/office/drawing/2014/main" val="464738352"/>
                    </a:ext>
                  </a:extLst>
                </a:gridCol>
                <a:gridCol w="544787">
                  <a:extLst>
                    <a:ext uri="{9D8B030D-6E8A-4147-A177-3AD203B41FA5}">
                      <a16:colId xmlns:a16="http://schemas.microsoft.com/office/drawing/2014/main" val="1012897338"/>
                    </a:ext>
                  </a:extLst>
                </a:gridCol>
                <a:gridCol w="544787">
                  <a:extLst>
                    <a:ext uri="{9D8B030D-6E8A-4147-A177-3AD203B41FA5}">
                      <a16:colId xmlns:a16="http://schemas.microsoft.com/office/drawing/2014/main" val="3297573956"/>
                    </a:ext>
                  </a:extLst>
                </a:gridCol>
                <a:gridCol w="544787">
                  <a:extLst>
                    <a:ext uri="{9D8B030D-6E8A-4147-A177-3AD203B41FA5}">
                      <a16:colId xmlns:a16="http://schemas.microsoft.com/office/drawing/2014/main" val="2241373827"/>
                    </a:ext>
                  </a:extLst>
                </a:gridCol>
                <a:gridCol w="544787">
                  <a:extLst>
                    <a:ext uri="{9D8B030D-6E8A-4147-A177-3AD203B41FA5}">
                      <a16:colId xmlns:a16="http://schemas.microsoft.com/office/drawing/2014/main" val="1098225969"/>
                    </a:ext>
                  </a:extLst>
                </a:gridCol>
                <a:gridCol w="544787">
                  <a:extLst>
                    <a:ext uri="{9D8B030D-6E8A-4147-A177-3AD203B41FA5}">
                      <a16:colId xmlns:a16="http://schemas.microsoft.com/office/drawing/2014/main" val="2954574504"/>
                    </a:ext>
                  </a:extLst>
                </a:gridCol>
              </a:tblGrid>
              <a:tr h="1913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Team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Run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4212075794"/>
                  </a:ext>
                </a:extLst>
              </a:tr>
              <a:tr h="1831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soft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strong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225175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76.30%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76.30%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70.70%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1911218975"/>
                  </a:ext>
                </a:extLst>
              </a:tr>
              <a:tr h="3444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 gold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91.40%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91.00%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91.20%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83.50%</a:t>
                      </a:r>
                      <a:endParaRPr lang="ru-RU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83.90%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83.50%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83.70%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1210561933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Etap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78.70%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58.70%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46.90%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2404320766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Legacy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75.70%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61.00%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824897577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NSU_ai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43.30%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12.90%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6.90%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3249183890"/>
                  </a:ext>
                </a:extLst>
              </a:tr>
              <a:tr h="247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Morphobabushka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best-muc-1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63.50%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39.00%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860025375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best_b3f1_and_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ceafe_4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57.30%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55.10%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38.60%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37.10%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728676287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best_b3f1_and_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ceafe_5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54.50%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56.80%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35.10%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38.30%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35.10%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36.60%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1303539807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Meanotek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58.70%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50.60%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34.70%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34.70%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1924195228"/>
                  </a:ext>
                </a:extLst>
              </a:tr>
              <a:tr h="2336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78.70%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52.40%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58.80%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39.20%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47.00%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55" marR="10855" marT="10855" marB="10855" anchor="b"/>
                </a:tc>
                <a:extLst>
                  <a:ext uri="{0D108BD9-81ED-4DB2-BD59-A6C34878D82A}">
                    <a16:rowId xmlns:a16="http://schemas.microsoft.com/office/drawing/2014/main" val="2104250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11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400"/>
              <a:buFont typeface="Times New Roman"/>
              <a:buChar char="•"/>
            </a:pPr>
            <a:r>
              <a:rPr lang="en-US" sz="24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 definition</a:t>
            </a:r>
            <a:endParaRPr sz="2400" strike="noStrik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60C30"/>
              </a:buClr>
              <a:buSzPts val="2400"/>
              <a:buFont typeface="Times New Roman"/>
              <a:buChar char="•"/>
            </a:pPr>
            <a:r>
              <a:rPr lang="en-US" sz="24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Corpus characteristics</a:t>
            </a:r>
            <a:endParaRPr sz="24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60C30"/>
              </a:buClr>
              <a:buSzPts val="2400"/>
              <a:buFont typeface="Times New Roman"/>
              <a:buChar char="•"/>
            </a:pPr>
            <a:r>
              <a:rPr lang="en-US" sz="24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Tagging strategy</a:t>
            </a:r>
            <a:endParaRPr sz="24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60C30"/>
              </a:buClr>
              <a:buSzPts val="2400"/>
              <a:buFont typeface="Times New Roman"/>
              <a:buChar char="•"/>
            </a:pPr>
            <a:r>
              <a:rPr lang="en-US" sz="24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and Future plans</a:t>
            </a:r>
            <a:endParaRPr sz="2400" strike="noStrik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100" strike="noStrik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trike="noStrik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432000" y="1378527"/>
            <a:ext cx="8254800" cy="3353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Anisimovich K., Druzhkin K.,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Minlos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F., Petrova M., Selegey V.,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Zuev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K. (2012), Syntactic and semantic parser based on ABBYY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Compreno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linguistic technologies. In Computational Linguistics and Intellectual Technologies. Papers from the Annual International Conference ”Dialogue”, vol. 11, pp. 91– 103.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Bagga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&amp; Baldwin, B. (1998, August). Entity-based cross-document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coreferencing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the vector space model. In Proceedings of the 17th international conference on Computational linguistics-Volume 1(pp. 79-85). Association for Computational Linguistics.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Bogdanov, A.,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Dzhumaev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Skorinkin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D., &amp;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Starostin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(2014). Anaphora analysis based on ABBYY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Compreno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linguistic technologies. Computational Linguistics and Intellectual Technologies, 13(20), 89-101.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Cai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J., &amp;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Strube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(2010, September). Evaluation metrics for end-to-end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systems. In Proceedings of the 11th Annual Meeting of the Special Interest Group on Discourse and Dialogue (pp. 28-36). Association for Computational Linguistics.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Grishina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Y., 2017. CORBON 2017 Shared Task: Projection-Based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Resolution. In Proceedings of the 2nd Workshop on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Beyond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OntoNotes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(CORBON 2017) (pp. 51-55).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Grishman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R., &amp;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Sundheim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B. (1996). Message understanding conference-6: A brief history. In COLING 1996 Volume 1: The 16th International Conference on Computational Linguistics (Vol. 1).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Khadzhiiskaia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Sysoev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(2017).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for Russian: taking stock and moving forward. In 2017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Ivannikov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ISPRAS Open Conference (ISPRAS), pp. 70-75. IEEE, 2017.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Lee, K., He, L., Lewis, M., &amp;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Zettlemoyer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(2017). End-to-end Neural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Resolution.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arXiv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preprint arXiv:1707.07045.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Luo, X. (2005, October). On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performance metrics. In Proceedings of the conference on Human Language Technology and Empirical Methods in Natural Language Processing (pp. 25-32). Association for Computational Linguistics.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Clark, K., &amp; Manning, C. D. (2015, July). Entity-Centric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with Model Stacking. In ACL (1) (pp. 1405-1415).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Martschat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&amp;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Strube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(2015). Latent structures for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resolution. Transactions of the Association for Computational Linguistics, 3, 405-418.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Moosavi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 S., &amp;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Strube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(2016). Which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Evaluation Metric Do You Trust? A Proposal for a Link-based Entity Aware Metric. In ACL (1)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Ngụy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Michal Novak, Anna Nedoluzhko (2016).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in the Prague Dependency Treebank. (ÚFAL/CKL Technical Report #TR-2011-43). Prague: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Universitas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Carolina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Pragensis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Ogrodniczuk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Głowińska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Kopeć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Savary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Zawisławska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2013, December. Polish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corpus. In Language and Technology Conference (pp. 215-226). Springer, Cham.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Poesio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Ng, V.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Ogrodniczuk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2018. Proceedings of the First Workshop on Computational Models of Reference, Anaphora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Proceedings of the First Workshop on Computational Models of Reference, Anaphora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Pradhan, S.,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Moschitti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Uryupina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O., &amp; Zhang, Y. (2012, July). CoNLL-2012 shared task: Modeling multilingual unrestricted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OntoNotes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Joint Conference on EMNLP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CoNLL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-Shared Task (pp. 1-40). Association for Computational Linguistics.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Soraluze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Arregi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Arregi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X. and de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Ilarraza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A.D., 2015.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for Morphologically Rich Languages. Adaptation of the Stanford System to Basque.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Procesamiento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del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Lenguaje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Natural, 55, pp.23-30.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Stepanova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E., Budnikov E. A.,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Chelombeeva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N., Matavina P. V.,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Skorinkin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 A. (2016),Information Extraction Based on Deep Syntactic-Semantic Analysis. In Computational Linguistics and Intellectual Technologies. Papers from the Annual International Conference ”Dialogue”, pp. 721-732.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Toldova, S.,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Roytberg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Ladygina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Vasilyeva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Azerkovich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Kurzukov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... &amp;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Grishina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 (2014). RU-EVAL-2014: Evaluating anaphora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for Russian. Computational Linguistics and Intellectual Technologies, 13(20), 681-694.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Toldova, S. and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Ionov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2017.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resolution for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impact of semantic features. In Proceedings of International Conference Dialogue-2017 (pp. 348-357).</a:t>
            </a:r>
          </a:p>
          <a:p>
            <a:pPr marL="228600" indent="-228600">
              <a:buClr>
                <a:srgbClr val="FF0000"/>
              </a:buClr>
              <a:buFont typeface="+mj-lt"/>
              <a:buAutoNum type="arabicPeriod"/>
            </a:pP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Vilain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M., Burger, J., Aberdeen, J., Connolly, D., &amp; Hirschman, L. (1995, November). A model-theoretic </a:t>
            </a:r>
            <a:r>
              <a:rPr lang="en-US" sz="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coreference</a:t>
            </a:r>
            <a:r>
              <a:rPr 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scoring scheme. In Proceedings of the 6th conference on Message understanding (pp. 45-52). Association for Computational Linguistics.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9" name="Shape 2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3820" cy="5143230"/>
          </a:xfrm>
          <a:prstGeom prst="rect">
            <a:avLst/>
          </a:prstGeom>
          <a:noFill/>
          <a:ln>
            <a:noFill/>
          </a:ln>
        </p:spPr>
      </p:pic>
      <p:sp>
        <p:nvSpPr>
          <p:cNvPr id="300" name="Shape 300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b="0" strike="noStrik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b="0" strike="noStrike">
              <a:solidFill>
                <a:srgbClr val="1F1F1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Shape 301"/>
          <p:cNvSpPr txBox="1"/>
          <p:nvPr/>
        </p:nvSpPr>
        <p:spPr>
          <a:xfrm>
            <a:off x="8686710" y="4911840"/>
            <a:ext cx="456600" cy="2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50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z="1100" b="0" strike="noStrike">
                <a:solidFill>
                  <a:srgbClr val="8C8C8C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1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2411910" y="2031750"/>
            <a:ext cx="1799700" cy="10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625" rIns="0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b="1" strike="noStrik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2400" b="0" strike="noStrike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lvl="0"/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Task definition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432000" y="1492290"/>
            <a:ext cx="8254800" cy="32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81000" lvl="0" indent="-381000">
              <a:lnSpc>
                <a:spcPct val="150000"/>
              </a:lnSpc>
            </a:pPr>
            <a:r>
              <a:rPr lang="en-US" sz="1800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Coreference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resolution is the task of determining which </a:t>
            </a:r>
            <a:r>
              <a:rPr lang="en-US" sz="18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mentions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a text refer to the same </a:t>
            </a:r>
            <a:r>
              <a:rPr lang="en-US" sz="18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entity.</a:t>
            </a:r>
          </a:p>
          <a:p>
            <a:pPr marL="381000" lvl="0" indent="-381000">
              <a:lnSpc>
                <a:spcPct val="150000"/>
              </a:lnSpc>
            </a:pPr>
            <a:r>
              <a:rPr lang="en-US" sz="1800" i="1" u="none" strike="noStrike" cap="non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</a:t>
            </a:r>
            <a:r>
              <a:rPr lang="en-US" sz="1800" u="none" strike="noStrike" cap="non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a phase referring to an object or an event.</a:t>
            </a:r>
          </a:p>
          <a:p>
            <a:pPr marL="381000" lvl="0" indent="-381000">
              <a:lnSpc>
                <a:spcPct val="150000"/>
              </a:lnSpc>
            </a:pPr>
            <a:r>
              <a:rPr lang="en-US" sz="1800" i="1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Entity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is such object or event.</a:t>
            </a:r>
            <a:endParaRPr sz="1800" u="none" strike="noStrike" cap="non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1000" marR="0" lvl="0" indent="-3810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1800" i="1" u="none" strike="noStrike" cap="non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</a:t>
            </a:r>
            <a:r>
              <a:rPr lang="ru" sz="1800" i="1" u="none" strike="noStrike" cap="non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lang="en-US" sz="1800" i="1" u="none" strike="noStrike" cap="non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1000" marR="0" lvl="0" indent="-381000" algn="ctr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Paul looks at the building. He doesn’t like it.</a:t>
            </a:r>
            <a:endParaRPr sz="2000" u="none" strike="noStrike" cap="non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81000" marR="0" lvl="0" indent="-3810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ru" sz="2300" i="1" u="none" strike="noStrike" cap="non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sz="2300" i="0" u="none" strike="noStrike" cap="non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34435" y="3781353"/>
            <a:ext cx="536265" cy="35751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ounded Rectangle 5"/>
          <p:cNvSpPr/>
          <p:nvPr/>
        </p:nvSpPr>
        <p:spPr>
          <a:xfrm>
            <a:off x="4992625" y="3781353"/>
            <a:ext cx="328883" cy="35751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ounded Rectangle 6"/>
          <p:cNvSpPr/>
          <p:nvPr/>
        </p:nvSpPr>
        <p:spPr>
          <a:xfrm>
            <a:off x="6589077" y="3781353"/>
            <a:ext cx="186477" cy="357510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Rounded Rectangle 7"/>
          <p:cNvSpPr/>
          <p:nvPr/>
        </p:nvSpPr>
        <p:spPr>
          <a:xfrm>
            <a:off x="3633084" y="3781353"/>
            <a:ext cx="1261205" cy="357510"/>
          </a:xfrm>
          <a:prstGeom prst="roundRect">
            <a:avLst/>
          </a:prstGeom>
          <a:solidFill>
            <a:schemeClr val="accent2">
              <a:alpha val="2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Existing corpora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429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1800"/>
              <a:buFont typeface="Times New Roman"/>
              <a:buChar char="•"/>
            </a:pP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Message Understanding Conference-6 [Grishman, Sundheim 1996]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47700" marR="0" lvl="1" indent="-241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Times New Roman"/>
              <a:buChar char="−"/>
            </a:pP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(318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048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60C30"/>
              </a:buClr>
              <a:buSzPts val="1800"/>
              <a:buFont typeface="Times New Roman"/>
              <a:buChar char="•"/>
            </a:pP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CoNLL-2012 Shared Task [Pradhan et al. 2012]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47700" lvl="1" indent="-241300">
              <a:lnSpc>
                <a:spcPct val="150000"/>
              </a:lnSpc>
              <a:buClr>
                <a:srgbClr val="575757"/>
              </a:buClr>
              <a:buSzPts val="1800"/>
              <a:buFont typeface="Times New Roman"/>
              <a:buChar char="−"/>
            </a:pP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(2384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Arab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(447),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Chinese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(1729)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048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60C30"/>
              </a:buClr>
              <a:buSzPts val="1800"/>
              <a:buFont typeface="Times New Roman"/>
              <a:buChar char="•"/>
            </a:pP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Prague Dependency Treebank [Nedoluzhko 2016]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47700" lvl="1" indent="-241300">
              <a:lnSpc>
                <a:spcPct val="150000"/>
              </a:lnSpc>
              <a:buClr>
                <a:srgbClr val="575757"/>
              </a:buClr>
              <a:buSzPts val="1800"/>
              <a:buFont typeface="Times New Roman"/>
              <a:buChar char="−"/>
            </a:pP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English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Czech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(50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sentences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&gt;60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links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048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C60C30"/>
              </a:buClr>
              <a:buSzPts val="1800"/>
              <a:buFont typeface="Times New Roman"/>
              <a:buChar char="•"/>
            </a:pP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RuCor [Toldova et al. 2014]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47700" lvl="1" indent="-2413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Font typeface="Times New Roman"/>
              <a:buChar char="−"/>
            </a:pP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Russian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(181 </a:t>
            </a:r>
            <a:r>
              <a:rPr lang="en-US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</a:t>
            </a:r>
            <a:r>
              <a:rPr lang="ru" sz="18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8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corpus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" sz="2200" strike="noStrik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 Corpus of Russian Language </a:t>
            </a:r>
            <a:r>
              <a:rPr lang="ru" sz="2200" strike="noStrik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OpenCorpora.org</a:t>
            </a:r>
            <a:r>
              <a:rPr lang="ru" sz="2200" strike="noStrik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200" strike="noStrik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30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 size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ru" sz="2200" strike="noStrik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3729 </a:t>
            </a:r>
            <a:r>
              <a:rPr lang="en-US" sz="2200" strike="noStrike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texts</a:t>
            </a:r>
          </a:p>
          <a:p>
            <a:pPr marL="342900" lvl="0" indent="-330200">
              <a:lnSpc>
                <a:spcPct val="115000"/>
              </a:lnSpc>
              <a:spcBef>
                <a:spcPts val="500"/>
              </a:spcBef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Tagged subset: 525 texts, 5.7k chains with 25k mentions</a:t>
            </a:r>
            <a:endParaRPr sz="2200" strike="noStrik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strike="noStrike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corpus distribution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970" y="1334017"/>
            <a:ext cx="7293892" cy="37817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corpus details</a:t>
            </a:r>
            <a:endParaRPr sz="3600" strike="noStrike" dirty="0">
              <a:solidFill>
                <a:srgbClr val="1F1F1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342900" lvl="0" indent="-330200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Mentions layer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>
              <a:lnSpc>
                <a:spcPct val="114000"/>
              </a:lnSpc>
              <a:spcBef>
                <a:spcPts val="600"/>
              </a:spcBef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Coreference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chains layer</a:t>
            </a:r>
          </a:p>
          <a:p>
            <a:pPr marL="342900" lvl="0" indent="-330200">
              <a:lnSpc>
                <a:spcPct val="114000"/>
              </a:lnSpc>
              <a:spcBef>
                <a:spcPts val="600"/>
              </a:spcBef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Morphological layer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>
              <a:lnSpc>
                <a:spcPct val="114000"/>
              </a:lnSpc>
              <a:spcBef>
                <a:spcPts val="600"/>
              </a:spcBef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Semantic-syntactic layer</a:t>
            </a:r>
          </a:p>
          <a:p>
            <a:pPr marL="342900" lvl="0" indent="-330200">
              <a:lnSpc>
                <a:spcPct val="114000"/>
              </a:lnSpc>
              <a:spcBef>
                <a:spcPts val="600"/>
              </a:spcBef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Semantic classes </a:t>
            </a:r>
            <a:r>
              <a:rPr lang="en-US" sz="2200" dirty="0" err="1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embeddings</a:t>
            </a:r>
            <a:endParaRPr lang="en-US"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lvl="0"/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Mentions layer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Source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ABBYY Compreno (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 annotators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</a:t>
            </a: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manual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</a:t>
            </a:r>
            <a:r>
              <a:rPr lang="ru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 ID</a:t>
            </a: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 offset</a:t>
            </a:r>
          </a:p>
          <a:p>
            <a:pPr marL="342900" lvl="0" indent="-330200">
              <a:lnSpc>
                <a:spcPct val="115000"/>
              </a:lnSpc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n-US" sz="22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 length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 dirty="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/>
        </p:nvSpPr>
        <p:spPr>
          <a:xfrm>
            <a:off x="432000" y="231390"/>
            <a:ext cx="7559700" cy="10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ctr" anchorCtr="0">
            <a:noAutofit/>
          </a:bodyPr>
          <a:lstStyle/>
          <a:p>
            <a:pPr lvl="0"/>
            <a:r>
              <a:rPr lang="en-US" sz="3600" dirty="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Mentions layer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32000" y="1492294"/>
            <a:ext cx="8254800" cy="3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 b="0" strike="noStrike">
              <a:solidFill>
                <a:srgbClr val="5757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432000" y="1492294"/>
            <a:ext cx="8254800" cy="3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mention:</a:t>
            </a:r>
            <a:endParaRPr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Persons, Locations, Organizations, other named entities</a:t>
            </a:r>
            <a:endParaRPr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ES" sz="18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word + Identifier. Always has a referent</a:t>
            </a:r>
            <a:endParaRPr sz="18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Noun phrases</a:t>
            </a: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ES" sz="18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 objects or abstract concepts that are referred to further in the text</a:t>
            </a:r>
            <a:r>
              <a:rPr lang="az-Cyrl-AZ" sz="18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lang="es-ES" sz="18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C60C30"/>
              </a:buClr>
              <a:buSzPts val="2200"/>
              <a:buFont typeface="Times New Roman"/>
              <a:buChar char="•"/>
            </a:pPr>
            <a:r>
              <a:rPr lang="es-ES" sz="22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Pronouns and pronoun phrases</a:t>
            </a:r>
            <a:endParaRPr lang="az-Cyrl-AZ"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858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s-ES" sz="18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that can have a referent (except negative, reflexive, and reciprocal ones</a:t>
            </a:r>
            <a:r>
              <a:rPr lang="ru" sz="1800">
                <a:solidFill>
                  <a:srgbClr val="57575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18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200">
              <a:solidFill>
                <a:srgbClr val="57575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7193B2"/>
      </a:accent1>
      <a:accent2>
        <a:srgbClr val="EA0043"/>
      </a:accent2>
      <a:accent3>
        <a:srgbClr val="B8D3EA"/>
      </a:accent3>
      <a:accent4>
        <a:srgbClr val="2C4F88"/>
      </a:accent4>
      <a:accent5>
        <a:srgbClr val="5CB3C8"/>
      </a:accent5>
      <a:accent6>
        <a:srgbClr val="FF9BB8"/>
      </a:accent6>
      <a:hlink>
        <a:srgbClr val="4362C4"/>
      </a:hlink>
      <a:folHlink>
        <a:srgbClr val="607A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1772</Words>
  <Application>Microsoft Office PowerPoint</Application>
  <PresentationFormat>Presentación en pantalla (16:9)</PresentationFormat>
  <Paragraphs>301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Simple Light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Egor Budnikov</dc:creator>
  <cp:lastModifiedBy>Egor Budnikov</cp:lastModifiedBy>
  <cp:revision>12</cp:revision>
  <dcterms:modified xsi:type="dcterms:W3CDTF">2019-05-31T06:00:20Z</dcterms:modified>
</cp:coreProperties>
</file>