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omments/comment1.xml" ContentType="application/vnd.openxmlformats-officedocument.presentationml.comments+xml"/>
  <Override PartName="/ppt/notesSlides/notesSlide3.xml" ContentType="application/vnd.openxmlformats-officedocument.presentationml.notesSlide+xml"/>
  <Override PartName="/ppt/comments/comment2.xml" ContentType="application/vnd.openxmlformats-officedocument.presentationml.comments+xml"/>
  <Override PartName="/ppt/notesSlides/notesSlide4.xml" ContentType="application/vnd.openxmlformats-officedocument.presentationml.notesSlide+xml"/>
  <Override PartName="/ppt/comments/comment3.xml" ContentType="application/vnd.openxmlformats-officedocument.presentationml.comments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884" r:id="rId1"/>
  </p:sldMasterIdLst>
  <p:notesMasterIdLst>
    <p:notesMasterId r:id="rId37"/>
  </p:notesMasterIdLst>
  <p:sldIdLst>
    <p:sldId id="256" r:id="rId2"/>
    <p:sldId id="275" r:id="rId3"/>
    <p:sldId id="282" r:id="rId4"/>
    <p:sldId id="284" r:id="rId5"/>
    <p:sldId id="285" r:id="rId6"/>
    <p:sldId id="298" r:id="rId7"/>
    <p:sldId id="286" r:id="rId8"/>
    <p:sldId id="287" r:id="rId9"/>
    <p:sldId id="288" r:id="rId10"/>
    <p:sldId id="289" r:id="rId11"/>
    <p:sldId id="290" r:id="rId12"/>
    <p:sldId id="264" r:id="rId13"/>
    <p:sldId id="265" r:id="rId14"/>
    <p:sldId id="300" r:id="rId15"/>
    <p:sldId id="266" r:id="rId16"/>
    <p:sldId id="291" r:id="rId17"/>
    <p:sldId id="292" r:id="rId18"/>
    <p:sldId id="293" r:id="rId19"/>
    <p:sldId id="268" r:id="rId20"/>
    <p:sldId id="267" r:id="rId21"/>
    <p:sldId id="294" r:id="rId22"/>
    <p:sldId id="295" r:id="rId23"/>
    <p:sldId id="296" r:id="rId24"/>
    <p:sldId id="297" r:id="rId25"/>
    <p:sldId id="271" r:id="rId26"/>
    <p:sldId id="299" r:id="rId27"/>
    <p:sldId id="301" r:id="rId28"/>
    <p:sldId id="302" r:id="rId29"/>
    <p:sldId id="303" r:id="rId30"/>
    <p:sldId id="304" r:id="rId31"/>
    <p:sldId id="305" r:id="rId32"/>
    <p:sldId id="278" r:id="rId33"/>
    <p:sldId id="279" r:id="rId34"/>
    <p:sldId id="280" r:id="rId35"/>
    <p:sldId id="281" r:id="rId3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aria Kobozeva" initials="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inimized">
    <p:restoredLeft sz="0" autoAdjust="0"/>
    <p:restoredTop sz="95411" autoAdjust="0"/>
  </p:normalViewPr>
  <p:slideViewPr>
    <p:cSldViewPr snapToGrid="0">
      <p:cViewPr>
        <p:scale>
          <a:sx n="80" d="100"/>
          <a:sy n="80" d="100"/>
        </p:scale>
        <p:origin x="516" y="-31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E:\GoogleDrive\0_2018_Proj_0_RST\Markers\Dialogue_2018\markers_rusgram_sju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128" b="1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The Most Frequent </a:t>
            </a:r>
            <a:r>
              <a:rPr lang="en-US" dirty="0" smtClean="0"/>
              <a:t>Causal Connectives</a:t>
            </a:r>
            <a:endParaRPr lang="en-US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128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title>
    <c:autoTitleDeleted val="0"/>
    <c:plotArea>
      <c:layout/>
      <c:barChart>
        <c:barDir val="bar"/>
        <c:grouping val="clustered"/>
        <c:varyColors val="0"/>
        <c:ser>
          <c:idx val="0"/>
          <c:order val="0"/>
          <c:spPr>
            <a:gradFill rotWithShape="1">
              <a:gsLst>
                <a:gs pos="0">
                  <a:schemeClr val="accent1">
                    <a:tint val="98000"/>
                    <a:lumMod val="110000"/>
                  </a:schemeClr>
                </a:gs>
                <a:gs pos="84000">
                  <a:schemeClr val="accent1">
                    <a:shade val="90000"/>
                    <a:lumMod val="88000"/>
                  </a:schemeClr>
                </a:gs>
              </a:gsLst>
              <a:lin ang="5400000" scaled="0"/>
            </a:gradFill>
            <a:ln>
              <a:noFill/>
            </a:ln>
            <a:effectLst>
              <a:outerShdw blurRad="88900" dist="38100" dir="5040000" rotWithShape="0">
                <a:srgbClr val="000000">
                  <a:alpha val="60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l">
                <a:rot lat="0" lon="0" rev="1200000"/>
              </a:lightRig>
            </a:scene3d>
            <a:sp3d>
              <a:bevelT w="38100" h="508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in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freq_for_article!$A$3:$A$25</c:f>
              <c:strCache>
                <c:ptCount val="23"/>
                <c:pt idx="0">
                  <c:v>поскольку (conj.) 'as'</c:v>
                </c:pt>
                <c:pt idx="1">
                  <c:v>в результате (complex prep.) 'as a result'</c:v>
                </c:pt>
                <c:pt idx="2">
                  <c:v>поэтому (pronom. adv.) 'that is why'</c:v>
                </c:pt>
                <c:pt idx="3">
                  <c:v>потому что (complex conj.) 'becouse of'</c:v>
                </c:pt>
                <c:pt idx="4">
                  <c:v>из-за (prep.) 'for'</c:v>
                </c:pt>
                <c:pt idx="5">
                  <c:v>так как (complex conj.) 'as'</c:v>
                </c:pt>
                <c:pt idx="6">
                  <c:v>тире (punct. mark) - hyphen</c:v>
                </c:pt>
                <c:pt idx="7">
                  <c:v>приводить к (causative verb) 'to lead to'</c:v>
                </c:pt>
                <c:pt idx="8">
                  <c:v>причина (noun) 'the cause'</c:v>
                </c:pt>
                <c:pt idx="9">
                  <c:v>вызывать (verb) 'cause'</c:v>
                </c:pt>
                <c:pt idx="10">
                  <c:v>и (conj) 'and'</c:v>
                </c:pt>
                <c:pt idx="11">
                  <c:v>изменять (verb) 'to change'</c:v>
                </c:pt>
                <c:pt idx="12">
                  <c:v>: (punct. mark) - colon</c:v>
                </c:pt>
                <c:pt idx="13">
                  <c:v>в связи с (cpmplex prep.) 'in connection with'</c:v>
                </c:pt>
                <c:pt idx="14">
                  <c:v>вследствие (prep) 'in consequence of'</c:v>
                </c:pt>
                <c:pt idx="15">
                  <c:v>давать (verb) 'to give'</c:v>
                </c:pt>
                <c:pt idx="16">
                  <c:v>объяснять (verb) 'to explain'</c:v>
                </c:pt>
                <c:pt idx="17">
                  <c:v>позволять (verb) 'to let'</c:v>
                </c:pt>
                <c:pt idx="18">
                  <c:v>порождать (verb) 'to give rise to'</c:v>
                </c:pt>
                <c:pt idx="19">
                  <c:v>результат (noun) 'result'</c:v>
                </c:pt>
                <c:pt idx="20">
                  <c:v>так (adverb) 'thus'</c:v>
                </c:pt>
                <c:pt idx="21">
                  <c:v>таким образом (adverbial phrase) 'therefore'</c:v>
                </c:pt>
                <c:pt idx="22">
                  <c:v>учитывая (converb) 'considering'</c:v>
                </c:pt>
              </c:strCache>
            </c:strRef>
          </c:cat>
          <c:val>
            <c:numRef>
              <c:f>freq_for_article!$B$3:$B$25</c:f>
              <c:numCache>
                <c:formatCode>General</c:formatCode>
                <c:ptCount val="23"/>
                <c:pt idx="0">
                  <c:v>24</c:v>
                </c:pt>
                <c:pt idx="1">
                  <c:v>11</c:v>
                </c:pt>
                <c:pt idx="2">
                  <c:v>11</c:v>
                </c:pt>
                <c:pt idx="3">
                  <c:v>10</c:v>
                </c:pt>
                <c:pt idx="4">
                  <c:v>9</c:v>
                </c:pt>
                <c:pt idx="5">
                  <c:v>9</c:v>
                </c:pt>
                <c:pt idx="6">
                  <c:v>8</c:v>
                </c:pt>
                <c:pt idx="7">
                  <c:v>10</c:v>
                </c:pt>
                <c:pt idx="8">
                  <c:v>6</c:v>
                </c:pt>
                <c:pt idx="9">
                  <c:v>3</c:v>
                </c:pt>
                <c:pt idx="10">
                  <c:v>3</c:v>
                </c:pt>
                <c:pt idx="11">
                  <c:v>3</c:v>
                </c:pt>
                <c:pt idx="12">
                  <c:v>2</c:v>
                </c:pt>
                <c:pt idx="13">
                  <c:v>2</c:v>
                </c:pt>
                <c:pt idx="14">
                  <c:v>2</c:v>
                </c:pt>
                <c:pt idx="15">
                  <c:v>2</c:v>
                </c:pt>
                <c:pt idx="16">
                  <c:v>2</c:v>
                </c:pt>
                <c:pt idx="17">
                  <c:v>2</c:v>
                </c:pt>
                <c:pt idx="18">
                  <c:v>2</c:v>
                </c:pt>
                <c:pt idx="19">
                  <c:v>2</c:v>
                </c:pt>
                <c:pt idx="20">
                  <c:v>2</c:v>
                </c:pt>
                <c:pt idx="21">
                  <c:v>2</c:v>
                </c:pt>
                <c:pt idx="2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884-4DFE-B5DC-675BF68CC2AB}"/>
            </c:ext>
          </c:extLst>
        </c:ser>
        <c:dLbls>
          <c:dLblPos val="inEnd"/>
          <c:showLegendKey val="0"/>
          <c:showVal val="1"/>
          <c:showCatName val="0"/>
          <c:showSerName val="0"/>
          <c:showPercent val="0"/>
          <c:showBubbleSize val="0"/>
        </c:dLbls>
        <c:gapWidth val="115"/>
        <c:overlap val="-20"/>
        <c:axId val="145288784"/>
        <c:axId val="145291920"/>
      </c:barChart>
      <c:catAx>
        <c:axId val="1452887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12700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91920"/>
        <c:crosses val="autoZero"/>
        <c:auto val="1"/>
        <c:lblAlgn val="ctr"/>
        <c:lblOffset val="100"/>
        <c:noMultiLvlLbl val="0"/>
      </c:catAx>
      <c:valAx>
        <c:axId val="14529192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45288784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4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3"/>
    <cs:fontRef idx="minor">
      <a:schemeClr val="tx1"/>
    </cs:fontRef>
  </cs:dataPoint>
  <cs:dataPoint3D>
    <cs:lnRef idx="0"/>
    <cs:fillRef idx="3">
      <cs:styleClr val="auto"/>
    </cs:fillRef>
    <cs:effectRef idx="3"/>
    <cs:fontRef idx="minor">
      <a:schemeClr val="tx1"/>
    </cs:fontRef>
  </cs:dataPoint3D>
  <cs:dataPointLine>
    <cs:lnRef idx="0">
      <cs:styleClr val="auto"/>
    </cs:lnRef>
    <cs:fillRef idx="3"/>
    <cs:effectRef idx="3"/>
    <cs:fontRef idx="minor">
      <a:schemeClr val="tx1"/>
    </cs:fontRef>
    <cs:spPr>
      <a:ln w="349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3">
      <cs:styleClr val="auto"/>
    </cs:fillRef>
    <cs:effectRef idx="3"/>
    <cs:fontRef idx="minor">
      <a:schemeClr val="tx1"/>
    </cs:fontRef>
    <cs:spPr>
      <a:ln w="9525">
        <a:solidFill>
          <a:schemeClr val="phClr"/>
        </a:solidFill>
        <a:round/>
      </a:ln>
    </cs:spPr>
  </cs:dataPointMarker>
  <cs:dataPointMarkerLayout size="5"/>
  <cs:dataPointWireframe>
    <cs:lnRef idx="0">
      <cs:styleClr val="auto"/>
    </cs:lnRef>
    <cs:fillRef idx="3"/>
    <cs:effectRef idx="3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lt1"/>
    </cs:fontRef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lt1"/>
    </cs:fontRef>
  </cs:plotArea>
  <cs:plotArea3D>
    <cs:lnRef idx="0"/>
    <cs:fillRef idx="0"/>
    <cs:effectRef idx="0"/>
    <cs:fontRef idx="minor">
      <a:schemeClr val="lt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12700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2128" b="1" kern="1200" baseline="0"/>
  </cs:title>
  <cs:trendline>
    <cs:lnRef idx="0">
      <cs:styleClr val="auto"/>
    </cs:lnRef>
    <cs:fillRef idx="0"/>
    <cs:effectRef idx="0"/>
    <cs:fontRef idx="minor">
      <a:schemeClr val="lt1"/>
    </cs:fontRef>
    <cs:spPr>
      <a:ln w="19050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lt1"/>
    </cs:fontRef>
  </cs:wall>
</cs:chartStyle>
</file>

<file path=ppt/comments/comment1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29T18:25:08.750" idx="2">
    <p:pos x="366" y="1373"/>
    <p:text>это кажется не сюда - здесь же слайд про корпус в целом?</p:text>
  </p:cm>
</p:cmLst>
</file>

<file path=ppt/comments/comment2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29T18:51:51.601" idx="3">
    <p:pos x="366" y="442"/>
    <p:text>мне кажется что все-таки последовательность лучше поменять: РСТ-наш корпус-пример</p:text>
  </p:cm>
</p:cmLst>
</file>

<file path=ppt/comments/comment3.xml><?xml version="1.0" encoding="utf-8"?>
<p:cmLst xmlns:a="http://schemas.openxmlformats.org/drawingml/2006/main" xmlns:r="http://schemas.openxmlformats.org/officeDocument/2006/relationships" xmlns:p="http://schemas.openxmlformats.org/presentationml/2006/main">
  <p:cm authorId="0" dt="2018-05-29T18:51:04.219" idx="1">
    <p:pos x="452" y="1196"/>
    <p:text>может переформулировать? я так поняла что вопрос приблизительно "how thw cause-effect relations can be signalled?"</p:text>
  </p:cm>
</p:cmLst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485349E-C501-4753-A00C-CE157B93FCED}" type="datetimeFigureOut">
              <a:rPr lang="en-US" smtClean="0"/>
              <a:t>29-May-18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9680EAE-428F-4936-94F4-7DD4D49764C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08026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" name="Shape 11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13" name="Shape 11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11140123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3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2" name="Shape 132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33" name="Shape 13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187874365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1" name="Shape 141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2" name="Shape 142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25489465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124" name="Shape 124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527791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" name="Shape 15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51" name="Shape 151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4004616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9" name="Shape 159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60" name="Shape 160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1" name="Shape 161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8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27733496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7" name="Shape 16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8" name="Shape 168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6689826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6" name="Shape 176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custGeom>
            <a:avLst/>
            <a:gdLst/>
            <a:ahLst/>
            <a:cxnLst/>
            <a:rect l="0" t="0" r="0" b="0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7" name="Shape 177"/>
          <p:cNvSpPr txBox="1">
            <a:spLocks noGrp="1"/>
          </p:cNvSpPr>
          <p:nvPr>
            <p:ph type="body" idx="1"/>
          </p:nvPr>
        </p:nvSpPr>
        <p:spPr>
          <a:xfrm>
            <a:off x="685800" y="4400550"/>
            <a:ext cx="5486400" cy="3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8" name="Shape 178"/>
          <p:cNvSpPr txBox="1">
            <a:spLocks noGrp="1"/>
          </p:cNvSpPr>
          <p:nvPr>
            <p:ph type="sldNum" idx="12"/>
          </p:nvPr>
        </p:nvSpPr>
        <p:spPr>
          <a:xfrm>
            <a:off x="3884613" y="8685213"/>
            <a:ext cx="2971800" cy="458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Font typeface="Arial"/>
              <a:buNone/>
            </a:pPr>
            <a:fld id="{00000000-1234-1234-1234-123412341234}" type="slidenum">
              <a:rPr lang="en-US"/>
              <a:t>10</a:t>
            </a:fld>
            <a:endParaRPr/>
          </a:p>
        </p:txBody>
      </p:sp>
    </p:spTree>
    <p:extLst>
      <p:ext uri="{BB962C8B-B14F-4D97-AF65-F5344CB8AC3E}">
        <p14:creationId xmlns:p14="http://schemas.microsoft.com/office/powerpoint/2010/main" val="47583675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24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886976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412480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31962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31289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187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8962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3193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687936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32573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8506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662EED4B-29DD-4854-ABC8-254D9C66B240}" type="slidenum">
              <a:rPr lang="en-US" smtClean="0"/>
              <a:t>‹#›</a:t>
            </a:fld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340428759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5" r:id="rId1"/>
    <p:sldLayoutId id="2147483886" r:id="rId2"/>
    <p:sldLayoutId id="2147483887" r:id="rId3"/>
    <p:sldLayoutId id="2147483888" r:id="rId4"/>
    <p:sldLayoutId id="2147483889" r:id="rId5"/>
    <p:sldLayoutId id="2147483890" r:id="rId6"/>
    <p:sldLayoutId id="2147483891" r:id="rId7"/>
    <p:sldLayoutId id="2147483892" r:id="rId8"/>
    <p:sldLayoutId id="2147483893" r:id="rId9"/>
    <p:sldLayoutId id="2147483894" r:id="rId10"/>
    <p:sldLayoutId id="2147483895" r:id="rId11"/>
  </p:sldLayoutIdLst>
  <p:hf sldNum="0" hdr="0" dt="0"/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9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png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hyperlink" Target="https://elibrary.ru/contents.asp?titleid=25586" TargetMode="Externa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hyperlink" Target="http://rusgram.ru/" TargetMode="Externa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linghub.ru/ru-rstreebank/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comments" Target="../comments/commen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omments" Target="../comments/comment3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/>
              <a:t>The cues for rhetorical relations in Russian: "Cause-Effect" relation in Russian Rhetorical Structure Treebank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000" dirty="0" err="1" smtClean="0"/>
              <a:t>Toldova</a:t>
            </a:r>
            <a:r>
              <a:rPr lang="en-US" sz="2000" dirty="0" smtClean="0"/>
              <a:t> S., </a:t>
            </a:r>
            <a:r>
              <a:rPr lang="en-US" sz="2000" dirty="0" err="1" smtClean="0"/>
              <a:t>Pisarevskaya</a:t>
            </a:r>
            <a:r>
              <a:rPr lang="en-US" sz="2000" dirty="0" smtClean="0"/>
              <a:t> </a:t>
            </a:r>
            <a:r>
              <a:rPr lang="en-US" sz="2000" dirty="0"/>
              <a:t>D</a:t>
            </a:r>
            <a:r>
              <a:rPr lang="en-US" sz="2000" dirty="0" smtClean="0"/>
              <a:t>., </a:t>
            </a:r>
            <a:r>
              <a:rPr lang="en-US" sz="2000" dirty="0" err="1" smtClean="0"/>
              <a:t>Kobozeva</a:t>
            </a:r>
            <a:r>
              <a:rPr lang="en-US" sz="2000" dirty="0" smtClean="0"/>
              <a:t> M., </a:t>
            </a:r>
            <a:r>
              <a:rPr lang="en-US" sz="2000" dirty="0" err="1" smtClean="0"/>
              <a:t>Vasilyeva</a:t>
            </a:r>
            <a:r>
              <a:rPr lang="en-US" sz="2000" dirty="0" smtClean="0"/>
              <a:t> </a:t>
            </a:r>
            <a:r>
              <a:rPr lang="en-US" sz="2000" dirty="0"/>
              <a:t>M</a:t>
            </a:r>
            <a:r>
              <a:rPr lang="en-US" sz="2000" dirty="0" smtClean="0"/>
              <a:t>.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7173234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0" name="Shape 180"/>
          <p:cNvSpPr txBox="1">
            <a:spLocks noGrp="1"/>
          </p:cNvSpPr>
          <p:nvPr>
            <p:ph type="title"/>
          </p:nvPr>
        </p:nvSpPr>
        <p:spPr>
          <a:xfrm>
            <a:off x="581193" y="3043910"/>
            <a:ext cx="11029500" cy="14976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/>
              <a:t>DATA</a:t>
            </a:r>
            <a:endParaRPr/>
          </a:p>
        </p:txBody>
      </p:sp>
      <p:sp>
        <p:nvSpPr>
          <p:cNvPr id="181" name="Shape 181"/>
          <p:cNvSpPr txBox="1">
            <a:spLocks noGrp="1"/>
          </p:cNvSpPr>
          <p:nvPr>
            <p:ph type="body" idx="1"/>
          </p:nvPr>
        </p:nvSpPr>
        <p:spPr>
          <a:xfrm>
            <a:off x="581192" y="4541417"/>
            <a:ext cx="11029500" cy="600600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360"/>
              </a:spcBef>
              <a:spcAft>
                <a:spcPts val="600"/>
              </a:spcAft>
              <a:buNone/>
            </a:pPr>
            <a:endParaRPr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27848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Data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spcBef>
                <a:spcPts val="960"/>
              </a:spcBef>
              <a:spcAft>
                <a:spcPts val="0"/>
              </a:spcAft>
              <a:buSzPts val="1656"/>
              <a:buFont typeface="Noto Sans Symbols"/>
              <a:buChar char="◼"/>
            </a:pPr>
            <a:endParaRPr lang="en-US" sz="2400" dirty="0" smtClean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lvl="0">
              <a:spcBef>
                <a:spcPts val="960"/>
              </a:spcBef>
              <a:spcAft>
                <a:spcPts val="0"/>
              </a:spcAft>
              <a:buSzPts val="1656"/>
              <a:buFont typeface="Noto Sans Symbols"/>
              <a:buChar char="◼"/>
            </a:pPr>
            <a:r>
              <a:rPr lang="en-US" sz="2400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Causal relations in the Ru-</a:t>
            </a:r>
            <a:r>
              <a:rPr lang="en-US" sz="2400" dirty="0" err="1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RSTreebank</a:t>
            </a:r>
            <a:endParaRPr lang="en-US" sz="2400" dirty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lvl="0">
              <a:spcBef>
                <a:spcPts val="960"/>
              </a:spcBef>
              <a:spcAft>
                <a:spcPts val="0"/>
              </a:spcAft>
              <a:buSzPts val="1656"/>
              <a:buFont typeface="Noto Sans Symbols"/>
              <a:buChar char="◼"/>
            </a:pPr>
            <a:r>
              <a:rPr lang="en-US" sz="2400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220 examples for the Cause-Effect and 110 for the Evidence </a:t>
            </a:r>
            <a:r>
              <a:rPr lang="en-US" sz="2400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relation</a:t>
            </a:r>
            <a:endParaRPr lang="en-US" sz="2400" dirty="0" smtClean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lvl="0">
              <a:spcBef>
                <a:spcPts val="960"/>
              </a:spcBef>
              <a:spcAft>
                <a:spcPts val="0"/>
              </a:spcAft>
              <a:buSzPts val="1656"/>
              <a:buFont typeface="Noto Sans Symbols"/>
              <a:buChar char="◼"/>
            </a:pPr>
            <a:r>
              <a:rPr lang="en-US" sz="2400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intra- </a:t>
            </a:r>
            <a:r>
              <a:rPr lang="en-US" sz="2400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and inter-sentential relations</a:t>
            </a:r>
            <a:endParaRPr lang="en-US" sz="2400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396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</a:t>
            </a:r>
            <a:r>
              <a:rPr lang="en-US" b="1" dirty="0"/>
              <a:t> </a:t>
            </a:r>
            <a:r>
              <a:rPr lang="en-US" dirty="0"/>
              <a:t>list of connectives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/>
              <a:t>Primary connectives</a:t>
            </a:r>
            <a:r>
              <a:rPr lang="en-US" dirty="0"/>
              <a:t> 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>
            <a:noAutofit/>
          </a:bodyPr>
          <a:lstStyle/>
          <a:p>
            <a:r>
              <a:rPr lang="en-US" sz="2000" dirty="0"/>
              <a:t>“mainly grammatical (or functional) words which primary function is to connect two units of a text” </a:t>
            </a:r>
            <a:r>
              <a:rPr lang="en-US" sz="1600" dirty="0" smtClean="0"/>
              <a:t>[</a:t>
            </a:r>
            <a:r>
              <a:rPr lang="en-US" sz="1600" dirty="0" err="1" smtClean="0"/>
              <a:t>Rysová</a:t>
            </a:r>
            <a:r>
              <a:rPr lang="en-US" sz="1600" dirty="0"/>
              <a:t> M., </a:t>
            </a:r>
            <a:r>
              <a:rPr lang="en-US" sz="1600" dirty="0" err="1"/>
              <a:t>Rysová</a:t>
            </a:r>
            <a:r>
              <a:rPr lang="en-US" sz="1600" dirty="0"/>
              <a:t> K. </a:t>
            </a:r>
            <a:r>
              <a:rPr lang="en-US" sz="1600" dirty="0" smtClean="0"/>
              <a:t>2014] </a:t>
            </a:r>
            <a:endParaRPr lang="ru-RU" sz="1600" dirty="0" smtClean="0"/>
          </a:p>
          <a:p>
            <a:r>
              <a:rPr lang="en-US" sz="2000" dirty="0" smtClean="0"/>
              <a:t>The source: Russian </a:t>
            </a:r>
            <a:r>
              <a:rPr lang="en-US" sz="2000" dirty="0"/>
              <a:t>grammar </a:t>
            </a:r>
            <a:r>
              <a:rPr lang="en-US" sz="1600" dirty="0"/>
              <a:t>[</a:t>
            </a:r>
            <a:r>
              <a:rPr lang="en-US" sz="1600" dirty="0" err="1" smtClean="0"/>
              <a:t>Shvedova</a:t>
            </a:r>
            <a:r>
              <a:rPr lang="en-US" sz="1600" dirty="0"/>
              <a:t> ed. </a:t>
            </a:r>
            <a:r>
              <a:rPr lang="en-US" sz="1600" dirty="0" smtClean="0"/>
              <a:t>1980</a:t>
            </a:r>
            <a:r>
              <a:rPr lang="en-US" sz="1600" dirty="0"/>
              <a:t>]</a:t>
            </a:r>
            <a:endParaRPr lang="ru-RU" sz="1600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ru-RU" sz="2000" i="1" dirty="0" smtClean="0"/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/>
              <a:t>	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из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-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за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‘because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of’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	поэтому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therefore’</a:t>
            </a:r>
            <a:endParaRPr lang="ru-RU" sz="20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	в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связи с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‘in connection with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’ </a:t>
            </a:r>
            <a:endParaRPr lang="ru-RU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en-US" b="1" dirty="0"/>
              <a:t>Secondary connectives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8" y="2926052"/>
            <a:ext cx="5717617" cy="2934999"/>
          </a:xfrm>
        </p:spPr>
        <p:txBody>
          <a:bodyPr>
            <a:noAutofit/>
          </a:bodyPr>
          <a:lstStyle/>
          <a:p>
            <a:r>
              <a:rPr lang="en-US" sz="2000" dirty="0" smtClean="0"/>
              <a:t>not </a:t>
            </a:r>
            <a:r>
              <a:rPr lang="en-US" sz="2000" dirty="0"/>
              <a:t>yet </a:t>
            </a:r>
            <a:r>
              <a:rPr lang="en-US" sz="2000" dirty="0" err="1" smtClean="0"/>
              <a:t>grammaticalized</a:t>
            </a:r>
            <a:r>
              <a:rPr lang="en-US" sz="2000" dirty="0" smtClean="0"/>
              <a:t>; </a:t>
            </a:r>
            <a:r>
              <a:rPr lang="en-US" sz="2000" dirty="0"/>
              <a:t>a heterogeneous and open-ended class of elements</a:t>
            </a:r>
          </a:p>
          <a:p>
            <a:r>
              <a:rPr lang="en-US" sz="2000" dirty="0" smtClean="0"/>
              <a:t>Alternative Lexicalization </a:t>
            </a:r>
            <a:r>
              <a:rPr lang="en-US" sz="2000" dirty="0"/>
              <a:t>in the Penn Discourse Treebank </a:t>
            </a:r>
            <a:r>
              <a:rPr lang="en-US" sz="1600" dirty="0" smtClean="0"/>
              <a:t>[Prasad </a:t>
            </a:r>
            <a:r>
              <a:rPr lang="en-US" sz="1600" dirty="0"/>
              <a:t>et al. </a:t>
            </a:r>
            <a:r>
              <a:rPr lang="en-US" sz="1600" dirty="0" smtClean="0"/>
              <a:t>2010]</a:t>
            </a:r>
          </a:p>
          <a:p>
            <a:r>
              <a:rPr lang="en-US" sz="2000" dirty="0" smtClean="0"/>
              <a:t>46,5</a:t>
            </a:r>
            <a:r>
              <a:rPr lang="en-US" sz="2000" dirty="0"/>
              <a:t>% of our </a:t>
            </a:r>
            <a:r>
              <a:rPr lang="en-US" sz="2000" dirty="0" smtClean="0"/>
              <a:t>examples.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это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привело</a:t>
            </a:r>
            <a:r>
              <a:rPr lang="ru-RU" sz="20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к тому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что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‘this led to the fact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that’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причина</a:t>
            </a:r>
            <a:r>
              <a:rPr lang="ru-RU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этого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‘the cause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is’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2000" i="1" dirty="0" smtClean="0">
                <a:solidFill>
                  <a:schemeClr val="accent1">
                    <a:lumMod val="75000"/>
                  </a:schemeClr>
                </a:solidFill>
              </a:rPr>
              <a:t>это стало результатом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‘this became a result’</a:t>
            </a:r>
            <a:endParaRPr lang="en-US" sz="2000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581193" y="6492875"/>
            <a:ext cx="6917210" cy="365125"/>
          </a:xfrm>
        </p:spPr>
        <p:txBody>
          <a:bodyPr/>
          <a:lstStyle/>
          <a:p>
            <a:r>
              <a:rPr lang="en-US" dirty="0" smtClean="0"/>
              <a:t>Dialogue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5519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5722592"/>
            <a:ext cx="11029616" cy="598670"/>
          </a:xfrm>
        </p:spPr>
        <p:txBody>
          <a:bodyPr/>
          <a:lstStyle/>
          <a:p>
            <a:endParaRPr lang="en-US" dirty="0"/>
          </a:p>
        </p:txBody>
      </p:sp>
      <p:graphicFrame>
        <p:nvGraphicFramePr>
          <p:cNvPr id="8" name="Диаграмма 1"/>
          <p:cNvGraphicFramePr>
            <a:graphicFrameLocks noGrp="1"/>
          </p:cNvGraphicFramePr>
          <p:nvPr>
            <p:ph type="pic" idx="1"/>
            <p:extLst>
              <p:ext uri="{D42A27DB-BD31-4B8C-83A1-F6EECF244321}">
                <p14:modId xmlns:p14="http://schemas.microsoft.com/office/powerpoint/2010/main" val="3570210334"/>
              </p:ext>
            </p:extLst>
          </p:nvPr>
        </p:nvGraphicFramePr>
        <p:xfrm>
          <a:off x="945732" y="600075"/>
          <a:ext cx="10300536" cy="57096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 flipV="1">
            <a:off x="581192" y="6686386"/>
            <a:ext cx="11029617" cy="57561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581191" y="6321262"/>
            <a:ext cx="6917210" cy="365125"/>
          </a:xfrm>
        </p:spPr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2419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scheme </a:t>
            </a:r>
            <a:r>
              <a:rPr lang="en-US" dirty="0"/>
              <a:t>for connectives annotation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7138"/>
            <a:ext cx="11029615" cy="4203030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</a:pPr>
            <a:endParaRPr lang="en-US" sz="2400" dirty="0" smtClean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Discourse connectives: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They are two-arguments predicates</a:t>
            </a: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2"/>
                </a:solidFill>
              </a:rPr>
              <a:t>Their arguments are discourse units</a:t>
            </a:r>
          </a:p>
          <a:p>
            <a:pPr>
              <a:spcBef>
                <a:spcPts val="0"/>
              </a:spcBef>
            </a:pPr>
            <a:endParaRPr lang="en-US" sz="2400" dirty="0" smtClean="0">
              <a:solidFill>
                <a:schemeClr val="accent2"/>
              </a:solidFill>
            </a:endParaRPr>
          </a:p>
          <a:p>
            <a:pPr marL="0" lvl="0" indent="0">
              <a:spcBef>
                <a:spcPts val="960"/>
              </a:spcBef>
              <a:spcAft>
                <a:spcPts val="0"/>
              </a:spcAft>
              <a:buSzPts val="1656"/>
              <a:buNone/>
            </a:pPr>
            <a:r>
              <a:rPr lang="en-US" sz="2400" i="1" dirty="0" smtClean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[Apple </a:t>
            </a:r>
            <a:r>
              <a:rPr lang="ru-RU" sz="2400" i="1" dirty="0" smtClean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ещё не начала официальные продажи в нашей стране.]</a:t>
            </a:r>
            <a:r>
              <a:rPr lang="ru-RU" sz="24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 </a:t>
            </a:r>
            <a:r>
              <a:rPr lang="en-US" sz="2400" i="1" baseline="-25000" dirty="0">
                <a:solidFill>
                  <a:schemeClr val="dk1"/>
                </a:solidFill>
                <a:ea typeface="Corbel"/>
                <a:cs typeface="Corbel"/>
                <a:sym typeface="Corbel"/>
              </a:rPr>
              <a:t>satellite</a:t>
            </a:r>
            <a:r>
              <a:rPr lang="en-US" sz="24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en-US" sz="24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[</a:t>
            </a:r>
            <a:r>
              <a:rPr lang="ru-RU" sz="2400" b="1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Поэтому</a:t>
            </a:r>
            <a:r>
              <a:rPr lang="ru-RU" sz="24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отчаянные потребители везут планшеты из США сами.]</a:t>
            </a:r>
            <a:r>
              <a:rPr lang="ru-RU" sz="2400" i="1" baseline="-25000" dirty="0">
                <a:solidFill>
                  <a:schemeClr val="dk1"/>
                </a:solidFill>
                <a:ea typeface="Corbel"/>
                <a:cs typeface="Corbel"/>
                <a:sym typeface="Corbel"/>
              </a:rPr>
              <a:t> </a:t>
            </a:r>
            <a:r>
              <a:rPr lang="en-US" sz="2400" i="1" baseline="-25000" dirty="0">
                <a:solidFill>
                  <a:schemeClr val="dk1"/>
                </a:solidFill>
                <a:ea typeface="Corbel"/>
                <a:cs typeface="Corbel"/>
                <a:sym typeface="Corbel"/>
              </a:rPr>
              <a:t>nucleus</a:t>
            </a:r>
          </a:p>
          <a:p>
            <a:pPr marL="0" lvl="0" indent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000" dirty="0" smtClean="0">
                <a:solidFill>
                  <a:srgbClr val="21212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[</a:t>
            </a:r>
            <a:r>
              <a:rPr lang="en-US" sz="2000" dirty="0">
                <a:solidFill>
                  <a:srgbClr val="21212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Appl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e has not yet begun official sales in our country.] </a:t>
            </a:r>
          </a:p>
          <a:p>
            <a:pPr marL="0" lvl="0" indent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None/>
            </a:pP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[</a:t>
            </a:r>
            <a:r>
              <a:rPr lang="en-US" sz="2000" b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Therefore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, desperate consumers are carrying tablets from the US themselves]</a:t>
            </a:r>
          </a:p>
          <a:p>
            <a:pPr>
              <a:spcBef>
                <a:spcPts val="0"/>
              </a:spcBef>
            </a:pPr>
            <a:endParaRPr lang="en-US" sz="2400" dirty="0"/>
          </a:p>
          <a:p>
            <a:pPr>
              <a:spcBef>
                <a:spcPts val="0"/>
              </a:spcBef>
            </a:pPr>
            <a:endParaRPr lang="en-US" sz="19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1" y="6218787"/>
            <a:ext cx="6917210" cy="365125"/>
          </a:xfrm>
        </p:spPr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92648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scheme </a:t>
            </a:r>
            <a:r>
              <a:rPr lang="en-US" dirty="0"/>
              <a:t>for connectives annotation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7138"/>
            <a:ext cx="11029615" cy="4203030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</a:pPr>
            <a:endParaRPr lang="en-US" sz="2400" dirty="0" smtClean="0"/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Type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of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connective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(primary/secondary/NA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4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Simple or complex structure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(one-/multi-word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Core word in a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connective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</a:rPr>
              <a:t>(POS)</a:t>
            </a:r>
          </a:p>
          <a:p>
            <a:pPr>
              <a:spcBef>
                <a:spcPts val="0"/>
              </a:spcBef>
            </a:pPr>
            <a:endParaRPr lang="en-US" sz="2400" i="1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/>
              <a:t>что </a:t>
            </a:r>
            <a:r>
              <a:rPr lang="ru-RU" sz="2400" b="1" i="1" dirty="0"/>
              <a:t>приводит к тому</a:t>
            </a:r>
            <a:r>
              <a:rPr lang="en-US" sz="2400" b="1" i="1" dirty="0"/>
              <a:t>, </a:t>
            </a:r>
            <a:r>
              <a:rPr lang="ru-RU" sz="2400" b="1" i="1" dirty="0"/>
              <a:t>что</a:t>
            </a:r>
            <a:r>
              <a:rPr lang="ru-RU" sz="2400" b="1" i="1" dirty="0"/>
              <a:t> </a:t>
            </a:r>
            <a:r>
              <a:rPr lang="en-US" sz="2400" dirty="0" smtClean="0"/>
              <a:t>‘that </a:t>
            </a:r>
            <a:r>
              <a:rPr lang="en-US" sz="2400" dirty="0"/>
              <a:t>leads </a:t>
            </a:r>
            <a:r>
              <a:rPr lang="en-US" sz="2400" dirty="0" smtClean="0"/>
              <a:t>to…’ </a:t>
            </a:r>
            <a:endParaRPr lang="ru-RU" sz="2400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Secondary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MWU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400" dirty="0" smtClean="0"/>
              <a:t>verb</a:t>
            </a:r>
            <a:endParaRPr lang="ru-RU" sz="2400" dirty="0" smtClean="0"/>
          </a:p>
          <a:p>
            <a:pPr marL="0" indent="0">
              <a:spcBef>
                <a:spcPts val="0"/>
              </a:spcBef>
              <a:buNone/>
            </a:pPr>
            <a:endParaRPr lang="en-US" sz="1900" dirty="0"/>
          </a:p>
          <a:p>
            <a:pPr>
              <a:spcBef>
                <a:spcPts val="0"/>
              </a:spcBef>
            </a:pPr>
            <a:endParaRPr lang="en-US" sz="19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1" y="6218787"/>
            <a:ext cx="6917210" cy="365125"/>
          </a:xfrm>
        </p:spPr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929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scheme </a:t>
            </a:r>
            <a:r>
              <a:rPr lang="en-US" dirty="0"/>
              <a:t>for connectives annotation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7138"/>
            <a:ext cx="11029615" cy="4203030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Listed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in the RNC MWU lists</a:t>
            </a:r>
            <a:endParaRPr lang="en-US" sz="24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A causal conjunction listed in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</a:rPr>
              <a:t>RusGram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endParaRPr lang="en-US" sz="2400" dirty="0"/>
          </a:p>
          <a:p>
            <a:pPr marL="0" indent="0">
              <a:spcBef>
                <a:spcPts val="0"/>
              </a:spcBef>
              <a:buNone/>
            </a:pPr>
            <a:r>
              <a:rPr lang="ru-RU" sz="2400" b="1" i="1" dirty="0"/>
              <a:t>что приводит к тому</a:t>
            </a:r>
            <a:r>
              <a:rPr lang="en-US" sz="2400" b="1" i="1" dirty="0"/>
              <a:t>, </a:t>
            </a:r>
            <a:r>
              <a:rPr lang="ru-RU" sz="2400" b="1" i="1" dirty="0"/>
              <a:t>что </a:t>
            </a:r>
            <a:r>
              <a:rPr lang="en-US" sz="2400" dirty="0"/>
              <a:t>‘that leads to…’ </a:t>
            </a:r>
            <a:endParaRPr lang="ru-RU" sz="2400" dirty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no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sz="2000" dirty="0" smtClean="0"/>
              <a:t>no</a:t>
            </a:r>
            <a:endParaRPr lang="en-US" sz="2000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1" y="6218787"/>
            <a:ext cx="6917210" cy="365125"/>
          </a:xfrm>
        </p:spPr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82919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scheme </a:t>
            </a:r>
            <a:r>
              <a:rPr lang="en-US" dirty="0"/>
              <a:t>for connectives annotation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7138"/>
            <a:ext cx="11029615" cy="4203030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Position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of a connective within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EDU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(clause 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initial/clause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internal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Position of a connective within a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sentence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(sentence initial/no)</a:t>
            </a:r>
            <a:endParaRPr lang="en-US" sz="20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Position of a connective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in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nucleus vs.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satellite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(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nucleus/satellite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ru-RU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Connection type </a:t>
            </a:r>
            <a:r>
              <a:rPr lang="en-US" sz="2000" dirty="0" err="1" smtClean="0">
                <a:solidFill>
                  <a:schemeClr val="accent1">
                    <a:lumMod val="75000"/>
                  </a:schemeClr>
                </a:solidFill>
              </a:rPr>
              <a:t>wrt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 sentential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boundaries 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(intra-/inter-sentential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</a:pPr>
            <a:endParaRPr lang="en-US" sz="2000" i="1" dirty="0"/>
          </a:p>
          <a:p>
            <a:pPr marL="0" indent="0">
              <a:spcBef>
                <a:spcPts val="0"/>
              </a:spcBef>
              <a:buNone/>
            </a:pPr>
            <a:r>
              <a:rPr lang="ru-RU" b="1" i="1" dirty="0"/>
              <a:t>что приводит к тому</a:t>
            </a:r>
            <a:r>
              <a:rPr lang="en-US" b="1" i="1" dirty="0"/>
              <a:t>, </a:t>
            </a:r>
            <a:r>
              <a:rPr lang="ru-RU" b="1" i="1" dirty="0"/>
              <a:t>что </a:t>
            </a:r>
            <a:r>
              <a:rPr lang="en-US" dirty="0"/>
              <a:t>‘that leads to…’ </a:t>
            </a:r>
            <a:endParaRPr lang="en-US" dirty="0" smtClean="0"/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Clause initial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No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Satellite</a:t>
            </a:r>
          </a:p>
          <a:p>
            <a:pPr>
              <a:spcBef>
                <a:spcPts val="0"/>
              </a:spcBef>
              <a:buFont typeface="Wingdings" panose="05000000000000000000" pitchFamily="2" charset="2"/>
              <a:buChar char="q"/>
            </a:pPr>
            <a:r>
              <a:rPr lang="en-US" dirty="0" smtClean="0"/>
              <a:t>Intra-sentential</a:t>
            </a:r>
            <a:endParaRPr lang="en-US" i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1" y="6218787"/>
            <a:ext cx="6917210" cy="365125"/>
          </a:xfrm>
        </p:spPr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735394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scheme </a:t>
            </a:r>
            <a:r>
              <a:rPr lang="en-US" dirty="0"/>
              <a:t>for connectives annotation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957138"/>
            <a:ext cx="11029615" cy="4203030"/>
          </a:xfrm>
        </p:spPr>
        <p:txBody>
          <a:bodyPr numCol="1">
            <a:noAutofit/>
          </a:bodyPr>
          <a:lstStyle/>
          <a:p>
            <a:pPr>
              <a:spcBef>
                <a:spcPts val="0"/>
              </a:spcBef>
            </a:pPr>
            <a:endParaRPr lang="en-US" sz="1900" i="1" dirty="0"/>
          </a:p>
          <a:p>
            <a:pPr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Order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of Nucleus (</a:t>
            </a:r>
            <a:r>
              <a:rPr lang="en-US" sz="1900" dirty="0" err="1">
                <a:solidFill>
                  <a:schemeClr val="accent1">
                    <a:lumMod val="75000"/>
                  </a:schemeClr>
                </a:solidFill>
              </a:rPr>
              <a:t>wrt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.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Satellite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Nucleus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/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 Satellite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 complexity 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900" i="1" dirty="0">
                <a:solidFill>
                  <a:schemeClr val="accent1">
                    <a:lumMod val="75000"/>
                  </a:schemeClr>
                </a:solidFill>
              </a:rPr>
              <a:t>span, sentence, multiclause, clause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9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Number of clauses in the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Nucleus/Satellite</a:t>
            </a:r>
            <a:endParaRPr lang="en-US" sz="1900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Gram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. features of the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Nucleus/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 Satellite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 head 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indicative/</a:t>
            </a:r>
            <a:r>
              <a:rPr lang="en-US" sz="1900" i="1" dirty="0" err="1" smtClean="0">
                <a:solidFill>
                  <a:schemeClr val="accent1">
                    <a:lumMod val="75000"/>
                  </a:schemeClr>
                </a:solidFill>
              </a:rPr>
              <a:t>converb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/participle/nominalization/noun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  <a:endParaRPr lang="en-US" sz="1900" i="1" dirty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1200"/>
              </a:spcAft>
            </a:pP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Anaphoric </a:t>
            </a:r>
            <a:r>
              <a:rPr lang="en-US" sz="1900" dirty="0">
                <a:solidFill>
                  <a:schemeClr val="accent1">
                    <a:lumMod val="75000"/>
                  </a:schemeClr>
                </a:solidFill>
              </a:rPr>
              <a:t>element in the </a:t>
            </a:r>
            <a:r>
              <a:rPr lang="en-US" sz="1900" dirty="0" smtClean="0">
                <a:solidFill>
                  <a:schemeClr val="accent1">
                    <a:lumMod val="75000"/>
                  </a:schemeClr>
                </a:solidFill>
              </a:rPr>
              <a:t>Nucleus/Satellite 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1900" i="1" dirty="0">
                <a:solidFill>
                  <a:schemeClr val="accent1">
                    <a:lumMod val="75000"/>
                  </a:schemeClr>
                </a:solidFill>
              </a:rPr>
              <a:t>this/that/what/</a:t>
            </a:r>
            <a:r>
              <a:rPr lang="en-US" sz="1900" i="1" dirty="0" err="1">
                <a:solidFill>
                  <a:schemeClr val="accent1">
                    <a:lumMod val="75000"/>
                  </a:schemeClr>
                </a:solidFill>
              </a:rPr>
              <a:t>nd</a:t>
            </a:r>
            <a:r>
              <a:rPr lang="en-US" sz="19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spcBef>
                <a:spcPts val="0"/>
              </a:spcBef>
              <a:buNone/>
            </a:pPr>
            <a:r>
              <a:rPr lang="ru-RU" sz="1600" b="1" i="1" dirty="0" smtClean="0"/>
              <a:t>что </a:t>
            </a:r>
            <a:r>
              <a:rPr lang="ru-RU" b="1" i="1" dirty="0"/>
              <a:t>приводит к тому</a:t>
            </a:r>
            <a:r>
              <a:rPr lang="en-US" b="1" i="1" dirty="0"/>
              <a:t>, </a:t>
            </a:r>
            <a:r>
              <a:rPr lang="ru-RU" b="1" i="1" dirty="0"/>
              <a:t>что </a:t>
            </a:r>
            <a:r>
              <a:rPr lang="en-US" dirty="0"/>
              <a:t>‘that leads to</a:t>
            </a:r>
            <a:r>
              <a:rPr lang="en-US" dirty="0" smtClean="0"/>
              <a:t>…’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satellite-nucleus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clause/clause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1/1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indicative/indicative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q"/>
            </a:pPr>
            <a:r>
              <a:rPr lang="en-US" dirty="0" smtClean="0"/>
              <a:t>what/</a:t>
            </a:r>
            <a:r>
              <a:rPr lang="en-US" dirty="0" err="1" smtClean="0"/>
              <a:t>nd</a:t>
            </a:r>
            <a:endParaRPr lang="ru-RU" dirty="0"/>
          </a:p>
          <a:p>
            <a:pPr>
              <a:spcBef>
                <a:spcPts val="0"/>
              </a:spcBef>
            </a:pPr>
            <a:endParaRPr lang="en-US" sz="1900" i="1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1" y="6218787"/>
            <a:ext cx="6917210" cy="365125"/>
          </a:xfrm>
        </p:spPr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7456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 smtClean="0"/>
              <a:t>Properties of Causal connectives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1611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bACKGROUND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869303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Patterns for Secondary </a:t>
            </a:r>
            <a:r>
              <a:rPr lang="en-US" sz="2600" dirty="0"/>
              <a:t>causal Discourse </a:t>
            </a:r>
            <a:r>
              <a:rPr lang="en-US" sz="2600" dirty="0" smtClean="0"/>
              <a:t>Connectives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81464"/>
            <a:ext cx="11029615" cy="3777336"/>
          </a:xfrm>
        </p:spPr>
        <p:txBody>
          <a:bodyPr>
            <a:norm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US" sz="2400" dirty="0"/>
              <a:t>Constructions containing causative </a:t>
            </a:r>
            <a:r>
              <a:rPr lang="en-US" sz="2400" dirty="0" smtClean="0"/>
              <a:t>(and some other) verbs</a:t>
            </a:r>
            <a:r>
              <a:rPr lang="ru-RU" sz="2400" dirty="0" smtClean="0"/>
              <a:t> 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Light </a:t>
            </a:r>
            <a:r>
              <a:rPr lang="en-US" sz="2400" dirty="0"/>
              <a:t>verbs </a:t>
            </a:r>
            <a:r>
              <a:rPr lang="en-US" sz="2400" dirty="0" smtClean="0"/>
              <a:t>constructions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/>
              <a:t>Complex </a:t>
            </a:r>
            <a:r>
              <a:rPr lang="en-US" sz="2400" dirty="0" smtClean="0"/>
              <a:t>prepositions</a:t>
            </a:r>
            <a:endParaRPr lang="en-US" sz="2400" dirty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Adverbials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Adverbs </a:t>
            </a:r>
            <a:endParaRPr lang="en-US" sz="2400" dirty="0" smtClean="0"/>
          </a:p>
          <a:p>
            <a:pPr marL="342900" indent="-342900">
              <a:buFont typeface="+mj-lt"/>
              <a:buAutoNum type="arabicPeriod"/>
            </a:pPr>
            <a:r>
              <a:rPr lang="en-US" sz="2400" dirty="0" smtClean="0"/>
              <a:t>Other </a:t>
            </a:r>
            <a:r>
              <a:rPr lang="en-US" sz="2400" dirty="0"/>
              <a:t>constructions with </a:t>
            </a:r>
            <a:r>
              <a:rPr lang="en-US" sz="2400" dirty="0" smtClean="0"/>
              <a:t>nouns</a:t>
            </a:r>
            <a:endParaRPr lang="en-US" sz="2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7686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Patterns for Secondary </a:t>
            </a:r>
            <a:r>
              <a:rPr lang="en-US" sz="2600" dirty="0"/>
              <a:t>causal Discourse </a:t>
            </a:r>
            <a:r>
              <a:rPr lang="en-US" sz="2600" dirty="0" smtClean="0"/>
              <a:t>Connectives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81464"/>
            <a:ext cx="11029615" cy="3777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(1) Constructions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containing </a:t>
            </a:r>
            <a:endParaRPr lang="en-US" sz="24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</a:rPr>
              <a:t>causative causation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veverbs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вызывает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‘X produce Y’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),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verbs of mental impact (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можно объяснить 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Y-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ом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‘one can justify </a:t>
            </a:r>
            <a:r>
              <a:rPr lang="ru-RU" sz="2400" dirty="0">
                <a:solidFill>
                  <a:schemeClr val="accent1">
                    <a:lumMod val="75000"/>
                  </a:schemeClr>
                </a:solidFill>
              </a:rPr>
              <a:t>Х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via Y’)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motion causation verbs (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приводит к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 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‘to bring about’), </a:t>
            </a:r>
          </a:p>
          <a:p>
            <a:pPr>
              <a:spcBef>
                <a:spcPts val="0"/>
              </a:spcBef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change of state </a:t>
            </a:r>
            <a:r>
              <a:rPr lang="en-US" sz="2400" dirty="0" err="1">
                <a:solidFill>
                  <a:schemeClr val="accent1">
                    <a:lumMod val="75000"/>
                  </a:schemeClr>
                </a:solidFill>
              </a:rPr>
              <a:t>rbs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(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X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изменяет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</a:rPr>
              <a:t> Y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</a:rPr>
              <a:t> ‘X causes the change in </a:t>
            </a:r>
            <a:r>
              <a:rPr lang="en-US" sz="2400" dirty="0"/>
              <a:t>Y</a:t>
            </a:r>
            <a:r>
              <a:rPr lang="en-US" sz="2400" dirty="0" smtClean="0"/>
              <a:t>’)</a:t>
            </a: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endParaRPr lang="en-US" sz="2400" dirty="0"/>
          </a:p>
          <a:p>
            <a:pPr>
              <a:spcAft>
                <a:spcPts val="0"/>
              </a:spcAft>
            </a:pPr>
            <a:r>
              <a:rPr lang="ru-RU" sz="2400" i="1" dirty="0"/>
              <a:t>[Неудачно остановившаяся машина стала помехой для быстрых кругов многих </a:t>
            </a:r>
            <a:r>
              <a:rPr lang="ru-RU" sz="2400" i="1" dirty="0" smtClean="0"/>
              <a:t>гонщиков]</a:t>
            </a:r>
            <a:r>
              <a:rPr lang="en-US" sz="24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satellite</a:t>
            </a:r>
            <a:r>
              <a:rPr lang="ru-RU" sz="2400" i="1" dirty="0" smtClean="0"/>
              <a:t> </a:t>
            </a:r>
            <a:r>
              <a:rPr lang="ru-RU" sz="2400" i="1" dirty="0"/>
              <a:t>[и </a:t>
            </a:r>
            <a:r>
              <a:rPr lang="ru-RU" sz="2400" b="1" i="1" dirty="0"/>
              <a:t>это вызвало</a:t>
            </a:r>
            <a:r>
              <a:rPr lang="ru-RU" sz="2400" i="1" dirty="0"/>
              <a:t> расследование FIA</a:t>
            </a:r>
            <a:r>
              <a:rPr lang="ru-RU" sz="2400" i="1" dirty="0" smtClean="0"/>
              <a:t>.]</a:t>
            </a:r>
            <a:r>
              <a:rPr lang="en-US" sz="24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nucleus</a:t>
            </a:r>
            <a:endParaRPr lang="en-US" sz="2400" i="1" dirty="0"/>
          </a:p>
          <a:p>
            <a:pPr marL="0" indent="0">
              <a:spcBef>
                <a:spcPts val="0"/>
              </a:spcBef>
              <a:buNone/>
            </a:pPr>
            <a:r>
              <a:rPr lang="en-US" sz="2400" dirty="0" smtClean="0"/>
              <a:t>	</a:t>
            </a:r>
            <a:r>
              <a:rPr lang="ru-RU" sz="2400" dirty="0" smtClean="0"/>
              <a:t>‘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poorly</a:t>
            </a:r>
            <a:r>
              <a:rPr lang="ru-RU" sz="2400" dirty="0"/>
              <a:t> </a:t>
            </a:r>
            <a:r>
              <a:rPr lang="ru-RU" sz="2400" dirty="0" err="1"/>
              <a:t>stopped</a:t>
            </a:r>
            <a:r>
              <a:rPr lang="ru-RU" sz="2400" dirty="0"/>
              <a:t> </a:t>
            </a:r>
            <a:r>
              <a:rPr lang="ru-RU" sz="2400" dirty="0" err="1"/>
              <a:t>car</a:t>
            </a:r>
            <a:r>
              <a:rPr lang="ru-RU" sz="2400" dirty="0"/>
              <a:t> </a:t>
            </a:r>
            <a:r>
              <a:rPr lang="ru-RU" sz="2400" dirty="0" err="1"/>
              <a:t>became</a:t>
            </a:r>
            <a:r>
              <a:rPr lang="ru-RU" sz="2400" dirty="0"/>
              <a:t> a </a:t>
            </a:r>
            <a:r>
              <a:rPr lang="ru-RU" sz="2400" dirty="0" err="1"/>
              <a:t>hindrance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fast</a:t>
            </a:r>
            <a:r>
              <a:rPr lang="ru-RU" sz="2400" dirty="0"/>
              <a:t> </a:t>
            </a:r>
            <a:r>
              <a:rPr lang="ru-RU" sz="2400" dirty="0" err="1"/>
              <a:t>laps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many</a:t>
            </a:r>
            <a:r>
              <a:rPr lang="ru-RU" sz="2400" dirty="0"/>
              <a:t> </a:t>
            </a:r>
            <a:r>
              <a:rPr lang="ru-RU" sz="2400" dirty="0" err="1" smtClean="0"/>
              <a:t>racers</a:t>
            </a:r>
            <a:r>
              <a:rPr lang="ru-RU" sz="2400" dirty="0" smtClean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en-US" sz="2400" dirty="0"/>
              <a:t>	</a:t>
            </a:r>
            <a:r>
              <a:rPr lang="ru-RU" sz="2400" b="1" dirty="0" err="1"/>
              <a:t>this</a:t>
            </a:r>
            <a:r>
              <a:rPr lang="ru-RU" sz="2400" b="1" dirty="0"/>
              <a:t> </a:t>
            </a:r>
            <a:r>
              <a:rPr lang="ru-RU" sz="2400" b="1" dirty="0" err="1"/>
              <a:t>evoked</a:t>
            </a:r>
            <a:r>
              <a:rPr lang="ru-RU" sz="2400" dirty="0"/>
              <a:t> </a:t>
            </a:r>
            <a:r>
              <a:rPr lang="ru-RU" sz="2400" dirty="0" err="1"/>
              <a:t>an</a:t>
            </a:r>
            <a:r>
              <a:rPr lang="ru-RU" sz="2400" dirty="0"/>
              <a:t> </a:t>
            </a:r>
            <a:r>
              <a:rPr lang="ru-RU" sz="2400" dirty="0" err="1"/>
              <a:t>investigation</a:t>
            </a:r>
            <a:r>
              <a:rPr lang="ru-RU" sz="2400" dirty="0"/>
              <a:t> </a:t>
            </a:r>
            <a:r>
              <a:rPr lang="ru-RU" sz="2400" dirty="0" err="1"/>
              <a:t>by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FIA</a:t>
            </a:r>
            <a:r>
              <a:rPr lang="ru-RU" sz="2400" dirty="0" smtClean="0"/>
              <a:t>.’</a:t>
            </a:r>
            <a:endParaRPr lang="en-US" sz="2400" b="1" dirty="0" smtClean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1953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Patterns for Secondary </a:t>
            </a:r>
            <a:r>
              <a:rPr lang="en-US" sz="2600" dirty="0"/>
              <a:t>causal Discourse </a:t>
            </a:r>
            <a:r>
              <a:rPr lang="en-US" sz="2600" dirty="0" smtClean="0"/>
              <a:t>Connectives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81463"/>
            <a:ext cx="11029615" cy="439152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(2)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Light </a:t>
            </a:r>
            <a:r>
              <a:rPr lang="en-US" sz="2000" b="1" dirty="0">
                <a:solidFill>
                  <a:schemeClr val="accent1">
                    <a:lumMod val="75000"/>
                  </a:schemeClr>
                </a:solidFill>
              </a:rPr>
              <a:t>verbs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constructions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content noun denoting </a:t>
            </a:r>
            <a:r>
              <a:rPr lang="en-US" sz="2000" dirty="0" err="1">
                <a:solidFill>
                  <a:schemeClr val="accent1">
                    <a:lumMod val="75000"/>
                  </a:schemeClr>
                </a:solidFill>
              </a:rPr>
              <a:t>‘cause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’ or ‘effect’ 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and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 light verb (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являться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‘to be’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становиться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‘to become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etc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.)</a:t>
            </a:r>
            <a:endParaRPr lang="en-US" sz="20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(3) 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Complex prepositions</a:t>
            </a:r>
            <a:r>
              <a:rPr lang="ru-RU" sz="20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2000" b="1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a preposition and a content noun (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в результате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 X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‘as a result’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вследствие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 X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‘in consequence of’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, </a:t>
            </a:r>
            <a:r>
              <a:rPr lang="ru-RU" sz="2000" i="1" dirty="0">
                <a:solidFill>
                  <a:schemeClr val="accent1">
                    <a:lumMod val="75000"/>
                  </a:schemeClr>
                </a:solidFill>
              </a:rPr>
              <a:t>в отместку за</a:t>
            </a:r>
            <a:r>
              <a:rPr lang="en-US" sz="2000" i="1" dirty="0">
                <a:solidFill>
                  <a:schemeClr val="accent1">
                    <a:lumMod val="75000"/>
                  </a:schemeClr>
                </a:solidFill>
              </a:rPr>
              <a:t> X </a:t>
            </a:r>
            <a:r>
              <a:rPr lang="en-US" sz="2000" dirty="0">
                <a:solidFill>
                  <a:schemeClr val="accent1">
                    <a:lumMod val="75000"/>
                  </a:schemeClr>
                </a:solidFill>
              </a:rPr>
              <a:t>‘in revenge</a:t>
            </a:r>
            <a:r>
              <a:rPr lang="en-US" sz="2000" dirty="0" smtClean="0">
                <a:solidFill>
                  <a:schemeClr val="accent1">
                    <a:lumMod val="75000"/>
                  </a:schemeClr>
                </a:solidFill>
              </a:rPr>
              <a:t>’</a:t>
            </a:r>
            <a:r>
              <a:rPr lang="en-US" sz="2000" i="1" dirty="0" smtClean="0">
                <a:solidFill>
                  <a:schemeClr val="accent1">
                    <a:lumMod val="75000"/>
                  </a:schemeClr>
                </a:solidFill>
              </a:rPr>
              <a:t>)</a:t>
            </a:r>
          </a:p>
          <a:p>
            <a:pPr marL="0" indent="0">
              <a:buNone/>
            </a:pPr>
            <a:endParaRPr lang="en-US" sz="2000" i="1" dirty="0" smtClean="0">
              <a:solidFill>
                <a:schemeClr val="accent1">
                  <a:lumMod val="75000"/>
                </a:schemeClr>
              </a:solidFill>
            </a:endParaRPr>
          </a:p>
          <a:p>
            <a:pPr>
              <a:spcBef>
                <a:spcPts val="0"/>
              </a:spcBef>
              <a:spcAft>
                <a:spcPts val="0"/>
              </a:spcAft>
            </a:pPr>
            <a:r>
              <a:rPr lang="ru-RU" sz="2000" i="1" dirty="0">
                <a:latin typeface="Corbel" panose="020B0503020204020204" pitchFamily="34" charset="0"/>
              </a:rPr>
              <a:t>[... повышение цен </a:t>
            </a:r>
            <a:r>
              <a:rPr lang="ru-RU" sz="2000" b="1" i="1" dirty="0">
                <a:latin typeface="Corbel" panose="020B0503020204020204" pitchFamily="34" charset="0"/>
              </a:rPr>
              <a:t>стало </a:t>
            </a:r>
            <a:r>
              <a:rPr lang="ru-RU" sz="2000" b="1" i="1" dirty="0" smtClean="0">
                <a:latin typeface="Corbel" panose="020B0503020204020204" pitchFamily="34" charset="0"/>
              </a:rPr>
              <a:t>результатом]</a:t>
            </a:r>
            <a:r>
              <a:rPr lang="en-US" sz="20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nucleus</a:t>
            </a:r>
            <a:r>
              <a:rPr lang="ru-RU" sz="2000" i="1" dirty="0" smtClean="0">
                <a:latin typeface="Corbel" panose="020B0503020204020204" pitchFamily="34" charset="0"/>
              </a:rPr>
              <a:t> </a:t>
            </a:r>
            <a:r>
              <a:rPr lang="ru-RU" sz="2000" i="1" dirty="0">
                <a:latin typeface="Corbel" panose="020B0503020204020204" pitchFamily="34" charset="0"/>
              </a:rPr>
              <a:t>[удорожания сырья</a:t>
            </a:r>
            <a:r>
              <a:rPr lang="ru-RU" sz="2000" i="1" dirty="0" smtClean="0">
                <a:latin typeface="Corbel" panose="020B0503020204020204" pitchFamily="34" charset="0"/>
              </a:rPr>
              <a:t>.]</a:t>
            </a:r>
            <a:r>
              <a:rPr lang="en-US" sz="2000" i="1" dirty="0" smtClean="0">
                <a:latin typeface="Corbel" panose="020B0503020204020204" pitchFamily="34" charset="0"/>
              </a:rPr>
              <a:t> </a:t>
            </a:r>
            <a:r>
              <a:rPr lang="en-US" sz="2000" i="1" baseline="-25000" dirty="0">
                <a:solidFill>
                  <a:schemeClr val="dk1"/>
                </a:solidFill>
                <a:ea typeface="Corbel"/>
                <a:cs typeface="Corbel"/>
                <a:sym typeface="Corbel"/>
              </a:rPr>
              <a:t>satellite</a:t>
            </a:r>
            <a:endParaRPr lang="en-US" sz="2000" i="1" dirty="0" smtClean="0">
              <a:latin typeface="Corbel" panose="020B0503020204020204" pitchFamily="34" charset="0"/>
            </a:endParaRPr>
          </a:p>
          <a:p>
            <a:pPr mar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000" dirty="0" smtClean="0">
                <a:latin typeface="Corbel" panose="020B0503020204020204" pitchFamily="34" charset="0"/>
              </a:rPr>
              <a:t>	‘... the price increase </a:t>
            </a:r>
            <a:r>
              <a:rPr lang="en-US" sz="2000" b="1" dirty="0" smtClean="0">
                <a:latin typeface="Corbel" panose="020B0503020204020204" pitchFamily="34" charset="0"/>
              </a:rPr>
              <a:t>was the result</a:t>
            </a:r>
            <a:r>
              <a:rPr lang="en-US" sz="2000" dirty="0" smtClean="0">
                <a:latin typeface="Corbel" panose="020B0503020204020204" pitchFamily="34" charset="0"/>
              </a:rPr>
              <a:t> of the rise in price of raw materials.’</a:t>
            </a:r>
          </a:p>
          <a:p>
            <a:pPr>
              <a:spcBef>
                <a:spcPts val="1200"/>
              </a:spcBef>
              <a:spcAft>
                <a:spcPts val="0"/>
              </a:spcAft>
            </a:pPr>
            <a:r>
              <a:rPr lang="ru-RU" sz="2000" i="1" dirty="0" smtClean="0">
                <a:latin typeface="Corbel" panose="020B0503020204020204" pitchFamily="34" charset="0"/>
              </a:rPr>
              <a:t>[</a:t>
            </a:r>
            <a:r>
              <a:rPr lang="ru-RU" sz="2000" i="1" dirty="0">
                <a:latin typeface="Corbel" panose="020B0503020204020204" pitchFamily="34" charset="0"/>
              </a:rPr>
              <a:t>Н</a:t>
            </a:r>
            <a:r>
              <a:rPr lang="ru-RU" sz="2000" i="1" dirty="0" smtClean="0">
                <a:latin typeface="Corbel" panose="020B0503020204020204" pitchFamily="34" charset="0"/>
              </a:rPr>
              <a:t>еприличным </a:t>
            </a:r>
            <a:r>
              <a:rPr lang="ru-RU" sz="2000" i="1" dirty="0">
                <a:latin typeface="Corbel" panose="020B0503020204020204" pitchFamily="34" charset="0"/>
              </a:rPr>
              <a:t>был объявлен текст песни «</a:t>
            </a:r>
            <a:r>
              <a:rPr lang="ru-RU" sz="2000" i="1" dirty="0" err="1">
                <a:latin typeface="Corbel" panose="020B0503020204020204" pitchFamily="34" charset="0"/>
              </a:rPr>
              <a:t>Ich</a:t>
            </a:r>
            <a:r>
              <a:rPr lang="ru-RU" sz="2000" i="1" dirty="0">
                <a:latin typeface="Corbel" panose="020B0503020204020204" pitchFamily="34" charset="0"/>
              </a:rPr>
              <a:t> </a:t>
            </a:r>
            <a:r>
              <a:rPr lang="ru-RU" sz="2000" i="1" dirty="0" err="1">
                <a:latin typeface="Corbel" panose="020B0503020204020204" pitchFamily="34" charset="0"/>
              </a:rPr>
              <a:t>tu</a:t>
            </a:r>
            <a:r>
              <a:rPr lang="ru-RU" sz="2000" i="1" dirty="0">
                <a:latin typeface="Corbel" panose="020B0503020204020204" pitchFamily="34" charset="0"/>
              </a:rPr>
              <a:t> </a:t>
            </a:r>
            <a:r>
              <a:rPr lang="ru-RU" sz="2000" i="1" dirty="0" err="1">
                <a:latin typeface="Corbel" panose="020B0503020204020204" pitchFamily="34" charset="0"/>
              </a:rPr>
              <a:t>dir</a:t>
            </a:r>
            <a:r>
              <a:rPr lang="ru-RU" sz="2000" i="1" dirty="0">
                <a:latin typeface="Corbel" panose="020B0503020204020204" pitchFamily="34" charset="0"/>
              </a:rPr>
              <a:t> </a:t>
            </a:r>
            <a:r>
              <a:rPr lang="ru-RU" sz="2000" i="1" dirty="0" err="1">
                <a:latin typeface="Corbel" panose="020B0503020204020204" pitchFamily="34" charset="0"/>
              </a:rPr>
              <a:t>weh</a:t>
            </a:r>
            <a:r>
              <a:rPr lang="ru-RU" sz="2000" i="1" dirty="0" smtClean="0">
                <a:latin typeface="Corbel" panose="020B0503020204020204" pitchFamily="34" charset="0"/>
              </a:rPr>
              <a:t>»,]</a:t>
            </a:r>
            <a:r>
              <a:rPr lang="en-US" sz="20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satellite</a:t>
            </a:r>
            <a:r>
              <a:rPr lang="ru-RU" sz="2000" i="1" dirty="0" smtClean="0">
                <a:latin typeface="Corbel" panose="020B0503020204020204" pitchFamily="34" charset="0"/>
              </a:rPr>
              <a:t> </a:t>
            </a:r>
            <a:r>
              <a:rPr lang="ru-RU" sz="2000" i="1" dirty="0">
                <a:latin typeface="Corbel" panose="020B0503020204020204" pitchFamily="34" charset="0"/>
              </a:rPr>
              <a:t>[</a:t>
            </a:r>
            <a:r>
              <a:rPr lang="ru-RU" sz="2000" b="1" i="1" dirty="0">
                <a:latin typeface="Corbel" panose="020B0503020204020204" pitchFamily="34" charset="0"/>
              </a:rPr>
              <a:t>в результате чего</a:t>
            </a:r>
            <a:r>
              <a:rPr lang="ru-RU" sz="2000" i="1" dirty="0">
                <a:latin typeface="Corbel" panose="020B0503020204020204" pitchFamily="34" charset="0"/>
              </a:rPr>
              <a:t> композицию запретили для исполнения на публике</a:t>
            </a:r>
            <a:r>
              <a:rPr lang="ru-RU" sz="2000" i="1" dirty="0" smtClean="0">
                <a:latin typeface="Corbel" panose="020B0503020204020204" pitchFamily="34" charset="0"/>
              </a:rPr>
              <a:t>.]</a:t>
            </a:r>
            <a:r>
              <a:rPr lang="en-US" sz="20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nucleus</a:t>
            </a:r>
            <a:r>
              <a:rPr lang="en-US" sz="2000" i="1" dirty="0" smtClean="0">
                <a:latin typeface="Corbel" panose="020B0503020204020204" pitchFamily="34" charset="0"/>
              </a:rPr>
              <a:t> </a:t>
            </a:r>
            <a:r>
              <a:rPr lang="en-US" sz="2000" i="1" dirty="0">
                <a:latin typeface="Corbel" panose="020B0503020204020204" pitchFamily="34" charset="0"/>
              </a:rPr>
              <a:t>	</a:t>
            </a:r>
            <a:endParaRPr lang="en-US" sz="2000" i="1" dirty="0" smtClean="0">
              <a:latin typeface="Corbel" panose="020B0503020204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>
                <a:latin typeface="Corbel" panose="020B0503020204020204" pitchFamily="34" charset="0"/>
              </a:rPr>
              <a:t>	</a:t>
            </a:r>
            <a:r>
              <a:rPr lang="ru-RU" sz="2000" dirty="0" smtClean="0">
                <a:latin typeface="Corbel" panose="020B0503020204020204" pitchFamily="34" charset="0"/>
              </a:rPr>
              <a:t>‘</a:t>
            </a:r>
            <a:r>
              <a:rPr lang="en-US" sz="2000" dirty="0" smtClean="0">
                <a:latin typeface="Corbel" panose="020B0503020204020204" pitchFamily="34" charset="0"/>
              </a:rPr>
              <a:t>The </a:t>
            </a:r>
            <a:r>
              <a:rPr lang="ru-RU" sz="2000" dirty="0" err="1" smtClean="0">
                <a:latin typeface="Corbel" panose="020B0503020204020204" pitchFamily="34" charset="0"/>
              </a:rPr>
              <a:t>lyrics</a:t>
            </a:r>
            <a:r>
              <a:rPr lang="ru-RU" sz="2000" dirty="0" smtClean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of</a:t>
            </a:r>
            <a:r>
              <a:rPr lang="ru-RU" sz="2000" dirty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the</a:t>
            </a:r>
            <a:r>
              <a:rPr lang="ru-RU" sz="2000" dirty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song</a:t>
            </a:r>
            <a:r>
              <a:rPr lang="ru-RU" sz="2000" dirty="0"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… </a:t>
            </a:r>
            <a:r>
              <a:rPr lang="ru-RU" sz="2000" dirty="0" err="1" smtClean="0">
                <a:latin typeface="Corbel" panose="020B0503020204020204" pitchFamily="34" charset="0"/>
              </a:rPr>
              <a:t>were</a:t>
            </a:r>
            <a:r>
              <a:rPr lang="ru-RU" sz="2000" dirty="0" smtClean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declared</a:t>
            </a:r>
            <a:r>
              <a:rPr lang="ru-RU" sz="2000" dirty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indecent</a:t>
            </a:r>
            <a:r>
              <a:rPr lang="ru-RU" sz="2000" dirty="0">
                <a:latin typeface="Corbel" panose="020B0503020204020204" pitchFamily="34" charset="0"/>
              </a:rPr>
              <a:t>, </a:t>
            </a:r>
            <a:r>
              <a:rPr lang="ru-RU" sz="2000" b="1" dirty="0" err="1">
                <a:latin typeface="Corbel" panose="020B0503020204020204" pitchFamily="34" charset="0"/>
              </a:rPr>
              <a:t>as</a:t>
            </a:r>
            <a:r>
              <a:rPr lang="ru-RU" sz="2000" b="1" dirty="0">
                <a:latin typeface="Corbel" panose="020B0503020204020204" pitchFamily="34" charset="0"/>
              </a:rPr>
              <a:t> a </a:t>
            </a:r>
            <a:r>
              <a:rPr lang="ru-RU" sz="2000" b="1" dirty="0" err="1">
                <a:latin typeface="Corbel" panose="020B0503020204020204" pitchFamily="34" charset="0"/>
              </a:rPr>
              <a:t>result</a:t>
            </a:r>
            <a:r>
              <a:rPr lang="ru-RU" sz="2000" b="1" dirty="0">
                <a:latin typeface="Corbel" panose="020B0503020204020204" pitchFamily="34" charset="0"/>
              </a:rPr>
              <a:t> </a:t>
            </a:r>
            <a:r>
              <a:rPr lang="ru-RU" sz="2000" b="1" dirty="0" err="1">
                <a:latin typeface="Corbel" panose="020B0503020204020204" pitchFamily="34" charset="0"/>
              </a:rPr>
              <a:t>of</a:t>
            </a:r>
            <a:r>
              <a:rPr lang="ru-RU" sz="2000" b="1" dirty="0">
                <a:latin typeface="Corbel" panose="020B0503020204020204" pitchFamily="34" charset="0"/>
              </a:rPr>
              <a:t> </a:t>
            </a:r>
            <a:r>
              <a:rPr lang="ru-RU" sz="2000" b="1" dirty="0" err="1">
                <a:latin typeface="Corbel" panose="020B0503020204020204" pitchFamily="34" charset="0"/>
              </a:rPr>
              <a:t>which</a:t>
            </a:r>
            <a:r>
              <a:rPr lang="ru-RU" sz="2000" dirty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the</a:t>
            </a:r>
            <a:r>
              <a:rPr lang="ru-RU" sz="2000" dirty="0">
                <a:latin typeface="Corbel" panose="020B0503020204020204" pitchFamily="34" charset="0"/>
              </a:rPr>
              <a:t> </a:t>
            </a:r>
            <a:r>
              <a:rPr lang="ru-RU" sz="2000" dirty="0" err="1" smtClean="0">
                <a:latin typeface="Corbel" panose="020B0503020204020204" pitchFamily="34" charset="0"/>
              </a:rPr>
              <a:t>composition</a:t>
            </a:r>
            <a:r>
              <a:rPr lang="ru-RU" sz="2000" dirty="0" smtClean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was</a:t>
            </a:r>
            <a:r>
              <a:rPr lang="ru-RU" sz="2000" dirty="0">
                <a:latin typeface="Corbel" panose="020B0503020204020204" pitchFamily="34" charset="0"/>
              </a:rPr>
              <a:t> </a:t>
            </a:r>
            <a:r>
              <a:rPr lang="ru-RU" sz="2000" dirty="0" err="1" smtClean="0">
                <a:latin typeface="Corbel" panose="020B0503020204020204" pitchFamily="34" charset="0"/>
              </a:rPr>
              <a:t>banned</a:t>
            </a:r>
            <a:r>
              <a:rPr lang="ru-RU" sz="2000" dirty="0" smtClean="0">
                <a:latin typeface="Corbel" panose="020B0503020204020204" pitchFamily="34" charset="0"/>
              </a:rPr>
              <a:t> </a:t>
            </a:r>
            <a:r>
              <a:rPr lang="en-US" sz="2000" dirty="0" smtClean="0">
                <a:latin typeface="Corbel" panose="020B0503020204020204" pitchFamily="34" charset="0"/>
              </a:rPr>
              <a:t>	</a:t>
            </a:r>
            <a:r>
              <a:rPr lang="ru-RU" sz="2000" dirty="0" err="1" smtClean="0">
                <a:latin typeface="Corbel" panose="020B0503020204020204" pitchFamily="34" charset="0"/>
              </a:rPr>
              <a:t>for</a:t>
            </a:r>
            <a:r>
              <a:rPr lang="ru-RU" sz="2000" dirty="0" smtClean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performance</a:t>
            </a:r>
            <a:r>
              <a:rPr lang="ru-RU" sz="2000" dirty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in</a:t>
            </a:r>
            <a:r>
              <a:rPr lang="ru-RU" sz="2000" dirty="0">
                <a:latin typeface="Corbel" panose="020B0503020204020204" pitchFamily="34" charset="0"/>
              </a:rPr>
              <a:t> </a:t>
            </a:r>
            <a:r>
              <a:rPr lang="ru-RU" sz="2000" dirty="0" err="1">
                <a:latin typeface="Corbel" panose="020B0503020204020204" pitchFamily="34" charset="0"/>
              </a:rPr>
              <a:t>public</a:t>
            </a:r>
            <a:r>
              <a:rPr lang="ru-RU" sz="2000" dirty="0" smtClean="0">
                <a:latin typeface="Corbel" panose="020B0503020204020204" pitchFamily="34" charset="0"/>
              </a:rPr>
              <a:t>.’</a:t>
            </a:r>
            <a:endParaRPr lang="en-US" sz="2000" b="1" dirty="0" smtClean="0">
              <a:solidFill>
                <a:schemeClr val="accent1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290425"/>
            <a:ext cx="6917210" cy="365125"/>
          </a:xfrm>
        </p:spPr>
        <p:txBody>
          <a:bodyPr/>
          <a:lstStyle/>
          <a:p>
            <a:r>
              <a:rPr lang="en-US" dirty="0" smtClean="0"/>
              <a:t>Dialogue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146489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Patterns for Secondary </a:t>
            </a:r>
            <a:r>
              <a:rPr lang="en-US" sz="2600" dirty="0"/>
              <a:t>causal Discourse </a:t>
            </a:r>
            <a:r>
              <a:rPr lang="en-US" sz="2600" dirty="0" smtClean="0"/>
              <a:t>Connectives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81464"/>
            <a:ext cx="11029615" cy="3777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(4)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Adverbials</a:t>
            </a:r>
            <a:r>
              <a:rPr lang="ru-RU" sz="2400" b="1" dirty="0" smtClean="0">
                <a:solidFill>
                  <a:schemeClr val="accent1">
                    <a:lumMod val="75000"/>
                  </a:schemeClr>
                </a:solidFill>
              </a:rPr>
              <a:t>: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adverbial phrases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and </a:t>
            </a:r>
            <a:r>
              <a:rPr lang="en-US" sz="2400" dirty="0" err="1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converbs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(X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связан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 c 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‘concerned with’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, X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обусловлен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 Y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‘caused by’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,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учитывая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 X 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‘taking into 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account’)</a:t>
            </a:r>
            <a:endParaRPr lang="ru-RU" sz="24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0" indent="0">
              <a:buNone/>
            </a:pPr>
            <a:r>
              <a:rPr lang="ru-RU" sz="2400" dirty="0" smtClean="0">
                <a:solidFill>
                  <a:schemeClr val="accent1">
                    <a:lumMod val="75000"/>
                  </a:schemeClr>
                </a:solidFill>
              </a:rPr>
              <a:t>(5) </a:t>
            </a:r>
            <a:r>
              <a:rPr lang="en-US" sz="2400" b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Adverbs: 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(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и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)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поэтому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+CP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 ‘(and) therefore’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, </a:t>
            </a:r>
            <a:r>
              <a:rPr lang="ru-RU" sz="2400" i="1" dirty="0" smtClean="0">
                <a:solidFill>
                  <a:schemeClr val="accent1">
                    <a:lumMod val="75000"/>
                  </a:schemeClr>
                </a:solidFill>
              </a:rPr>
              <a:t>не </a:t>
            </a:r>
            <a:r>
              <a:rPr lang="ru-RU" sz="2400" i="1" dirty="0">
                <a:solidFill>
                  <a:schemeClr val="accent1">
                    <a:lumMod val="75000"/>
                  </a:schemeClr>
                </a:solidFill>
              </a:rPr>
              <a:t>случайно</a:t>
            </a:r>
            <a:r>
              <a:rPr lang="en-US" sz="2400" i="1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+CP ‘</a:t>
            </a:r>
            <a:r>
              <a:rPr lang="en-US" sz="2400" dirty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not accidentally</a:t>
            </a:r>
            <a:r>
              <a:rPr lang="en-US" sz="2400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’</a:t>
            </a:r>
            <a:r>
              <a:rPr lang="en-US" sz="2400" i="1" dirty="0" smtClean="0">
                <a:solidFill>
                  <a:schemeClr val="accent1">
                    <a:lumMod val="75000"/>
                  </a:schemeClr>
                </a:solidFill>
                <a:latin typeface="Gill Sans MT" panose="020B0502020104020203"/>
              </a:rPr>
              <a:t>.</a:t>
            </a:r>
          </a:p>
          <a:p>
            <a:r>
              <a:rPr lang="ru-RU" sz="2400" i="1" dirty="0"/>
              <a:t>[Предполагают, что синий цвет внешнего кольца </a:t>
            </a:r>
            <a:r>
              <a:rPr lang="ru-RU" sz="2400" b="1" i="1" dirty="0"/>
              <a:t>обусловлен тем</a:t>
            </a:r>
            <a:r>
              <a:rPr lang="ru-RU" sz="2400" b="1" i="1" dirty="0" smtClean="0"/>
              <a:t>,]</a:t>
            </a:r>
            <a:r>
              <a:rPr lang="en-US" sz="24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nucleus</a:t>
            </a:r>
            <a:r>
              <a:rPr lang="ru-RU" sz="2400" b="1" i="1" dirty="0" smtClean="0"/>
              <a:t> </a:t>
            </a:r>
            <a:r>
              <a:rPr lang="ru-RU" sz="2400" b="1" i="1" dirty="0"/>
              <a:t>[что</a:t>
            </a:r>
            <a:r>
              <a:rPr lang="ru-RU" sz="2400" i="1" dirty="0"/>
              <a:t> оно в дополнении к пыли обладает некоторой примесью мелких частиц водяного льда с поверхности </a:t>
            </a:r>
            <a:r>
              <a:rPr lang="ru-RU" sz="2400" i="1" dirty="0" err="1"/>
              <a:t>Маба</a:t>
            </a:r>
            <a:r>
              <a:rPr lang="ru-RU" sz="2400" i="1" dirty="0" smtClean="0"/>
              <a:t>.]</a:t>
            </a:r>
            <a:r>
              <a:rPr lang="en-US" sz="2400" i="1" baseline="-25000" dirty="0">
                <a:solidFill>
                  <a:schemeClr val="dk1"/>
                </a:solidFill>
                <a:ea typeface="Corbel"/>
                <a:cs typeface="Corbel"/>
                <a:sym typeface="Corbel"/>
              </a:rPr>
              <a:t> </a:t>
            </a:r>
            <a:r>
              <a:rPr lang="en-US" sz="24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satellite</a:t>
            </a:r>
            <a:r>
              <a:rPr lang="en-US" sz="2400" i="1" dirty="0" smtClean="0"/>
              <a:t> </a:t>
            </a:r>
          </a:p>
          <a:p>
            <a:pPr marL="0" indent="0">
              <a:buNone/>
            </a:pPr>
            <a:r>
              <a:rPr lang="en-US" sz="2400" i="1" dirty="0"/>
              <a:t>	</a:t>
            </a:r>
            <a:r>
              <a:rPr lang="ru-RU" sz="2400" dirty="0" smtClean="0"/>
              <a:t>‘</a:t>
            </a:r>
            <a:r>
              <a:rPr lang="en-US" sz="2400" dirty="0" smtClean="0"/>
              <a:t>…</a:t>
            </a:r>
            <a:r>
              <a:rPr lang="ru-RU" sz="2400" dirty="0" err="1" smtClean="0"/>
              <a:t>the</a:t>
            </a:r>
            <a:r>
              <a:rPr lang="ru-RU" sz="2400" dirty="0" smtClean="0"/>
              <a:t> </a:t>
            </a:r>
            <a:r>
              <a:rPr lang="ru-RU" sz="2400" dirty="0" err="1"/>
              <a:t>blue</a:t>
            </a:r>
            <a:r>
              <a:rPr lang="ru-RU" sz="2400" dirty="0"/>
              <a:t> </a:t>
            </a:r>
            <a:r>
              <a:rPr lang="ru-RU" sz="2400" dirty="0" err="1"/>
              <a:t>color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outer</a:t>
            </a:r>
            <a:r>
              <a:rPr lang="ru-RU" sz="2400" dirty="0"/>
              <a:t> </a:t>
            </a:r>
            <a:r>
              <a:rPr lang="ru-RU" sz="2400" dirty="0" err="1"/>
              <a:t>ring</a:t>
            </a:r>
            <a:r>
              <a:rPr lang="ru-RU" sz="2400" dirty="0"/>
              <a:t> </a:t>
            </a:r>
            <a:r>
              <a:rPr lang="ru-RU" sz="2400" b="1" dirty="0" err="1"/>
              <a:t>is</a:t>
            </a:r>
            <a:r>
              <a:rPr lang="ru-RU" sz="2400" b="1" dirty="0"/>
              <a:t> </a:t>
            </a:r>
            <a:r>
              <a:rPr lang="ru-RU" sz="2400" b="1" dirty="0" err="1"/>
              <a:t>due</a:t>
            </a:r>
            <a:r>
              <a:rPr lang="ru-RU" sz="2400" b="1" dirty="0"/>
              <a:t> </a:t>
            </a:r>
            <a:r>
              <a:rPr lang="ru-RU" sz="2400" b="1" dirty="0" err="1"/>
              <a:t>to</a:t>
            </a:r>
            <a:r>
              <a:rPr lang="ru-RU" sz="2400" b="1" dirty="0"/>
              <a:t> </a:t>
            </a:r>
            <a:r>
              <a:rPr lang="ru-RU" sz="2400" b="1" dirty="0" err="1"/>
              <a:t>the</a:t>
            </a:r>
            <a:r>
              <a:rPr lang="ru-RU" sz="2400" b="1" dirty="0"/>
              <a:t> </a:t>
            </a:r>
            <a:r>
              <a:rPr lang="ru-RU" sz="2400" b="1" dirty="0" err="1"/>
              <a:t>fact</a:t>
            </a:r>
            <a:r>
              <a:rPr lang="ru-RU" sz="2400" b="1" dirty="0"/>
              <a:t> </a:t>
            </a:r>
            <a:r>
              <a:rPr lang="ru-RU" sz="2400" b="1" dirty="0" err="1"/>
              <a:t>that</a:t>
            </a:r>
            <a:r>
              <a:rPr lang="ru-RU" sz="2400" dirty="0"/>
              <a:t> </a:t>
            </a:r>
            <a:r>
              <a:rPr lang="en-US" sz="2400" dirty="0" smtClean="0"/>
              <a:t>…</a:t>
            </a:r>
            <a:r>
              <a:rPr lang="ru-RU" sz="2400" dirty="0" err="1" smtClean="0"/>
              <a:t>it</a:t>
            </a:r>
            <a:r>
              <a:rPr lang="ru-RU" sz="2400" dirty="0" smtClean="0"/>
              <a:t> </a:t>
            </a:r>
            <a:r>
              <a:rPr lang="ru-RU" sz="2400" dirty="0" err="1"/>
              <a:t>has</a:t>
            </a:r>
            <a:r>
              <a:rPr lang="ru-RU" sz="2400" dirty="0"/>
              <a:t> </a:t>
            </a:r>
            <a:r>
              <a:rPr lang="ru-RU" sz="2400" dirty="0" err="1"/>
              <a:t>some</a:t>
            </a:r>
            <a:r>
              <a:rPr lang="ru-RU" sz="2400" dirty="0"/>
              <a:t> </a:t>
            </a:r>
            <a:r>
              <a:rPr lang="ru-RU" sz="2400" dirty="0" err="1"/>
              <a:t>admixture</a:t>
            </a:r>
            <a:r>
              <a:rPr lang="ru-RU" sz="2400" dirty="0"/>
              <a:t> </a:t>
            </a:r>
            <a:r>
              <a:rPr lang="en-US" sz="2400" dirty="0" smtClean="0"/>
              <a:t>	</a:t>
            </a:r>
            <a:r>
              <a:rPr lang="ru-RU" sz="2400" dirty="0" err="1" smtClean="0"/>
              <a:t>of</a:t>
            </a:r>
            <a:r>
              <a:rPr lang="ru-RU" sz="2400" dirty="0" smtClean="0"/>
              <a:t> </a:t>
            </a:r>
            <a:r>
              <a:rPr lang="ru-RU" sz="2400" dirty="0" err="1"/>
              <a:t>small</a:t>
            </a:r>
            <a:r>
              <a:rPr lang="ru-RU" sz="2400" dirty="0"/>
              <a:t> </a:t>
            </a:r>
            <a:r>
              <a:rPr lang="ru-RU" sz="2400" dirty="0" err="1"/>
              <a:t>particles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water</a:t>
            </a:r>
            <a:r>
              <a:rPr lang="ru-RU" sz="2400" dirty="0"/>
              <a:t> </a:t>
            </a:r>
            <a:r>
              <a:rPr lang="ru-RU" sz="2400" dirty="0" err="1"/>
              <a:t>ice</a:t>
            </a:r>
            <a:r>
              <a:rPr lang="ru-RU" sz="2400" dirty="0"/>
              <a:t> </a:t>
            </a:r>
            <a:r>
              <a:rPr lang="ru-RU" sz="2400" dirty="0" err="1"/>
              <a:t>from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surface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Mab</a:t>
            </a:r>
            <a:r>
              <a:rPr lang="ru-RU" sz="2400" dirty="0"/>
              <a:t>.’</a:t>
            </a:r>
            <a:endParaRPr lang="en-US" sz="2400" b="1" dirty="0" smtClean="0">
              <a:solidFill>
                <a:schemeClr val="accent1">
                  <a:lumMod val="75000"/>
                </a:schemeClr>
              </a:solidFill>
              <a:latin typeface="Gill Sans MT" panose="020B0502020104020203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50776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2600" dirty="0"/>
              <a:t>Patterns for Secondary </a:t>
            </a:r>
            <a:r>
              <a:rPr lang="en-US" sz="2600" dirty="0"/>
              <a:t>causal Discourse </a:t>
            </a:r>
            <a:r>
              <a:rPr lang="en-US" sz="2600" dirty="0" smtClean="0"/>
              <a:t>Connectives</a:t>
            </a:r>
            <a:endParaRPr lang="en-US" sz="2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081464"/>
            <a:ext cx="11029615" cy="3777336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(6) Other </a:t>
            </a:r>
            <a:r>
              <a:rPr lang="en-US" sz="2600" b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constructions with </a:t>
            </a:r>
            <a:r>
              <a:rPr lang="en-US" sz="2600" b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nouns 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X </a:t>
            </a:r>
            <a:r>
              <a:rPr lang="ru-RU" sz="2600" i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одна из основ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 Y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‘one of the bases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’</a:t>
            </a:r>
            <a:r>
              <a:rPr lang="en-US" sz="2600" i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, </a:t>
            </a:r>
            <a:r>
              <a:rPr lang="ru-RU" sz="2600" i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причина </a:t>
            </a:r>
            <a:r>
              <a:rPr lang="en-US" sz="2600" i="1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ADJ: </a:t>
            </a:r>
            <a:r>
              <a:rPr lang="en-US" sz="2600" dirty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‘a cause is ADJ</a:t>
            </a:r>
            <a:r>
              <a:rPr lang="en-US" sz="2600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’</a:t>
            </a:r>
          </a:p>
          <a:p>
            <a:pPr marL="0" indent="0">
              <a:buNone/>
            </a:pPr>
            <a:endParaRPr lang="en-US" sz="2600" dirty="0" smtClean="0">
              <a:solidFill>
                <a:schemeClr val="accent1">
                  <a:lumMod val="75000"/>
                </a:schemeClr>
              </a:solidFill>
              <a:latin typeface="Corbel" panose="020B0503020204020204" pitchFamily="34" charset="0"/>
            </a:endParaRPr>
          </a:p>
          <a:p>
            <a:r>
              <a:rPr lang="ru-RU" sz="2200" i="1" dirty="0">
                <a:latin typeface="Corbel" panose="020B0503020204020204" pitchFamily="34" charset="0"/>
              </a:rPr>
              <a:t>[Нынешний норматив - 75% - был введен законом с подачи ЦБ вскоре после "великого дефолта</a:t>
            </a:r>
            <a:r>
              <a:rPr lang="ru-RU" sz="2200" i="1" dirty="0" smtClean="0">
                <a:latin typeface="Corbel" panose="020B0503020204020204" pitchFamily="34" charset="0"/>
              </a:rPr>
              <a:t>".]</a:t>
            </a:r>
            <a:r>
              <a:rPr lang="en-US" sz="20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nucleus</a:t>
            </a:r>
            <a:r>
              <a:rPr lang="ru-RU" sz="2200" i="1" dirty="0" smtClean="0">
                <a:latin typeface="Corbel" panose="020B0503020204020204" pitchFamily="34" charset="0"/>
              </a:rPr>
              <a:t> </a:t>
            </a:r>
            <a:r>
              <a:rPr lang="en-US" sz="2200" i="1" dirty="0">
                <a:latin typeface="Corbel" panose="020B0503020204020204" pitchFamily="34" charset="0"/>
              </a:rPr>
              <a:t>[</a:t>
            </a:r>
            <a:r>
              <a:rPr lang="ru-RU" sz="2200" b="1" i="1" dirty="0">
                <a:latin typeface="Corbel" panose="020B0503020204020204" pitchFamily="34" charset="0"/>
              </a:rPr>
              <a:t>Причина простая</a:t>
            </a:r>
            <a:r>
              <a:rPr lang="en-US" sz="2200" i="1" dirty="0">
                <a:latin typeface="Corbel" panose="020B0503020204020204" pitchFamily="34" charset="0"/>
              </a:rPr>
              <a:t>: </a:t>
            </a:r>
            <a:r>
              <a:rPr lang="ru-RU" sz="2200" i="1" dirty="0">
                <a:latin typeface="Corbel" panose="020B0503020204020204" pitchFamily="34" charset="0"/>
              </a:rPr>
              <a:t>финансовый кризис лишил его валютных резервов</a:t>
            </a:r>
            <a:r>
              <a:rPr lang="en-US" sz="2200" i="1" dirty="0" smtClean="0">
                <a:latin typeface="Corbel" panose="020B0503020204020204" pitchFamily="34" charset="0"/>
              </a:rPr>
              <a:t>.] </a:t>
            </a:r>
            <a:r>
              <a:rPr lang="en-US" sz="20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satellite</a:t>
            </a:r>
            <a:endParaRPr lang="en-US" sz="2200" i="1" dirty="0" smtClean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2200" i="1" dirty="0">
                <a:latin typeface="Corbel" panose="020B0503020204020204" pitchFamily="34" charset="0"/>
              </a:rPr>
              <a:t>	</a:t>
            </a:r>
            <a:r>
              <a:rPr lang="en-US" sz="2200" dirty="0" smtClean="0">
                <a:latin typeface="Corbel" panose="020B0503020204020204" pitchFamily="34" charset="0"/>
              </a:rPr>
              <a:t>‘</a:t>
            </a:r>
            <a:r>
              <a:rPr lang="en-US" sz="2200" dirty="0">
                <a:latin typeface="Corbel" panose="020B0503020204020204" pitchFamily="34" charset="0"/>
              </a:rPr>
              <a:t>Current norm – 75% was established by the law at the CB behest soon after the </a:t>
            </a:r>
            <a:r>
              <a:rPr lang="en-US" sz="2200" dirty="0" smtClean="0">
                <a:latin typeface="Corbel" panose="020B0503020204020204" pitchFamily="34" charset="0"/>
              </a:rPr>
              <a:t>	“</a:t>
            </a:r>
            <a:r>
              <a:rPr lang="en-US" sz="2200" dirty="0">
                <a:latin typeface="Corbel" panose="020B0503020204020204" pitchFamily="34" charset="0"/>
              </a:rPr>
              <a:t>great </a:t>
            </a:r>
            <a:r>
              <a:rPr lang="en-US" sz="2200" dirty="0" smtClean="0">
                <a:latin typeface="Corbel" panose="020B0503020204020204" pitchFamily="34" charset="0"/>
              </a:rPr>
              <a:t>	default</a:t>
            </a:r>
            <a:r>
              <a:rPr lang="en-US" sz="2200" dirty="0">
                <a:latin typeface="Corbel" panose="020B0503020204020204" pitchFamily="34" charset="0"/>
              </a:rPr>
              <a:t>”. </a:t>
            </a:r>
            <a:r>
              <a:rPr lang="en-US" sz="2200" b="1" dirty="0">
                <a:latin typeface="Corbel" panose="020B0503020204020204" pitchFamily="34" charset="0"/>
              </a:rPr>
              <a:t>The reason (</a:t>
            </a:r>
            <a:r>
              <a:rPr lang="en-US" sz="2200" dirty="0">
                <a:latin typeface="Corbel" panose="020B0503020204020204" pitchFamily="34" charset="0"/>
              </a:rPr>
              <a:t>for that) </a:t>
            </a:r>
            <a:r>
              <a:rPr lang="en-US" sz="2200" b="1" dirty="0">
                <a:latin typeface="Corbel" panose="020B0503020204020204" pitchFamily="34" charset="0"/>
              </a:rPr>
              <a:t>is </a:t>
            </a:r>
            <a:r>
              <a:rPr lang="en-US" sz="2200" b="1" dirty="0" smtClean="0">
                <a:latin typeface="Corbel" panose="020B0503020204020204" pitchFamily="34" charset="0"/>
              </a:rPr>
              <a:t>simple: </a:t>
            </a:r>
            <a:r>
              <a:rPr lang="en-US" altLang="en-US" sz="2200" dirty="0">
                <a:solidFill>
                  <a:srgbClr val="212121"/>
                </a:solidFill>
                <a:latin typeface="Corbel" panose="020B0503020204020204" pitchFamily="34" charset="0"/>
              </a:rPr>
              <a:t>the financial crisis deprived him of </a:t>
            </a:r>
            <a:r>
              <a:rPr lang="en-US" altLang="en-US" sz="2200" dirty="0" smtClean="0">
                <a:solidFill>
                  <a:srgbClr val="212121"/>
                </a:solidFill>
                <a:latin typeface="Corbel" panose="020B0503020204020204" pitchFamily="34" charset="0"/>
              </a:rPr>
              <a:t>	foreign 	exchange reserves</a:t>
            </a:r>
            <a:r>
              <a:rPr lang="en-US" altLang="en-US" sz="2200" dirty="0" smtClean="0">
                <a:solidFill>
                  <a:schemeClr val="tx1"/>
                </a:solidFill>
                <a:latin typeface="Corbel" panose="020B0503020204020204" pitchFamily="34" charset="0"/>
              </a:rPr>
              <a:t>.</a:t>
            </a:r>
            <a:r>
              <a:rPr lang="en-US" sz="2200" dirty="0" smtClean="0">
                <a:latin typeface="Corbel" panose="020B0503020204020204" pitchFamily="34" charset="0"/>
              </a:rPr>
              <a:t>’</a:t>
            </a:r>
            <a:endParaRPr lang="en-US" sz="22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b="1" dirty="0">
              <a:solidFill>
                <a:schemeClr val="accent1">
                  <a:lumMod val="75000"/>
                </a:schemeClr>
              </a:solidFill>
              <a:latin typeface="Corbel" panose="020B0503020204020204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74822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Anaphoric Elements in Multi-Word </a:t>
            </a:r>
            <a:r>
              <a:rPr lang="en-US" dirty="0" smtClean="0"/>
              <a:t>Connectives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5842"/>
            <a:ext cx="11029615" cy="46321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Corbel" panose="020B0503020204020204" pitchFamily="34" charset="0"/>
                <a:cs typeface="Courier New" panose="02070309020205020404" pitchFamily="49" charset="0"/>
              </a:rPr>
              <a:t>Example</a:t>
            </a:r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</a:rPr>
              <a:t>: </a:t>
            </a:r>
            <a:r>
              <a:rPr lang="ru-RU" sz="2400" b="1" i="1" dirty="0" smtClean="0">
                <a:solidFill>
                  <a:schemeClr val="accent1"/>
                </a:solidFill>
                <a:latin typeface="Corbel" panose="020B0503020204020204" pitchFamily="34" charset="0"/>
                <a:cs typeface="Courier New" panose="02070309020205020404" pitchFamily="49" charset="0"/>
              </a:rPr>
              <a:t>благодаря </a:t>
            </a:r>
            <a:r>
              <a:rPr lang="en-US" sz="2400" b="1" i="1" dirty="0" smtClean="0">
                <a:solidFill>
                  <a:schemeClr val="accent1"/>
                </a:solidFill>
                <a:latin typeface="Corbel" panose="020B0503020204020204" pitchFamily="34" charset="0"/>
                <a:cs typeface="Courier New" panose="02070309020205020404" pitchFamily="49" charset="0"/>
              </a:rPr>
              <a:t>X   </a:t>
            </a:r>
            <a:r>
              <a:rPr lang="en-US" sz="2400" b="1" dirty="0" smtClean="0">
                <a:solidFill>
                  <a:schemeClr val="accent1"/>
                </a:solidFill>
                <a:latin typeface="Corbel" panose="020B0503020204020204" pitchFamily="34" charset="0"/>
                <a:cs typeface="Courier New" panose="02070309020205020404" pitchFamily="49" charset="0"/>
              </a:rPr>
              <a:t>‘thanks  to X’. </a:t>
            </a:r>
            <a:r>
              <a:rPr lang="en-US" sz="2400" dirty="0" smtClean="0">
                <a:latin typeface="Corbel" panose="020B0503020204020204" pitchFamily="34" charset="0"/>
                <a:cs typeface="Courier New" panose="02070309020205020404" pitchFamily="49" charset="0"/>
              </a:rPr>
              <a:t>X can be: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</a:rPr>
              <a:t>a Noun Phrase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 smtClean="0">
                <a:latin typeface="Corbel" panose="020B0503020204020204" pitchFamily="34" charset="0"/>
                <a:cs typeface="Courier New" panose="02070309020205020404" pitchFamily="49" charset="0"/>
              </a:rPr>
              <a:t>the </a:t>
            </a:r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</a:rPr>
              <a:t>demonstrative </a:t>
            </a:r>
            <a:r>
              <a:rPr lang="ru-RU" sz="2400" b="1" i="1" dirty="0">
                <a:latin typeface="Corbel" panose="020B0503020204020204" pitchFamily="34" charset="0"/>
                <a:cs typeface="Courier New" panose="02070309020205020404" pitchFamily="49" charset="0"/>
              </a:rPr>
              <a:t>это</a:t>
            </a:r>
            <a:r>
              <a:rPr lang="en-US" sz="2400" b="1" i="1" dirty="0">
                <a:latin typeface="Corbel" panose="020B0503020204020204" pitchFamily="34" charset="0"/>
                <a:cs typeface="Courier New" panose="02070309020205020404" pitchFamily="49" charset="0"/>
              </a:rPr>
              <a:t> (</a:t>
            </a:r>
            <a:r>
              <a:rPr lang="ru-RU" sz="2400" b="1" i="1" dirty="0">
                <a:latin typeface="Corbel" panose="020B0503020204020204" pitchFamily="34" charset="0"/>
                <a:cs typeface="Courier New" panose="02070309020205020404" pitchFamily="49" charset="0"/>
              </a:rPr>
              <a:t>этот</a:t>
            </a:r>
            <a:r>
              <a:rPr lang="en-US" sz="2400" b="1" i="1" dirty="0">
                <a:latin typeface="Corbel" panose="020B0503020204020204" pitchFamily="34" charset="0"/>
                <a:cs typeface="Courier New" panose="02070309020205020404" pitchFamily="49" charset="0"/>
              </a:rPr>
              <a:t>) </a:t>
            </a:r>
            <a:r>
              <a:rPr lang="en-US" sz="2400" b="1" dirty="0">
                <a:latin typeface="Corbel" panose="020B0503020204020204" pitchFamily="34" charset="0"/>
                <a:cs typeface="Courier New" panose="02070309020205020404" pitchFamily="49" charset="0"/>
              </a:rPr>
              <a:t>‘this’ </a:t>
            </a:r>
            <a:endParaRPr lang="ru-RU" sz="2400" b="1" dirty="0">
              <a:latin typeface="Corbel" panose="020B0503020204020204" pitchFamily="34" charset="0"/>
              <a:cs typeface="Courier New" panose="02070309020205020404" pitchFamily="49" charset="0"/>
            </a:endParaRP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</a:rPr>
              <a:t>the </a:t>
            </a:r>
            <a:r>
              <a:rPr lang="en-US" sz="2400" dirty="0">
                <a:latin typeface="Corbel" panose="020B0503020204020204" pitchFamily="34" charset="0"/>
                <a:cs typeface="Courier New" panose="02070309020205020404" pitchFamily="49" charset="0"/>
              </a:rPr>
              <a:t>relative pronoun </a:t>
            </a:r>
            <a:r>
              <a:rPr lang="ru-RU" sz="2400" b="1" i="1" dirty="0">
                <a:latin typeface="Corbel" panose="020B0503020204020204" pitchFamily="34" charset="0"/>
                <a:cs typeface="Courier New" panose="02070309020205020404" pitchFamily="49" charset="0"/>
              </a:rPr>
              <a:t>что</a:t>
            </a:r>
            <a:r>
              <a:rPr lang="ru-RU" sz="2400" b="1" dirty="0">
                <a:latin typeface="Corbel" panose="020B0503020204020204" pitchFamily="34" charset="0"/>
                <a:cs typeface="Courier New" panose="02070309020205020404" pitchFamily="49" charset="0"/>
              </a:rPr>
              <a:t> </a:t>
            </a:r>
            <a:r>
              <a:rPr lang="en-US" sz="2400" b="1" dirty="0">
                <a:latin typeface="Corbel" panose="020B0503020204020204" pitchFamily="34" charset="0"/>
                <a:cs typeface="Courier New" panose="02070309020205020404" pitchFamily="49" charset="0"/>
              </a:rPr>
              <a:t>‘what</a:t>
            </a:r>
            <a:r>
              <a:rPr lang="en-US" sz="2400" b="1" dirty="0" smtClean="0">
                <a:latin typeface="Corbel" panose="020B0503020204020204" pitchFamily="34" charset="0"/>
                <a:cs typeface="Courier New" panose="02070309020205020404" pitchFamily="49" charset="0"/>
              </a:rPr>
              <a:t>’</a:t>
            </a:r>
          </a:p>
          <a:p>
            <a:pPr marL="342900" indent="-342900">
              <a:spcBef>
                <a:spcPts val="0"/>
              </a:spcBef>
              <a:spcAft>
                <a:spcPts val="0"/>
              </a:spcAft>
              <a:buFont typeface="+mj-lt"/>
              <a:buAutoNum type="arabicPeriod"/>
            </a:pPr>
            <a:endParaRPr lang="ru-RU" sz="2400" b="1" dirty="0">
              <a:latin typeface="Corbel" panose="020B0503020204020204" pitchFamily="34" charset="0"/>
              <a:cs typeface="Courier New" panose="02070309020205020404" pitchFamily="49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</a:rPr>
              <a:t>[</a:t>
            </a: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</a:rPr>
              <a:t>Благодаря </a:t>
            </a:r>
            <a:r>
              <a:rPr lang="ru-RU" sz="2200" i="1" dirty="0">
                <a:solidFill>
                  <a:schemeClr val="accent1">
                    <a:lumMod val="75000"/>
                  </a:schemeClr>
                </a:solidFill>
              </a:rPr>
              <a:t>физиологической </a:t>
            </a: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</a:rPr>
              <a:t>адаптации</a:t>
            </a:r>
            <a:r>
              <a:rPr lang="en-US" sz="2200" i="1" dirty="0" smtClean="0">
                <a:solidFill>
                  <a:schemeClr val="accent1">
                    <a:lumMod val="75000"/>
                  </a:schemeClr>
                </a:solidFill>
              </a:rPr>
              <a:t>]</a:t>
            </a:r>
            <a:r>
              <a:rPr lang="en-US" sz="2000" i="1" baseline="-25000" dirty="0" smtClean="0">
                <a:solidFill>
                  <a:schemeClr val="dk1"/>
                </a:solidFill>
                <a:sym typeface="Corbel"/>
              </a:rPr>
              <a:t>satellite</a:t>
            </a:r>
            <a:r>
              <a:rPr lang="en-US" sz="2000" i="1" dirty="0" smtClean="0">
                <a:solidFill>
                  <a:schemeClr val="dk1"/>
                </a:solidFill>
                <a:sym typeface="Corbel"/>
              </a:rPr>
              <a:t> </a:t>
            </a:r>
            <a:r>
              <a:rPr lang="en-US" sz="2200" i="1" dirty="0" smtClean="0"/>
              <a:t>[</a:t>
            </a:r>
            <a:r>
              <a:rPr lang="ru-RU" sz="2200" i="1" dirty="0" smtClean="0"/>
              <a:t>человек </a:t>
            </a:r>
            <a:r>
              <a:rPr lang="ru-RU" sz="2200" i="1" dirty="0"/>
              <a:t>может приспосабливаться к значительным изменениям погоды</a:t>
            </a:r>
            <a:r>
              <a:rPr lang="ru-RU" sz="2200" i="1" dirty="0" smtClean="0"/>
              <a:t>.</a:t>
            </a:r>
            <a:r>
              <a:rPr lang="en-US" sz="2200" i="1" dirty="0" smtClean="0"/>
              <a:t>]</a:t>
            </a:r>
            <a:r>
              <a:rPr lang="ru-RU" sz="2000" i="1" dirty="0" smtClean="0"/>
              <a:t> </a:t>
            </a:r>
            <a:r>
              <a:rPr lang="en-US" sz="20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nucleus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sz="2000" dirty="0" smtClean="0"/>
              <a:t>	‘</a:t>
            </a:r>
            <a:r>
              <a:rPr lang="en-US" sz="2000" b="1" dirty="0" smtClean="0"/>
              <a:t>Thanks </a:t>
            </a:r>
            <a:r>
              <a:rPr lang="en-US" sz="2000" b="1" dirty="0"/>
              <a:t>to physiological adaptation</a:t>
            </a:r>
            <a:r>
              <a:rPr lang="en-US" sz="2000" dirty="0"/>
              <a:t>, a </a:t>
            </a:r>
            <a:r>
              <a:rPr lang="en-US" sz="2000" dirty="0" smtClean="0"/>
              <a:t>man </a:t>
            </a:r>
            <a:r>
              <a:rPr lang="en-US" sz="2000" dirty="0"/>
              <a:t>can adapt to significant weather </a:t>
            </a:r>
            <a:r>
              <a:rPr lang="en-US" sz="2000" dirty="0" smtClean="0"/>
              <a:t>changes’.</a:t>
            </a:r>
            <a:endParaRPr lang="en-US" sz="1600" dirty="0">
              <a:latin typeface="Corbel" panose="020B0503020204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i="1" dirty="0" smtClean="0">
                <a:latin typeface="Corbel" panose="020B0503020204020204" pitchFamily="34" charset="0"/>
              </a:rPr>
              <a:t>[</a:t>
            </a:r>
            <a:r>
              <a:rPr lang="ru-RU" sz="2200" i="1" dirty="0" smtClean="0">
                <a:latin typeface="Corbel" panose="020B0503020204020204" pitchFamily="34" charset="0"/>
              </a:rPr>
              <a:t>Человек адаптируется к разным условиям.</a:t>
            </a:r>
            <a:r>
              <a:rPr lang="en-US" sz="2200" i="1" dirty="0" smtClean="0">
                <a:latin typeface="Corbel" panose="020B0503020204020204" pitchFamily="34" charset="0"/>
              </a:rPr>
              <a:t>]</a:t>
            </a:r>
            <a:r>
              <a:rPr lang="en-US" sz="2000" i="1" baseline="-25000" dirty="0" smtClean="0">
                <a:solidFill>
                  <a:schemeClr val="dk1"/>
                </a:solidFill>
                <a:sym typeface="Corbel"/>
              </a:rPr>
              <a:t>satellite</a:t>
            </a:r>
            <a:r>
              <a:rPr lang="ru-RU" sz="2200" i="1" dirty="0" smtClean="0">
                <a:latin typeface="Corbel" panose="020B0503020204020204" pitchFamily="34" charset="0"/>
              </a:rPr>
              <a:t> </a:t>
            </a:r>
            <a:r>
              <a:rPr lang="en-US" sz="2200" i="1" dirty="0" smtClean="0">
                <a:latin typeface="Corbel" panose="020B0503020204020204" pitchFamily="34" charset="0"/>
              </a:rPr>
              <a:t>[</a:t>
            </a: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Благодаря этому </a:t>
            </a:r>
            <a:r>
              <a:rPr lang="ru-RU" sz="2200" i="1" dirty="0" smtClean="0">
                <a:latin typeface="Corbel" panose="020B0503020204020204" pitchFamily="34" charset="0"/>
              </a:rPr>
              <a:t>он может</a:t>
            </a:r>
            <a:r>
              <a:rPr lang="en-US" sz="2200" i="1" dirty="0" smtClean="0">
                <a:latin typeface="Corbel" panose="020B0503020204020204" pitchFamily="34" charset="0"/>
              </a:rPr>
              <a:t> </a:t>
            </a:r>
            <a:r>
              <a:rPr lang="ru-RU" sz="2200" i="1" dirty="0" smtClean="0">
                <a:latin typeface="Corbel" panose="020B0503020204020204" pitchFamily="34" charset="0"/>
              </a:rPr>
              <a:t>…</a:t>
            </a:r>
            <a:r>
              <a:rPr lang="en-US" sz="2200" i="1" dirty="0" smtClean="0">
                <a:latin typeface="Corbel" panose="020B0503020204020204" pitchFamily="34" charset="0"/>
              </a:rPr>
              <a:t>]</a:t>
            </a:r>
            <a:r>
              <a:rPr lang="en-US" sz="20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nucleus</a:t>
            </a:r>
            <a:endParaRPr lang="en-US" sz="2200" i="1" dirty="0" smtClean="0">
              <a:latin typeface="Corbel" panose="020B0503020204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i="1" dirty="0">
                <a:latin typeface="Corbel" panose="020B0503020204020204" pitchFamily="34" charset="0"/>
              </a:rPr>
              <a:t>	</a:t>
            </a:r>
            <a:r>
              <a:rPr lang="en-US" sz="2200" i="1" dirty="0" smtClean="0">
                <a:latin typeface="Corbel" panose="020B0503020204020204" pitchFamily="34" charset="0"/>
              </a:rPr>
              <a:t>‘</a:t>
            </a:r>
            <a:r>
              <a:rPr lang="en-US" sz="2200" dirty="0" smtClean="0">
                <a:latin typeface="Corbel" panose="020B0503020204020204" pitchFamily="34" charset="0"/>
              </a:rPr>
              <a:t>A man adapts to different conditions. </a:t>
            </a:r>
            <a:r>
              <a:rPr lang="en-US" sz="2200" b="1" dirty="0" smtClean="0">
                <a:latin typeface="Corbel" panose="020B0503020204020204" pitchFamily="34" charset="0"/>
              </a:rPr>
              <a:t>Thanks to this </a:t>
            </a:r>
            <a:r>
              <a:rPr lang="en-US" sz="2200" dirty="0" smtClean="0">
                <a:latin typeface="Corbel" panose="020B0503020204020204" pitchFamily="34" charset="0"/>
              </a:rPr>
              <a:t>he can…’</a:t>
            </a:r>
            <a:endParaRPr lang="ru-RU" sz="2200" dirty="0" smtClean="0">
              <a:latin typeface="Corbel" panose="020B0503020204020204" pitchFamily="34" charset="0"/>
            </a:endParaRPr>
          </a:p>
          <a:p>
            <a:pPr>
              <a:spcAft>
                <a:spcPts val="0"/>
              </a:spcAft>
              <a:buFont typeface="Wingdings" panose="05000000000000000000" pitchFamily="2" charset="2"/>
              <a:buChar char="v"/>
            </a:pPr>
            <a:r>
              <a:rPr lang="en-US" sz="2200" i="1" dirty="0" smtClean="0">
                <a:latin typeface="Corbel" panose="020B0503020204020204" pitchFamily="34" charset="0"/>
              </a:rPr>
              <a:t>[</a:t>
            </a:r>
            <a:r>
              <a:rPr lang="ru-RU" sz="2200" i="1" dirty="0" smtClean="0">
                <a:latin typeface="Corbel" panose="020B0503020204020204" pitchFamily="34" charset="0"/>
              </a:rPr>
              <a:t>Человек адаптируется </a:t>
            </a:r>
            <a:r>
              <a:rPr lang="en-US" sz="2200" i="1" dirty="0" smtClean="0">
                <a:latin typeface="Corbel" panose="020B0503020204020204" pitchFamily="34" charset="0"/>
              </a:rPr>
              <a:t>…</a:t>
            </a:r>
            <a:r>
              <a:rPr lang="ru-RU" sz="2200" i="1" dirty="0" smtClean="0">
                <a:latin typeface="Corbel" panose="020B0503020204020204" pitchFamily="34" charset="0"/>
              </a:rPr>
              <a:t>,</a:t>
            </a:r>
            <a:r>
              <a:rPr lang="en-US" sz="2200" i="1" dirty="0" smtClean="0">
                <a:latin typeface="Corbel" panose="020B0503020204020204" pitchFamily="34" charset="0"/>
              </a:rPr>
              <a:t>]</a:t>
            </a:r>
            <a:r>
              <a:rPr lang="en-US" sz="2000" i="1" baseline="-25000" dirty="0" smtClean="0">
                <a:solidFill>
                  <a:schemeClr val="dk1"/>
                </a:solidFill>
                <a:sym typeface="Corbel"/>
              </a:rPr>
              <a:t>satellite</a:t>
            </a:r>
            <a:r>
              <a:rPr lang="ru-RU" sz="2200" i="1" dirty="0" smtClean="0">
                <a:latin typeface="Corbel" panose="020B0503020204020204" pitchFamily="34" charset="0"/>
              </a:rPr>
              <a:t> </a:t>
            </a:r>
            <a:r>
              <a:rPr lang="en-US" sz="2200" i="1" dirty="0" smtClean="0">
                <a:latin typeface="Corbel" panose="020B0503020204020204" pitchFamily="34" charset="0"/>
              </a:rPr>
              <a:t>[</a:t>
            </a:r>
            <a:r>
              <a:rPr lang="ru-RU" sz="2200" i="1" dirty="0" smtClean="0">
                <a:solidFill>
                  <a:schemeClr val="accent1">
                    <a:lumMod val="75000"/>
                  </a:schemeClr>
                </a:solidFill>
                <a:latin typeface="Corbel" panose="020B0503020204020204" pitchFamily="34" charset="0"/>
              </a:rPr>
              <a:t>благодаря чему </a:t>
            </a:r>
            <a:r>
              <a:rPr lang="ru-RU" sz="2200" i="1" dirty="0">
                <a:latin typeface="Corbel" panose="020B0503020204020204" pitchFamily="34" charset="0"/>
              </a:rPr>
              <a:t>он </a:t>
            </a:r>
            <a:r>
              <a:rPr lang="ru-RU" sz="2200" i="1" dirty="0" smtClean="0">
                <a:latin typeface="Corbel" panose="020B0503020204020204" pitchFamily="34" charset="0"/>
              </a:rPr>
              <a:t>может…</a:t>
            </a:r>
            <a:r>
              <a:rPr lang="en-US" sz="2200" i="1" dirty="0" smtClean="0">
                <a:latin typeface="Corbel" panose="020B0503020204020204" pitchFamily="34" charset="0"/>
              </a:rPr>
              <a:t>]</a:t>
            </a:r>
            <a:r>
              <a:rPr lang="en-US" sz="2000" i="1" baseline="-25000" dirty="0" smtClean="0">
                <a:solidFill>
                  <a:schemeClr val="dk1"/>
                </a:solidFill>
                <a:ea typeface="Corbel"/>
                <a:cs typeface="Corbel"/>
                <a:sym typeface="Corbel"/>
              </a:rPr>
              <a:t>nucleus</a:t>
            </a:r>
            <a:r>
              <a:rPr lang="ru-RU" sz="2200" i="1" dirty="0" smtClean="0">
                <a:latin typeface="Corbel" panose="020B0503020204020204" pitchFamily="34" charset="0"/>
              </a:rPr>
              <a:t> </a:t>
            </a:r>
            <a:endParaRPr lang="en-US" sz="2200" i="1" dirty="0" smtClean="0">
              <a:latin typeface="Corbel" panose="020B0503020204020204" pitchFamily="34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sz="2200" i="1" dirty="0">
                <a:latin typeface="Corbel" panose="020B0503020204020204" pitchFamily="34" charset="0"/>
              </a:rPr>
              <a:t>	</a:t>
            </a:r>
            <a:r>
              <a:rPr lang="en-US" sz="2200" dirty="0" smtClean="0">
                <a:latin typeface="Corbel" panose="020B0503020204020204" pitchFamily="34" charset="0"/>
              </a:rPr>
              <a:t>‘</a:t>
            </a:r>
            <a:r>
              <a:rPr lang="en-US" sz="2200" dirty="0">
                <a:latin typeface="Corbel" panose="020B0503020204020204" pitchFamily="34" charset="0"/>
              </a:rPr>
              <a:t>A man </a:t>
            </a:r>
            <a:r>
              <a:rPr lang="en-US" sz="2200" dirty="0" smtClean="0">
                <a:latin typeface="Corbel" panose="020B0503020204020204" pitchFamily="34" charset="0"/>
              </a:rPr>
              <a:t>adapts …, </a:t>
            </a:r>
            <a:r>
              <a:rPr lang="en-US" sz="2200" b="1" dirty="0" smtClean="0">
                <a:latin typeface="Corbel" panose="020B0503020204020204" pitchFamily="34" charset="0"/>
              </a:rPr>
              <a:t>thanks </a:t>
            </a:r>
            <a:r>
              <a:rPr lang="en-US" sz="2200" b="1" dirty="0">
                <a:latin typeface="Corbel" panose="020B0503020204020204" pitchFamily="34" charset="0"/>
              </a:rPr>
              <a:t>to </a:t>
            </a:r>
            <a:r>
              <a:rPr lang="en-US" sz="2200" b="1" dirty="0" smtClean="0">
                <a:latin typeface="Corbel" panose="020B0503020204020204" pitchFamily="34" charset="0"/>
              </a:rPr>
              <a:t>which </a:t>
            </a:r>
            <a:r>
              <a:rPr lang="en-US" sz="2200" dirty="0">
                <a:latin typeface="Corbel" panose="020B0503020204020204" pitchFamily="34" charset="0"/>
              </a:rPr>
              <a:t>he can…</a:t>
            </a:r>
            <a:r>
              <a:rPr lang="en-US" sz="2200" dirty="0" smtClean="0">
                <a:latin typeface="Corbel" panose="020B0503020204020204" pitchFamily="34" charset="0"/>
              </a:rPr>
              <a:t>’</a:t>
            </a:r>
            <a:endParaRPr lang="en-US" sz="2200" dirty="0">
              <a:latin typeface="Corbel" panose="020B0503020204020204" pitchFamily="34" charset="0"/>
            </a:endParaRPr>
          </a:p>
          <a:p>
            <a:pPr marL="0" indent="0">
              <a:buNone/>
            </a:pPr>
            <a:r>
              <a:rPr lang="en-US" sz="1400" i="1" dirty="0" smtClean="0"/>
              <a:t>	</a:t>
            </a:r>
            <a:endParaRPr lang="en-US" sz="14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 flipV="1">
            <a:off x="448846" y="6858000"/>
            <a:ext cx="5470691" cy="15641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096405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Anaphoric Elements in Multi-Word </a:t>
            </a:r>
            <a:r>
              <a:rPr lang="en-US" dirty="0" smtClean="0"/>
              <a:t>Connectives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225842"/>
            <a:ext cx="11029615" cy="4632158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solidFill>
                  <a:schemeClr val="accent2"/>
                </a:solidFill>
              </a:rPr>
              <a:t>Different degree of </a:t>
            </a:r>
            <a:r>
              <a:rPr lang="en-US" sz="2400" dirty="0" err="1" smtClean="0">
                <a:solidFill>
                  <a:schemeClr val="accent2"/>
                </a:solidFill>
              </a:rPr>
              <a:t>grammaticalization</a:t>
            </a:r>
            <a:r>
              <a:rPr lang="en-US" sz="2400" dirty="0">
                <a:solidFill>
                  <a:schemeClr val="accent2"/>
                </a:solidFill>
              </a:rPr>
              <a:t>:</a:t>
            </a:r>
            <a:endParaRPr lang="en-US" sz="2400" dirty="0" smtClean="0">
              <a:solidFill>
                <a:schemeClr val="accent2"/>
              </a:solidFill>
            </a:endParaRPr>
          </a:p>
          <a:p>
            <a:pPr marL="457200" indent="-457200">
              <a:buAutoNum type="arabicParenBoth"/>
            </a:pPr>
            <a:r>
              <a:rPr lang="ru-RU" sz="2400" dirty="0" smtClean="0">
                <a:solidFill>
                  <a:schemeClr val="accent1"/>
                </a:solidFill>
              </a:rPr>
              <a:t>б</a:t>
            </a:r>
            <a:r>
              <a:rPr lang="ru-RU" sz="2400" dirty="0" smtClean="0">
                <a:solidFill>
                  <a:schemeClr val="accent1"/>
                </a:solidFill>
              </a:rPr>
              <a:t>лагодаря </a:t>
            </a:r>
            <a:r>
              <a:rPr lang="ru-RU" sz="2400" b="1" dirty="0" smtClean="0">
                <a:solidFill>
                  <a:schemeClr val="accent1"/>
                </a:solidFill>
              </a:rPr>
              <a:t>этому</a:t>
            </a:r>
            <a:r>
              <a:rPr lang="ru-RU" sz="24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‘thanks to this’</a:t>
            </a:r>
            <a:endParaRPr lang="en-US" sz="2000" dirty="0">
              <a:solidFill>
                <a:schemeClr val="accent2"/>
              </a:solidFill>
            </a:endParaRPr>
          </a:p>
          <a:p>
            <a:pPr marL="457200" indent="-457200">
              <a:buFont typeface="Wingdings 2" panose="05020102010507070707" pitchFamily="18" charset="2"/>
              <a:buAutoNum type="arabicParenBoth"/>
            </a:pPr>
            <a:r>
              <a:rPr lang="ru-RU" sz="2400" dirty="0" smtClean="0">
                <a:solidFill>
                  <a:schemeClr val="accent1"/>
                </a:solidFill>
              </a:rPr>
              <a:t>благодаря </a:t>
            </a:r>
            <a:r>
              <a:rPr lang="ru-RU" sz="2400" b="1" dirty="0" smtClean="0">
                <a:solidFill>
                  <a:schemeClr val="accent1"/>
                </a:solidFill>
              </a:rPr>
              <a:t>чему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‘thanks to which’ </a:t>
            </a:r>
            <a:endParaRPr lang="en-US" sz="2000" dirty="0">
              <a:solidFill>
                <a:schemeClr val="accent2"/>
              </a:solidFill>
            </a:endParaRPr>
          </a:p>
          <a:p>
            <a:pPr marL="457200" indent="-457200">
              <a:buFont typeface="Wingdings 2" panose="05020102010507070707" pitchFamily="18" charset="2"/>
              <a:buAutoNum type="arabicParenBoth"/>
            </a:pPr>
            <a:r>
              <a:rPr lang="ru-RU" sz="2400" dirty="0" smtClean="0">
                <a:solidFill>
                  <a:schemeClr val="accent1"/>
                </a:solidFill>
              </a:rPr>
              <a:t>благодаря + </a:t>
            </a:r>
            <a:r>
              <a:rPr lang="en-US" sz="2400" b="1" dirty="0" smtClean="0">
                <a:solidFill>
                  <a:schemeClr val="accent1"/>
                </a:solidFill>
              </a:rPr>
              <a:t>NP</a:t>
            </a:r>
            <a:r>
              <a:rPr lang="en-US" sz="2400" dirty="0" smtClean="0">
                <a:solidFill>
                  <a:schemeClr val="accent1"/>
                </a:solidFill>
              </a:rPr>
              <a:t> </a:t>
            </a:r>
            <a:r>
              <a:rPr lang="en-US" sz="2000" dirty="0" smtClean="0">
                <a:solidFill>
                  <a:schemeClr val="accent1"/>
                </a:solidFill>
              </a:rPr>
              <a:t>‘thanks to + </a:t>
            </a:r>
            <a:r>
              <a:rPr lang="en-US" sz="2000" dirty="0">
                <a:solidFill>
                  <a:schemeClr val="accent1"/>
                </a:solidFill>
              </a:rPr>
              <a:t>NP</a:t>
            </a:r>
            <a:r>
              <a:rPr lang="en-US" sz="2000" dirty="0" smtClean="0">
                <a:solidFill>
                  <a:schemeClr val="accent1"/>
                </a:solidFill>
              </a:rPr>
              <a:t>’</a:t>
            </a:r>
            <a:endParaRPr lang="en-US" sz="2000" dirty="0" smtClean="0">
              <a:solidFill>
                <a:schemeClr val="accent2"/>
              </a:solidFill>
            </a:endParaRPr>
          </a:p>
          <a:p>
            <a:pPr marL="457200" indent="-457200">
              <a:buAutoNum type="arabicParenBoth"/>
            </a:pPr>
            <a:endParaRPr lang="en-US" sz="2000" dirty="0">
              <a:solidFill>
                <a:schemeClr val="accent1"/>
              </a:solidFill>
            </a:endParaRPr>
          </a:p>
          <a:p>
            <a:pPr marL="457200" indent="-457200">
              <a:buAutoNum type="arabicParenBoth"/>
            </a:pPr>
            <a:r>
              <a:rPr lang="ru-RU" sz="2400" dirty="0" smtClean="0">
                <a:solidFill>
                  <a:schemeClr val="accent1"/>
                </a:solidFill>
              </a:rPr>
              <a:t>благодаря </a:t>
            </a:r>
            <a:r>
              <a:rPr lang="ru-RU" sz="2400" b="1" dirty="0" smtClean="0">
                <a:solidFill>
                  <a:schemeClr val="accent1"/>
                </a:solidFill>
              </a:rPr>
              <a:t>тому что </a:t>
            </a:r>
            <a:r>
              <a:rPr lang="en-US" sz="2000" dirty="0" smtClean="0">
                <a:solidFill>
                  <a:schemeClr val="accent1"/>
                </a:solidFill>
              </a:rPr>
              <a:t>‘thanks to the fact that’</a:t>
            </a:r>
            <a:endParaRPr lang="en-US" sz="2000" dirty="0">
              <a:solidFill>
                <a:schemeClr val="accent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48846" y="6492875"/>
            <a:ext cx="6917210" cy="365125"/>
          </a:xfrm>
        </p:spPr>
        <p:txBody>
          <a:bodyPr/>
          <a:lstStyle/>
          <a:p>
            <a:r>
              <a:rPr lang="en-US" dirty="0" smtClean="0"/>
              <a:t>Dialogue 2018</a:t>
            </a:r>
            <a:endParaRPr lang="en-US" dirty="0"/>
          </a:p>
        </p:txBody>
      </p:sp>
      <p:sp>
        <p:nvSpPr>
          <p:cNvPr id="7" name="Rectangle 1"/>
          <p:cNvSpPr>
            <a:spLocks noChangeArrowheads="1"/>
          </p:cNvSpPr>
          <p:nvPr/>
        </p:nvSpPr>
        <p:spPr bwMode="auto">
          <a:xfrm>
            <a:off x="0" y="90100"/>
            <a:ext cx="65" cy="276999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20942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Primary and Secondary Connectives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5617" y="2134776"/>
            <a:ext cx="11029615" cy="3678303"/>
          </a:xfrm>
        </p:spPr>
        <p:txBody>
          <a:bodyPr anchor="t"/>
          <a:lstStyle/>
          <a:p>
            <a:r>
              <a:rPr lang="en-US" sz="2400" dirty="0" smtClean="0"/>
              <a:t>D</a:t>
            </a:r>
            <a:r>
              <a:rPr lang="ru-RU" sz="2400" dirty="0" err="1" smtClean="0"/>
              <a:t>ifference</a:t>
            </a:r>
            <a:r>
              <a:rPr lang="ru-RU" sz="2400" dirty="0" smtClean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position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two</a:t>
            </a:r>
            <a:r>
              <a:rPr lang="ru-RU" sz="2400" dirty="0"/>
              <a:t> </a:t>
            </a:r>
            <a:r>
              <a:rPr lang="ru-RU" sz="2400" dirty="0" err="1"/>
              <a:t>types</a:t>
            </a:r>
            <a:r>
              <a:rPr lang="ru-RU" sz="2400" dirty="0"/>
              <a:t> </a:t>
            </a:r>
            <a:r>
              <a:rPr lang="ru-RU" sz="2400" dirty="0" err="1"/>
              <a:t>of</a:t>
            </a:r>
            <a:r>
              <a:rPr lang="ru-RU" sz="2400" dirty="0"/>
              <a:t> </a:t>
            </a:r>
            <a:r>
              <a:rPr lang="ru-RU" sz="2400" dirty="0" err="1"/>
              <a:t>connectives</a:t>
            </a:r>
            <a:r>
              <a:rPr lang="ru-RU" sz="2400" dirty="0"/>
              <a:t> </a:t>
            </a:r>
            <a:r>
              <a:rPr lang="ru-RU" sz="2400" dirty="0" err="1"/>
              <a:t>with</a:t>
            </a:r>
            <a:r>
              <a:rPr lang="ru-RU" sz="2400" dirty="0"/>
              <a:t> </a:t>
            </a:r>
            <a:r>
              <a:rPr lang="ru-RU" sz="2400" dirty="0" err="1"/>
              <a:t>respect</a:t>
            </a:r>
            <a:r>
              <a:rPr lang="ru-RU" sz="2400" dirty="0"/>
              <a:t> </a:t>
            </a:r>
            <a:r>
              <a:rPr lang="ru-RU" sz="2400" dirty="0" err="1"/>
              <a:t>to</a:t>
            </a:r>
            <a:r>
              <a:rPr lang="ru-RU" sz="2400" dirty="0"/>
              <a:t> </a:t>
            </a:r>
            <a:r>
              <a:rPr lang="ru-RU" sz="2400" dirty="0" err="1"/>
              <a:t>the</a:t>
            </a:r>
            <a:r>
              <a:rPr lang="ru-RU" sz="2400" dirty="0"/>
              <a:t> </a:t>
            </a:r>
            <a:r>
              <a:rPr lang="ru-RU" sz="2400" dirty="0" err="1"/>
              <a:t>satellite</a:t>
            </a:r>
            <a:r>
              <a:rPr lang="ru-RU" sz="2400" dirty="0"/>
              <a:t> </a:t>
            </a:r>
            <a:r>
              <a:rPr lang="ru-RU" sz="2400" dirty="0" err="1"/>
              <a:t>vs</a:t>
            </a:r>
            <a:r>
              <a:rPr lang="ru-RU" sz="2400" dirty="0"/>
              <a:t>. </a:t>
            </a:r>
            <a:r>
              <a:rPr lang="ru-RU" sz="2400" dirty="0" err="1"/>
              <a:t>nucleus</a:t>
            </a:r>
            <a:r>
              <a:rPr lang="ru-RU" sz="2400" dirty="0"/>
              <a:t> </a:t>
            </a:r>
            <a:r>
              <a:rPr lang="ru-RU" sz="2400" dirty="0" err="1"/>
              <a:t>opposition</a:t>
            </a:r>
            <a:r>
              <a:rPr lang="ru-RU" sz="2400" dirty="0"/>
              <a:t> (a </a:t>
            </a:r>
            <a:r>
              <a:rPr lang="ru-RU" sz="2400" dirty="0" err="1"/>
              <a:t>cause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a </a:t>
            </a:r>
            <a:r>
              <a:rPr lang="ru-RU" sz="2400" dirty="0" err="1"/>
              <a:t>satellite</a:t>
            </a:r>
            <a:r>
              <a:rPr lang="ru-RU" sz="2400" dirty="0"/>
              <a:t> </a:t>
            </a:r>
            <a:r>
              <a:rPr lang="ru-RU" sz="2400" dirty="0" err="1"/>
              <a:t>and</a:t>
            </a:r>
            <a:r>
              <a:rPr lang="ru-RU" sz="2400" dirty="0"/>
              <a:t> </a:t>
            </a:r>
            <a:r>
              <a:rPr lang="ru-RU" sz="2400" dirty="0" err="1"/>
              <a:t>an</a:t>
            </a:r>
            <a:r>
              <a:rPr lang="ru-RU" sz="2400" dirty="0"/>
              <a:t> </a:t>
            </a:r>
            <a:r>
              <a:rPr lang="ru-RU" sz="2400" dirty="0" err="1"/>
              <a:t>effect</a:t>
            </a:r>
            <a:r>
              <a:rPr lang="ru-RU" sz="2400" dirty="0"/>
              <a:t> </a:t>
            </a:r>
            <a:r>
              <a:rPr lang="ru-RU" sz="2400" dirty="0" err="1"/>
              <a:t>is</a:t>
            </a:r>
            <a:r>
              <a:rPr lang="ru-RU" sz="2400" dirty="0"/>
              <a:t> a </a:t>
            </a:r>
            <a:r>
              <a:rPr lang="ru-RU" sz="2400" dirty="0" err="1"/>
              <a:t>nucleus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‘</a:t>
            </a:r>
            <a:r>
              <a:rPr lang="ru-RU" sz="2400" dirty="0" err="1"/>
              <a:t>Cause-Effect</a:t>
            </a:r>
            <a:r>
              <a:rPr lang="ru-RU" sz="2400" dirty="0"/>
              <a:t>’ </a:t>
            </a:r>
            <a:r>
              <a:rPr lang="ru-RU" sz="2400" dirty="0" err="1"/>
              <a:t>relation</a:t>
            </a:r>
            <a:r>
              <a:rPr lang="ru-RU" sz="2400" dirty="0"/>
              <a:t>). </a:t>
            </a:r>
            <a:r>
              <a:rPr lang="en-US" sz="2400" dirty="0"/>
              <a:t>P</a:t>
            </a:r>
            <a:r>
              <a:rPr lang="ru-RU" sz="2400" dirty="0" err="1" smtClean="0"/>
              <a:t>rimary</a:t>
            </a:r>
            <a:r>
              <a:rPr lang="ru-RU" sz="2400" dirty="0" smtClean="0"/>
              <a:t> </a:t>
            </a:r>
            <a:r>
              <a:rPr lang="ru-RU" sz="2400" dirty="0" err="1"/>
              <a:t>connectives</a:t>
            </a:r>
            <a:r>
              <a:rPr lang="ru-RU" sz="2400" dirty="0"/>
              <a:t> </a:t>
            </a:r>
            <a:r>
              <a:rPr lang="ru-RU" sz="2400" dirty="0" err="1"/>
              <a:t>are</a:t>
            </a:r>
            <a:r>
              <a:rPr lang="ru-RU" sz="2400" dirty="0"/>
              <a:t> </a:t>
            </a:r>
            <a:r>
              <a:rPr lang="ru-RU" sz="2400" dirty="0" err="1"/>
              <a:t>located</a:t>
            </a:r>
            <a:r>
              <a:rPr lang="ru-RU" sz="2400" dirty="0"/>
              <a:t> </a:t>
            </a:r>
            <a:r>
              <a:rPr lang="ru-RU" sz="2400" dirty="0" err="1"/>
              <a:t>in</a:t>
            </a:r>
            <a:r>
              <a:rPr lang="ru-RU" sz="2400" dirty="0"/>
              <a:t> </a:t>
            </a:r>
            <a:r>
              <a:rPr lang="ru-RU" sz="2400" dirty="0" err="1"/>
              <a:t>an</a:t>
            </a:r>
            <a:r>
              <a:rPr lang="ru-RU" sz="2400" dirty="0"/>
              <a:t> </a:t>
            </a:r>
            <a:r>
              <a:rPr lang="ru-RU" sz="2400" dirty="0" err="1"/>
              <a:t>effect-span</a:t>
            </a:r>
            <a:r>
              <a:rPr lang="ru-RU" sz="2400" dirty="0"/>
              <a:t> </a:t>
            </a:r>
            <a:r>
              <a:rPr lang="ru-RU" sz="2400" dirty="0" err="1"/>
              <a:t>more</a:t>
            </a:r>
            <a:r>
              <a:rPr lang="ru-RU" sz="2400" dirty="0"/>
              <a:t> </a:t>
            </a:r>
            <a:r>
              <a:rPr lang="ru-RU" sz="2400" dirty="0" err="1"/>
              <a:t>frequently</a:t>
            </a:r>
            <a:r>
              <a:rPr lang="ru-RU" sz="2400" dirty="0"/>
              <a:t> </a:t>
            </a:r>
            <a:r>
              <a:rPr lang="ru-RU" sz="2400" dirty="0" err="1"/>
              <a:t>than</a:t>
            </a:r>
            <a:r>
              <a:rPr lang="ru-RU" sz="2400" dirty="0"/>
              <a:t> </a:t>
            </a:r>
            <a:r>
              <a:rPr lang="ru-RU" sz="2400" dirty="0" err="1"/>
              <a:t>secondary</a:t>
            </a:r>
            <a:r>
              <a:rPr lang="ru-RU" sz="2400" dirty="0"/>
              <a:t> </a:t>
            </a:r>
            <a:r>
              <a:rPr lang="ru-RU" sz="2400" dirty="0" err="1"/>
              <a:t>ones</a:t>
            </a:r>
            <a:r>
              <a:rPr lang="ru-RU" sz="2400" dirty="0" smtClean="0"/>
              <a:t>.</a:t>
            </a:r>
            <a:endParaRPr lang="en-US" sz="2400" dirty="0" smtClean="0"/>
          </a:p>
          <a:p>
            <a:endParaRPr lang="en-US" dirty="0" smtClean="0">
              <a:latin typeface="Gill Sans MT" panose="020B0502020104020203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492875"/>
            <a:ext cx="6917210" cy="365125"/>
          </a:xfrm>
        </p:spPr>
        <p:txBody>
          <a:bodyPr/>
          <a:lstStyle/>
          <a:p>
            <a:r>
              <a:rPr lang="en-US" dirty="0" smtClean="0"/>
              <a:t>Dialogue 2018</a:t>
            </a:r>
            <a:endParaRPr lang="en-US" dirty="0"/>
          </a:p>
        </p:txBody>
      </p:sp>
      <p:pic>
        <p:nvPicPr>
          <p:cNvPr id="1028" name="Picture 4" descr="https://lh5.googleusercontent.com/dgdbCj7281dx5WEhcb24MfU5J-RArUm_6fWcavBKSBSwuXr758jOBfCDrd1s41I0Janwi9mGSM_47nkUB3Hb9GzyC9B9vWH4FLSJNNzmkEKBEhX2-XZYZvb_Hj9MU685bQss8gtO2g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40337" y="3767577"/>
            <a:ext cx="7402034" cy="21148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8244248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Primary and Secondary Connectives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US" sz="2400" dirty="0" smtClean="0">
                <a:latin typeface="Corbel" panose="020B0503020204020204" pitchFamily="34" charset="0"/>
              </a:rPr>
              <a:t>The </a:t>
            </a:r>
            <a:r>
              <a:rPr lang="en-US" sz="2400" dirty="0">
                <a:latin typeface="Corbel" panose="020B0503020204020204" pitchFamily="34" charset="0"/>
              </a:rPr>
              <a:t>order of EDU differs, depending on the class of the connective used to signal the relation between EDUs. The preferable order is “nucleus-satellite” for relations marked with primary connectives and the satellite precedence is preferable with secondary </a:t>
            </a:r>
            <a:r>
              <a:rPr lang="en-US" sz="2400" dirty="0" smtClean="0">
                <a:latin typeface="Corbel" panose="020B0503020204020204" pitchFamily="34" charset="0"/>
              </a:rPr>
              <a:t>ones.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orbel" panose="020B0503020204020204" pitchFamily="34" charset="0"/>
            </a:endParaRPr>
          </a:p>
          <a:p>
            <a:endParaRPr lang="en-US" dirty="0">
              <a:latin typeface="Gill Sans MT" panose="020B05020201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323339"/>
            <a:ext cx="6917210" cy="365125"/>
          </a:xfrm>
        </p:spPr>
        <p:txBody>
          <a:bodyPr/>
          <a:lstStyle/>
          <a:p>
            <a:r>
              <a:rPr lang="en-US" dirty="0" smtClean="0"/>
              <a:t>Dialogue 2018</a:t>
            </a:r>
            <a:endParaRPr lang="en-US" dirty="0"/>
          </a:p>
        </p:txBody>
      </p:sp>
      <p:pic>
        <p:nvPicPr>
          <p:cNvPr id="2050" name="Picture 2" descr="https://lh5.googleusercontent.com/-GtKk8YV6dTMYKosq0m9CtnpM8zVFpmX_9kokRycLMFzDd2rV0pz9tkygkWvU71QvABseKwcZQGUAAD0JwDKMANzyGL7_ZLsyRsSMgIM5E4YYdtpQI7t1ha3UJnxv4xcvT8-U7GoID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59501" y="4001521"/>
            <a:ext cx="9700706" cy="18572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770512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Comparison of Primary and Secondary Connectives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4136440"/>
          </a:xfrm>
        </p:spPr>
        <p:txBody>
          <a:bodyPr anchor="t">
            <a:normAutofit fontScale="85000" lnSpcReduction="20000"/>
          </a:bodyPr>
          <a:lstStyle/>
          <a:p>
            <a:r>
              <a:rPr lang="en-US" sz="2600" dirty="0" smtClean="0">
                <a:latin typeface="Corbel" panose="020B0503020204020204" pitchFamily="34" charset="0"/>
              </a:rPr>
              <a:t>The </a:t>
            </a:r>
            <a:r>
              <a:rPr lang="en-US" sz="2600" b="1" dirty="0">
                <a:latin typeface="Corbel" panose="020B0503020204020204" pitchFamily="34" charset="0"/>
              </a:rPr>
              <a:t>primary</a:t>
            </a:r>
            <a:r>
              <a:rPr lang="en-US" sz="2600" dirty="0">
                <a:latin typeface="Corbel" panose="020B0503020204020204" pitchFamily="34" charset="0"/>
              </a:rPr>
              <a:t> connectives signal </a:t>
            </a:r>
            <a:r>
              <a:rPr lang="en-US" sz="2600" b="1" dirty="0" smtClean="0">
                <a:latin typeface="Corbel" panose="020B0503020204020204" pitchFamily="34" charset="0"/>
              </a:rPr>
              <a:t>inter-clausal</a:t>
            </a:r>
            <a:r>
              <a:rPr lang="en-US" sz="2600" dirty="0" smtClean="0">
                <a:latin typeface="Corbel" panose="020B0503020204020204" pitchFamily="34" charset="0"/>
              </a:rPr>
              <a:t> relations </a:t>
            </a:r>
            <a:r>
              <a:rPr lang="en-US" sz="2600" dirty="0">
                <a:latin typeface="Corbel" panose="020B0503020204020204" pitchFamily="34" charset="0"/>
              </a:rPr>
              <a:t>within a sentence more frequently than </a:t>
            </a:r>
            <a:r>
              <a:rPr lang="en-US" sz="2600" b="1" dirty="0">
                <a:latin typeface="Corbel" panose="020B0503020204020204" pitchFamily="34" charset="0"/>
              </a:rPr>
              <a:t>secondary</a:t>
            </a:r>
            <a:r>
              <a:rPr lang="en-US" sz="2600" dirty="0">
                <a:latin typeface="Corbel" panose="020B0503020204020204" pitchFamily="34" charset="0"/>
              </a:rPr>
              <a:t> ones, while the latter are used to mark </a:t>
            </a:r>
            <a:r>
              <a:rPr lang="en-US" sz="2600" b="1" dirty="0" smtClean="0">
                <a:latin typeface="Corbel" panose="020B0503020204020204" pitchFamily="34" charset="0"/>
              </a:rPr>
              <a:t>inter-sentential</a:t>
            </a:r>
            <a:r>
              <a:rPr lang="en-US" sz="2600" dirty="0" smtClean="0">
                <a:latin typeface="Corbel" panose="020B0503020204020204" pitchFamily="34" charset="0"/>
              </a:rPr>
              <a:t> </a:t>
            </a:r>
            <a:r>
              <a:rPr lang="en-US" sz="2600" dirty="0">
                <a:latin typeface="Corbel" panose="020B0503020204020204" pitchFamily="34" charset="0"/>
              </a:rPr>
              <a:t>relations or they are used for intra-clausal relations when discourse units are expressed via </a:t>
            </a:r>
            <a:r>
              <a:rPr lang="en-US" sz="2600" dirty="0" smtClean="0">
                <a:latin typeface="Corbel" panose="020B0503020204020204" pitchFamily="34" charset="0"/>
              </a:rPr>
              <a:t>nominalizations.</a:t>
            </a:r>
          </a:p>
          <a:p>
            <a:endParaRPr lang="en-US" dirty="0">
              <a:latin typeface="Corbel" panose="020B0503020204020204" pitchFamily="34" charset="0"/>
            </a:endParaRPr>
          </a:p>
          <a:p>
            <a:endParaRPr lang="en-US" dirty="0" smtClean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  <a:p>
            <a:endParaRPr lang="en-US" dirty="0" smtClean="0">
              <a:latin typeface="Corbel" panose="020B0503020204020204" pitchFamily="34" charset="0"/>
            </a:endParaRPr>
          </a:p>
          <a:p>
            <a:endParaRPr lang="en-US" dirty="0">
              <a:latin typeface="Corbel" panose="020B0503020204020204" pitchFamily="34" charset="0"/>
            </a:endParaRPr>
          </a:p>
          <a:p>
            <a:pPr marL="0" indent="0">
              <a:buNone/>
            </a:pPr>
            <a:endParaRPr lang="en-US" dirty="0" smtClean="0">
              <a:latin typeface="Corbel" panose="020B0503020204020204" pitchFamily="34" charset="0"/>
            </a:endParaRPr>
          </a:p>
          <a:p>
            <a:endParaRPr lang="en-US" sz="2600" dirty="0" smtClean="0">
              <a:latin typeface="Corbel" panose="020B0503020204020204" pitchFamily="34" charset="0"/>
            </a:endParaRPr>
          </a:p>
          <a:p>
            <a:r>
              <a:rPr lang="en-US" sz="2600" dirty="0" smtClean="0">
                <a:latin typeface="Corbel" panose="020B0503020204020204" pitchFamily="34" charset="0"/>
              </a:rPr>
              <a:t>There </a:t>
            </a:r>
            <a:r>
              <a:rPr lang="en-US" sz="2600" dirty="0">
                <a:latin typeface="Corbel" panose="020B0503020204020204" pitchFamily="34" charset="0"/>
              </a:rPr>
              <a:t>is no statistically significant difference between spans size with secondary and primary </a:t>
            </a:r>
            <a:r>
              <a:rPr lang="en-US" sz="2600" dirty="0" smtClean="0">
                <a:latin typeface="Corbel" panose="020B0503020204020204" pitchFamily="34" charset="0"/>
              </a:rPr>
              <a:t>markers.</a:t>
            </a:r>
          </a:p>
          <a:p>
            <a:endParaRPr lang="en-US" sz="2200" dirty="0">
              <a:latin typeface="Gill Sans MT" panose="020B0502020104020203" pitchFamily="34" charset="0"/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6424846"/>
            <a:ext cx="6917210" cy="365125"/>
          </a:xfrm>
        </p:spPr>
        <p:txBody>
          <a:bodyPr/>
          <a:lstStyle/>
          <a:p>
            <a:r>
              <a:rPr lang="en-US" dirty="0" smtClean="0"/>
              <a:t>Dialogue 2018</a:t>
            </a:r>
            <a:endParaRPr lang="en-US" dirty="0"/>
          </a:p>
        </p:txBody>
      </p:sp>
      <p:pic>
        <p:nvPicPr>
          <p:cNvPr id="3074" name="Picture 2" descr="https://lh4.googleusercontent.com/gPQ2bdG8nciRMBmvsCrqJCSpuDDWr75MsD1Yedh_GVX4mWRfFIVtrYTtipxI2EzV_Yw46QEuVEOlZ1fkoZS9oV8GdF3ZWQ0tqfHLdd3h0KDrwyBULHL-4slsnLV8f6613ZB8D5NpyPw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1192" y="3155017"/>
            <a:ext cx="10585572" cy="18507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80777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Shape 11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92852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RHETORICAL STRUCTURE THEORY</a:t>
            </a:r>
            <a:endParaRPr sz="2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6" name="Shape 116"/>
          <p:cNvSpPr txBox="1">
            <a:spLocks noGrp="1"/>
          </p:cNvSpPr>
          <p:nvPr>
            <p:ph type="body" idx="1"/>
          </p:nvPr>
        </p:nvSpPr>
        <p:spPr>
          <a:xfrm>
            <a:off x="718350" y="1899870"/>
            <a:ext cx="10665929" cy="2413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SzPts val="1656"/>
              <a:buNone/>
            </a:pPr>
            <a:r>
              <a:rPr lang="en-US" sz="1800" b="0" i="0" u="none" strike="noStrike" cap="none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Text </a:t>
            </a:r>
            <a:r>
              <a:rPr lang="en-US" sz="18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as a hierarchy of elementary discourse units (EDUs</a:t>
            </a:r>
            <a:r>
              <a:rPr lang="en-US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) [Mann, Thompson, 1988] . </a:t>
            </a:r>
            <a:endParaRPr dirty="0"/>
          </a:p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Some EDUs </a:t>
            </a:r>
            <a:r>
              <a:rPr lang="en-US" sz="1800" b="0" i="0" u="none" strike="noStrike" cap="none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carry </a:t>
            </a:r>
            <a:r>
              <a:rPr lang="en-US" sz="18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more important information (nucleus) than others (satellite). </a:t>
            </a:r>
            <a:endParaRPr sz="1800" b="0" i="0" u="none" strike="noStrike" cap="none" dirty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      </a:t>
            </a:r>
            <a:r>
              <a:rPr lang="en-US" sz="1800" b="1" i="0" u="none" strike="noStrike" cap="none" dirty="0">
                <a:solidFill>
                  <a:schemeClr val="dk2"/>
                </a:solidFill>
              </a:rPr>
              <a:t>Examples of schema types</a:t>
            </a:r>
            <a:r>
              <a:rPr lang="en-US" sz="18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                                            </a:t>
            </a:r>
            <a:r>
              <a:rPr lang="en-US" sz="1800" b="1" i="0" u="none" strike="noStrike" cap="none" dirty="0">
                <a:solidFill>
                  <a:schemeClr val="dk2"/>
                </a:solidFill>
              </a:rPr>
              <a:t>‘Classic’ relations set       </a:t>
            </a:r>
            <a:r>
              <a:rPr lang="en-US" sz="18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                                                                                    </a:t>
            </a:r>
            <a:endParaRPr dirty="0"/>
          </a:p>
          <a:p>
            <a: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                                                                                              </a:t>
            </a:r>
            <a:endParaRPr sz="1800" b="0" i="0" u="none" strike="noStrike" cap="none" dirty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                                                                         </a:t>
            </a:r>
            <a:endParaRPr dirty="0"/>
          </a:p>
          <a:p>
            <a: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rPr lang="en-US" sz="18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                                                    </a:t>
            </a:r>
            <a:endParaRPr sz="1800" b="0" i="0" u="none" strike="noStrike" cap="none" dirty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18" name="Shape 118"/>
          <p:cNvSpPr txBox="1">
            <a:spLocks noGrp="1"/>
          </p:cNvSpPr>
          <p:nvPr>
            <p:ph type="ftr" idx="11"/>
          </p:nvPr>
        </p:nvSpPr>
        <p:spPr>
          <a:xfrm>
            <a:off x="581192" y="6492911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 smtClean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Dialogue 2018</a:t>
            </a:r>
            <a:endParaRPr sz="900" b="0" i="0" u="none" strike="noStrike" cap="none">
              <a:solidFill>
                <a:schemeClr val="accent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20" name="Shape 120" descr="https://lh3.googleusercontent.com/vYkRov-UynxO7XXlwMJViFr-upFydpanyNo_RbQ6bFr8XFaeoAXg9r8qibOLkBoA33ta3LkrEXKIOSoR-DZN2B-r2i_hJ-SN85i12OHUDKCZ1oI4ppbv9v4DRtbPNJpXUPvjghCVELE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718350" y="3330491"/>
            <a:ext cx="4678745" cy="2422182"/>
          </a:xfrm>
          <a:prstGeom prst="rect">
            <a:avLst/>
          </a:prstGeom>
          <a:noFill/>
          <a:ln>
            <a:noFill/>
          </a:ln>
        </p:spPr>
      </p:pic>
      <p:pic>
        <p:nvPicPr>
          <p:cNvPr id="121" name="Shape 121" descr="https://lh4.googleusercontent.com/NzXTJYtaFUDm-PYbH3tF9_HXJzlVHVZXfF9ieqdFrqIaDhsfun6x3jGJwVUR4u7OxUzpXA8oiA0FHgdWnfE-pzitq1Cmdy3kTS6owV425I72RnEeVdQ31kAUq4_VVCyHONOYdElPPpk"/>
          <p:cNvPicPr preferRelativeResize="0"/>
          <p:nvPr/>
        </p:nvPicPr>
        <p:blipFill rotWithShape="1">
          <a:blip r:embed="rId4">
            <a:alphaModFix/>
          </a:blip>
          <a:srcRect/>
          <a:stretch/>
        </p:blipFill>
        <p:spPr>
          <a:xfrm>
            <a:off x="5946694" y="3330494"/>
            <a:ext cx="5242560" cy="2706229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86175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2180496"/>
            <a:ext cx="11306007" cy="4418424"/>
          </a:xfrm>
        </p:spPr>
        <p:txBody>
          <a:bodyPr anchor="t">
            <a:normAutofit/>
          </a:bodyPr>
          <a:lstStyle/>
          <a:p>
            <a:r>
              <a:rPr lang="en-US" sz="2400" dirty="0">
                <a:latin typeface="Corbel" panose="020B0503020204020204" pitchFamily="34" charset="0"/>
              </a:rPr>
              <a:t>Discourse connectives are reliable signals for different types of </a:t>
            </a:r>
            <a:r>
              <a:rPr lang="en-US" sz="2400" dirty="0" smtClean="0">
                <a:latin typeface="Corbel" panose="020B0503020204020204" pitchFamily="34" charset="0"/>
              </a:rPr>
              <a:t>relations.</a:t>
            </a:r>
          </a:p>
          <a:p>
            <a:r>
              <a:rPr lang="en-US" sz="2400" dirty="0" smtClean="0">
                <a:latin typeface="Corbel" panose="020B0503020204020204" pitchFamily="34" charset="0"/>
              </a:rPr>
              <a:t>We </a:t>
            </a:r>
            <a:r>
              <a:rPr lang="en-US" sz="2400" dirty="0">
                <a:latin typeface="Corbel" panose="020B0503020204020204" pitchFamily="34" charset="0"/>
              </a:rPr>
              <a:t>suggest the list of causal relation connectives based on </a:t>
            </a:r>
            <a:r>
              <a:rPr lang="en-US" sz="2400" dirty="0" smtClean="0">
                <a:latin typeface="Corbel" panose="020B0503020204020204" pitchFamily="34" charset="0"/>
              </a:rPr>
              <a:t>Ru-</a:t>
            </a:r>
            <a:r>
              <a:rPr lang="en-US" sz="2400" dirty="0" err="1" smtClean="0">
                <a:latin typeface="Corbel" panose="020B0503020204020204" pitchFamily="34" charset="0"/>
              </a:rPr>
              <a:t>RSTreebank</a:t>
            </a:r>
            <a:r>
              <a:rPr lang="en-US" sz="2400" dirty="0" smtClean="0">
                <a:latin typeface="Corbel" panose="020B0503020204020204" pitchFamily="34" charset="0"/>
              </a:rPr>
              <a:t>, </a:t>
            </a:r>
            <a:r>
              <a:rPr lang="en-US" sz="2400" dirty="0">
                <a:latin typeface="Corbel" panose="020B0503020204020204" pitchFamily="34" charset="0"/>
              </a:rPr>
              <a:t>schemes for connectives annotation in the corpus and in the lexicon. </a:t>
            </a:r>
            <a:endParaRPr lang="en-US" sz="2400" dirty="0" smtClean="0">
              <a:latin typeface="Corbel" panose="020B0503020204020204" pitchFamily="34" charset="0"/>
            </a:endParaRPr>
          </a:p>
          <a:p>
            <a:r>
              <a:rPr lang="en-US" altLang="en-US" sz="2400" dirty="0" smtClean="0">
                <a:latin typeface="Corbel" panose="020B0503020204020204" pitchFamily="34" charset="0"/>
              </a:rPr>
              <a:t>We can expand </a:t>
            </a:r>
            <a:r>
              <a:rPr lang="en-US" altLang="en-US" sz="2400" dirty="0">
                <a:latin typeface="Corbel" panose="020B0503020204020204" pitchFamily="34" charset="0"/>
              </a:rPr>
              <a:t>the lexicon via mining new items (not listed in grammars and dictionaries) from a large corpus on the basis of a seed set of connectors extracted manually from the </a:t>
            </a:r>
            <a:r>
              <a:rPr lang="en-US" altLang="en-US" sz="2400" dirty="0" smtClean="0">
                <a:latin typeface="Corbel" panose="020B0503020204020204" pitchFamily="34" charset="0"/>
              </a:rPr>
              <a:t>Ru-</a:t>
            </a:r>
            <a:r>
              <a:rPr lang="en-US" altLang="en-US" sz="2400" dirty="0" err="1" smtClean="0">
                <a:latin typeface="Corbel" panose="020B0503020204020204" pitchFamily="34" charset="0"/>
              </a:rPr>
              <a:t>RSTreebank</a:t>
            </a:r>
            <a:r>
              <a:rPr lang="en-US" altLang="en-US" sz="2400" dirty="0" smtClean="0">
                <a:latin typeface="Corbel" panose="020B0503020204020204" pitchFamily="34" charset="0"/>
              </a:rPr>
              <a:t>. We can extract </a:t>
            </a:r>
            <a:r>
              <a:rPr lang="en-US" altLang="en-US" sz="2400" dirty="0">
                <a:latin typeface="Corbel" panose="020B0503020204020204" pitchFamily="34" charset="0"/>
              </a:rPr>
              <a:t>patterns for </a:t>
            </a:r>
            <a:r>
              <a:rPr lang="en-US" altLang="en-US" sz="2400" dirty="0" smtClean="0">
                <a:latin typeface="Corbel" panose="020B0503020204020204" pitchFamily="34" charset="0"/>
              </a:rPr>
              <a:t>non-</a:t>
            </a:r>
            <a:r>
              <a:rPr lang="en-US" altLang="en-US" sz="2400" dirty="0" err="1" smtClean="0">
                <a:latin typeface="Corbel" panose="020B0503020204020204" pitchFamily="34" charset="0"/>
              </a:rPr>
              <a:t>grammaticalized</a:t>
            </a:r>
            <a:r>
              <a:rPr lang="en-US" altLang="en-US" sz="2400" dirty="0" smtClean="0">
                <a:latin typeface="Corbel" panose="020B0503020204020204" pitchFamily="34" charset="0"/>
              </a:rPr>
              <a:t> connectives </a:t>
            </a:r>
            <a:r>
              <a:rPr lang="en-US" altLang="en-US" sz="2400" dirty="0">
                <a:latin typeface="Corbel" panose="020B0503020204020204" pitchFamily="34" charset="0"/>
              </a:rPr>
              <a:t>from </a:t>
            </a:r>
            <a:r>
              <a:rPr lang="en-US" altLang="en-US" sz="2400" dirty="0" smtClean="0">
                <a:latin typeface="Corbel" panose="020B0503020204020204" pitchFamily="34" charset="0"/>
              </a:rPr>
              <a:t>the annotated RST corpus.</a:t>
            </a:r>
          </a:p>
          <a:p>
            <a:pPr marL="0" indent="0">
              <a:buNone/>
            </a:pPr>
            <a:endParaRPr lang="en-US" altLang="en-US" sz="2400" dirty="0" smtClean="0"/>
          </a:p>
          <a:p>
            <a:endParaRPr lang="en-US" sz="2400" dirty="0"/>
          </a:p>
          <a:p>
            <a:pPr marL="0" indent="0">
              <a:buNone/>
            </a:pPr>
            <a:endParaRPr lang="en-US" sz="2400" dirty="0">
              <a:solidFill>
                <a:srgbClr val="FF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2659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Conclusion and next steps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81193" y="1874520"/>
            <a:ext cx="11029615" cy="455676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dirty="0">
                <a:latin typeface="Corbel" panose="020B0503020204020204" pitchFamily="34" charset="0"/>
              </a:rPr>
              <a:t>Basic patterns: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n-gram + </a:t>
            </a:r>
            <a:r>
              <a:rPr lang="ru-RU" sz="2400" b="1" i="1" dirty="0">
                <a:solidFill>
                  <a:schemeClr val="accent1"/>
                </a:solidFill>
                <a:latin typeface="Corbel" panose="020B0503020204020204" pitchFamily="34" charset="0"/>
              </a:rPr>
              <a:t>то, что</a:t>
            </a:r>
            <a:r>
              <a:rPr lang="en-US" sz="2400" b="1" i="1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ru-RU" sz="2400" dirty="0">
                <a:latin typeface="Corbel" panose="020B0503020204020204" pitchFamily="34" charset="0"/>
              </a:rPr>
              <a:t>: </a:t>
            </a:r>
            <a:r>
              <a:rPr lang="en-US" sz="2400" dirty="0">
                <a:latin typeface="Corbel" panose="020B0503020204020204" pitchFamily="34" charset="0"/>
              </a:rPr>
              <a:t> </a:t>
            </a:r>
            <a:r>
              <a:rPr lang="ru-RU" sz="2400" i="1" dirty="0">
                <a:latin typeface="Corbel" panose="020B0503020204020204" pitchFamily="34" charset="0"/>
              </a:rPr>
              <a:t>по причине того, что </a:t>
            </a:r>
            <a:r>
              <a:rPr lang="en-US" sz="2400" dirty="0">
                <a:latin typeface="Corbel" panose="020B0503020204020204" pitchFamily="34" charset="0"/>
              </a:rPr>
              <a:t>‘by reason that’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&lt;s&gt; n-gram: includes </a:t>
            </a:r>
            <a:r>
              <a:rPr lang="ru-RU" sz="2400" b="1" i="1" dirty="0">
                <a:solidFill>
                  <a:schemeClr val="accent1"/>
                </a:solidFill>
                <a:latin typeface="Corbel" panose="020B0503020204020204" pitchFamily="34" charset="0"/>
              </a:rPr>
              <a:t>это</a:t>
            </a:r>
            <a:r>
              <a:rPr lang="en-US" sz="2400" i="1" dirty="0">
                <a:solidFill>
                  <a:schemeClr val="accent1"/>
                </a:solidFill>
                <a:latin typeface="Corbel" panose="020B0503020204020204" pitchFamily="34" charset="0"/>
              </a:rPr>
              <a:t> </a:t>
            </a: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‘this’ </a:t>
            </a:r>
            <a:r>
              <a:rPr lang="en-US" sz="2400" dirty="0">
                <a:latin typeface="Corbel" panose="020B0503020204020204" pitchFamily="34" charset="0"/>
              </a:rPr>
              <a:t>– </a:t>
            </a:r>
            <a:r>
              <a:rPr lang="ru-RU" sz="2400" i="1" dirty="0">
                <a:latin typeface="Corbel" panose="020B0503020204020204" pitchFamily="34" charset="0"/>
              </a:rPr>
              <a:t>по причине этого</a:t>
            </a:r>
            <a:r>
              <a:rPr lang="en-US" sz="2400" i="1" dirty="0">
                <a:latin typeface="Corbel" panose="020B0503020204020204" pitchFamily="34" charset="0"/>
              </a:rPr>
              <a:t> ‘</a:t>
            </a:r>
            <a:r>
              <a:rPr lang="en-US" sz="2400" dirty="0">
                <a:latin typeface="Corbel" panose="020B0503020204020204" pitchFamily="34" charset="0"/>
              </a:rPr>
              <a:t>by this reason’</a:t>
            </a:r>
            <a:r>
              <a:rPr lang="ru-RU" sz="2400" i="1" dirty="0">
                <a:latin typeface="Corbel" panose="020B0503020204020204" pitchFamily="34" charset="0"/>
              </a:rPr>
              <a:t>, в результате этого</a:t>
            </a:r>
            <a:r>
              <a:rPr lang="en-US" sz="2400" i="1" dirty="0">
                <a:latin typeface="Corbel" panose="020B0503020204020204" pitchFamily="34" charset="0"/>
              </a:rPr>
              <a:t> </a:t>
            </a:r>
            <a:r>
              <a:rPr lang="en-US" sz="2400" dirty="0">
                <a:latin typeface="Corbel" panose="020B0503020204020204" pitchFamily="34" charset="0"/>
              </a:rPr>
              <a:t>‘as a result of this’, </a:t>
            </a:r>
            <a:r>
              <a:rPr lang="ru-RU" sz="2400" i="1" dirty="0">
                <a:latin typeface="Corbel" panose="020B0503020204020204" pitchFamily="34" charset="0"/>
              </a:rPr>
              <a:t>приводит к тому, что </a:t>
            </a:r>
            <a:r>
              <a:rPr lang="en-US" sz="2400" dirty="0">
                <a:latin typeface="Corbel" panose="020B0503020204020204" pitchFamily="34" charset="0"/>
              </a:rPr>
              <a:t>‘lead</a:t>
            </a:r>
            <a:r>
              <a:rPr lang="ru-RU" sz="2400" dirty="0">
                <a:latin typeface="Corbel" panose="020B0503020204020204" pitchFamily="34" charset="0"/>
              </a:rPr>
              <a:t> </a:t>
            </a:r>
            <a:r>
              <a:rPr lang="en-US" sz="2400" dirty="0">
                <a:latin typeface="Corbel" panose="020B0503020204020204" pitchFamily="34" charset="0"/>
              </a:rPr>
              <a:t>to the fact that’</a:t>
            </a:r>
          </a:p>
          <a:p>
            <a:pPr marL="285750" indent="-285750">
              <a:buFont typeface="Wingdings" panose="05000000000000000000" pitchFamily="2" charset="2"/>
              <a:buChar char="§"/>
            </a:pPr>
            <a:r>
              <a:rPr lang="en-US" sz="2400" dirty="0">
                <a:solidFill>
                  <a:schemeClr val="accent1"/>
                </a:solidFill>
                <a:latin typeface="Corbel" panose="020B0503020204020204" pitchFamily="34" charset="0"/>
              </a:rPr>
              <a:t>, n-gram + </a:t>
            </a:r>
            <a:r>
              <a:rPr lang="ru-RU" sz="2400" b="1" i="1" dirty="0">
                <a:solidFill>
                  <a:schemeClr val="accent1"/>
                </a:solidFill>
                <a:latin typeface="Corbel" panose="020B0503020204020204" pitchFamily="34" charset="0"/>
              </a:rPr>
              <a:t>что</a:t>
            </a:r>
            <a:r>
              <a:rPr lang="en-US" sz="2400" dirty="0">
                <a:latin typeface="Corbel" panose="020B0503020204020204" pitchFamily="34" charset="0"/>
              </a:rPr>
              <a:t>: </a:t>
            </a:r>
            <a:r>
              <a:rPr lang="ru-RU" sz="2400" i="1" dirty="0">
                <a:latin typeface="Corbel" panose="020B0503020204020204" pitchFamily="34" charset="0"/>
              </a:rPr>
              <a:t>в результате чего</a:t>
            </a:r>
            <a:r>
              <a:rPr lang="en-US" sz="2400" i="1" dirty="0">
                <a:latin typeface="Corbel" panose="020B0503020204020204" pitchFamily="34" charset="0"/>
              </a:rPr>
              <a:t> </a:t>
            </a:r>
            <a:r>
              <a:rPr lang="en-US" sz="2400" dirty="0">
                <a:latin typeface="Corbel" panose="020B0503020204020204" pitchFamily="34" charset="0"/>
              </a:rPr>
              <a:t>‘lit. as the result of what’</a:t>
            </a:r>
            <a:r>
              <a:rPr lang="ru-RU" sz="2400" i="1" dirty="0">
                <a:latin typeface="Corbel" panose="020B0503020204020204" pitchFamily="34" charset="0"/>
              </a:rPr>
              <a:t>, что является причиной</a:t>
            </a:r>
            <a:r>
              <a:rPr lang="en-US" sz="2400" i="1" dirty="0">
                <a:latin typeface="Corbel" panose="020B0503020204020204" pitchFamily="34" charset="0"/>
              </a:rPr>
              <a:t> </a:t>
            </a:r>
            <a:r>
              <a:rPr lang="en-US" sz="2400" dirty="0">
                <a:latin typeface="Corbel" panose="020B0503020204020204" pitchFamily="34" charset="0"/>
              </a:rPr>
              <a:t>‘that is the cause’</a:t>
            </a:r>
          </a:p>
          <a:p>
            <a:endParaRPr lang="ru-RU" sz="2400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52105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506202"/>
            <a:ext cx="11029615" cy="4043647"/>
          </a:xfrm>
        </p:spPr>
        <p:txBody>
          <a:bodyPr>
            <a:noAutofit/>
          </a:bodyPr>
          <a:lstStyle/>
          <a:p>
            <a:r>
              <a:rPr lang="en-US" sz="1100" dirty="0"/>
              <a:t>Al-</a:t>
            </a:r>
            <a:r>
              <a:rPr lang="en-US" sz="1100" dirty="0" err="1"/>
              <a:t>Saif</a:t>
            </a:r>
            <a:r>
              <a:rPr lang="en-US" sz="1100" dirty="0"/>
              <a:t> A., </a:t>
            </a:r>
            <a:r>
              <a:rPr lang="en-US" sz="1100" dirty="0" err="1"/>
              <a:t>Markert</a:t>
            </a:r>
            <a:r>
              <a:rPr lang="en-US" sz="1100" dirty="0"/>
              <a:t> K. (2010), The Leeds Arabic Discourse Treebank: Annotating Discourse Connectives for Arabic. </a:t>
            </a:r>
            <a:r>
              <a:rPr lang="ru-RU" sz="1100" dirty="0" err="1"/>
              <a:t>In</a:t>
            </a:r>
            <a:r>
              <a:rPr lang="ru-RU" sz="1100" dirty="0"/>
              <a:t> LREC 2010 </a:t>
            </a:r>
            <a:r>
              <a:rPr lang="ru-RU" sz="1100" dirty="0" err="1"/>
              <a:t>Proceedings</a:t>
            </a:r>
            <a:r>
              <a:rPr lang="ru-RU" sz="1100" dirty="0"/>
              <a:t>, </a:t>
            </a:r>
            <a:r>
              <a:rPr lang="ru-RU" sz="1100" dirty="0" err="1"/>
              <a:t>pp</a:t>
            </a:r>
            <a:r>
              <a:rPr lang="ru-RU" sz="1100" dirty="0"/>
              <a:t>. 2046-2053.</a:t>
            </a:r>
            <a:endParaRPr lang="en-US" sz="1100" dirty="0"/>
          </a:p>
          <a:p>
            <a:r>
              <a:rPr lang="en-US" sz="1100" dirty="0"/>
              <a:t>Alonso L., </a:t>
            </a:r>
            <a:r>
              <a:rPr lang="en-US" sz="1100" dirty="0" err="1"/>
              <a:t>Castellón</a:t>
            </a:r>
            <a:r>
              <a:rPr lang="en-US" sz="1100" dirty="0"/>
              <a:t> I., </a:t>
            </a:r>
            <a:r>
              <a:rPr lang="en-US" sz="1100" dirty="0" err="1"/>
              <a:t>Gibert</a:t>
            </a:r>
            <a:r>
              <a:rPr lang="en-US" sz="1100" dirty="0"/>
              <a:t> K., </a:t>
            </a:r>
            <a:r>
              <a:rPr lang="en-US" sz="1100" dirty="0" err="1"/>
              <a:t>Padró</a:t>
            </a:r>
            <a:r>
              <a:rPr lang="en-US" sz="1100" dirty="0"/>
              <a:t> L. (2002), An empirical approach to discourse markers by clustering. </a:t>
            </a:r>
            <a:r>
              <a:rPr lang="ru-RU" sz="1100" dirty="0" err="1"/>
              <a:t>In</a:t>
            </a:r>
            <a:r>
              <a:rPr lang="ru-RU" sz="1100" dirty="0"/>
              <a:t> </a:t>
            </a:r>
            <a:r>
              <a:rPr lang="ru-RU" sz="1100" dirty="0" err="1"/>
              <a:t>Topics</a:t>
            </a:r>
            <a:r>
              <a:rPr lang="ru-RU" sz="1100" dirty="0"/>
              <a:t> </a:t>
            </a:r>
            <a:r>
              <a:rPr lang="ru-RU" sz="1100" dirty="0" err="1"/>
              <a:t>in</a:t>
            </a:r>
            <a:r>
              <a:rPr lang="ru-RU" sz="1100" dirty="0"/>
              <a:t> </a:t>
            </a:r>
            <a:r>
              <a:rPr lang="ru-RU" sz="1100" dirty="0" err="1"/>
              <a:t>Artificial</a:t>
            </a:r>
            <a:r>
              <a:rPr lang="ru-RU" sz="1100" dirty="0"/>
              <a:t> </a:t>
            </a:r>
            <a:r>
              <a:rPr lang="ru-RU" sz="1100" dirty="0" err="1"/>
              <a:t>Intelligence</a:t>
            </a:r>
            <a:r>
              <a:rPr lang="ru-RU" sz="1100" dirty="0"/>
              <a:t>, </a:t>
            </a:r>
            <a:r>
              <a:rPr lang="ru-RU" sz="1100" dirty="0" err="1"/>
              <a:t>Springer</a:t>
            </a:r>
            <a:r>
              <a:rPr lang="ru-RU" sz="1100" dirty="0"/>
              <a:t>, </a:t>
            </a:r>
            <a:r>
              <a:rPr lang="ru-RU" sz="1100" dirty="0" err="1"/>
              <a:t>Berlin</a:t>
            </a:r>
            <a:r>
              <a:rPr lang="ru-RU" sz="1100" dirty="0"/>
              <a:t>, </a:t>
            </a:r>
            <a:r>
              <a:rPr lang="ru-RU" sz="1100" dirty="0" err="1"/>
              <a:t>Heidelberg</a:t>
            </a:r>
            <a:r>
              <a:rPr lang="ru-RU" sz="1100" dirty="0"/>
              <a:t>, </a:t>
            </a:r>
            <a:r>
              <a:rPr lang="ru-RU" sz="1100" dirty="0" err="1"/>
              <a:t>pp</a:t>
            </a:r>
            <a:r>
              <a:rPr lang="ru-RU" sz="1100" dirty="0"/>
              <a:t>. 173-183.</a:t>
            </a:r>
            <a:endParaRPr lang="en-US" sz="1100" dirty="0"/>
          </a:p>
          <a:p>
            <a:r>
              <a:rPr lang="en-US" sz="1100" dirty="0" err="1"/>
              <a:t>Apresyan</a:t>
            </a:r>
            <a:r>
              <a:rPr lang="en-US" sz="1100" dirty="0"/>
              <a:t> YU. D. (2001), System-forming meanings ‘to know’ and ’to consider’ in Russian [</a:t>
            </a:r>
            <a:r>
              <a:rPr lang="en-US" sz="1100" dirty="0" err="1"/>
              <a:t>Sistemoobrazuyushchiye</a:t>
            </a:r>
            <a:r>
              <a:rPr lang="en-US" sz="1100" dirty="0"/>
              <a:t> </a:t>
            </a:r>
            <a:r>
              <a:rPr lang="en-US" sz="1100" dirty="0" err="1"/>
              <a:t>smysly</a:t>
            </a:r>
            <a:r>
              <a:rPr lang="en-US" sz="1100" dirty="0"/>
              <a:t> «</a:t>
            </a:r>
            <a:r>
              <a:rPr lang="en-US" sz="1100" dirty="0" err="1"/>
              <a:t>znat</a:t>
            </a:r>
            <a:r>
              <a:rPr lang="en-US" sz="1100" dirty="0"/>
              <a:t>'» </a:t>
            </a:r>
            <a:r>
              <a:rPr lang="en-US" sz="1100" dirty="0" err="1"/>
              <a:t>i</a:t>
            </a:r>
            <a:r>
              <a:rPr lang="en-US" sz="1100" dirty="0"/>
              <a:t> «</a:t>
            </a:r>
            <a:r>
              <a:rPr lang="en-US" sz="1100" dirty="0" err="1"/>
              <a:t>schitat</a:t>
            </a:r>
            <a:r>
              <a:rPr lang="en-US" sz="1100" dirty="0"/>
              <a:t>'» v </a:t>
            </a:r>
            <a:r>
              <a:rPr lang="en-US" sz="1100" dirty="0" err="1"/>
              <a:t>russkom</a:t>
            </a:r>
            <a:r>
              <a:rPr lang="en-US" sz="1100" dirty="0"/>
              <a:t> </a:t>
            </a:r>
            <a:r>
              <a:rPr lang="en-US" sz="1100" dirty="0" err="1"/>
              <a:t>yazyke</a:t>
            </a:r>
            <a:r>
              <a:rPr lang="en-US" sz="1100" dirty="0"/>
              <a:t>], Russian Language and Linguistic Theory [</a:t>
            </a:r>
            <a:r>
              <a:rPr lang="en-US" sz="1100" dirty="0" err="1"/>
              <a:t>Russkiy</a:t>
            </a:r>
            <a:r>
              <a:rPr lang="en-US" sz="1100" dirty="0"/>
              <a:t> </a:t>
            </a:r>
            <a:r>
              <a:rPr lang="en-US" sz="1100" dirty="0" err="1"/>
              <a:t>yazyk</a:t>
            </a:r>
            <a:r>
              <a:rPr lang="en-US" sz="1100" dirty="0"/>
              <a:t> v </a:t>
            </a:r>
            <a:r>
              <a:rPr lang="en-US" sz="1100" dirty="0" err="1"/>
              <a:t>nauchnom</a:t>
            </a:r>
            <a:r>
              <a:rPr lang="en-US" sz="1100" dirty="0"/>
              <a:t> </a:t>
            </a:r>
            <a:r>
              <a:rPr lang="en-US" sz="1100" dirty="0" err="1"/>
              <a:t>osveshchenii</a:t>
            </a:r>
            <a:r>
              <a:rPr lang="en-US" sz="1100" dirty="0"/>
              <a:t>], 1, pp. 5-26.</a:t>
            </a:r>
          </a:p>
          <a:p>
            <a:r>
              <a:rPr lang="en-US" sz="1100" dirty="0" err="1"/>
              <a:t>Asghar</a:t>
            </a:r>
            <a:r>
              <a:rPr lang="en-US" sz="1100" dirty="0"/>
              <a:t> N. (2016), Automatic Extraction of Causal Relations from Natural Language Texts: A Comprehensive Survey, </a:t>
            </a:r>
            <a:r>
              <a:rPr lang="en-US" sz="1100" dirty="0" err="1"/>
              <a:t>arXiv</a:t>
            </a:r>
            <a:r>
              <a:rPr lang="en-US" sz="1100" dirty="0"/>
              <a:t> preprint arXiv:1605.07895.</a:t>
            </a:r>
          </a:p>
          <a:p>
            <a:r>
              <a:rPr lang="en-US" sz="1100" dirty="0" err="1"/>
              <a:t>Boguslavskaya</a:t>
            </a:r>
            <a:r>
              <a:rPr lang="en-US" sz="1100" dirty="0"/>
              <a:t>, O. YU., </a:t>
            </a:r>
            <a:r>
              <a:rPr lang="en-US" sz="1100" dirty="0" err="1"/>
              <a:t>Levontina</a:t>
            </a:r>
            <a:r>
              <a:rPr lang="en-US" sz="1100" dirty="0"/>
              <a:t>, I. B. (2004). Meanings </a:t>
            </a:r>
            <a:r>
              <a:rPr lang="en-US" sz="1100" dirty="0" err="1"/>
              <a:t>‘cause</a:t>
            </a:r>
            <a:r>
              <a:rPr lang="en-US" sz="1100" dirty="0"/>
              <a:t>’ and ‘purpose’ in natural language [</a:t>
            </a:r>
            <a:r>
              <a:rPr lang="en-US" sz="1100" dirty="0" err="1"/>
              <a:t>Smysly</a:t>
            </a:r>
            <a:r>
              <a:rPr lang="en-US" sz="1100" dirty="0"/>
              <a:t> '</a:t>
            </a:r>
            <a:r>
              <a:rPr lang="en-US" sz="1100" dirty="0" err="1"/>
              <a:t>prichina</a:t>
            </a:r>
            <a:r>
              <a:rPr lang="en-US" sz="1100" dirty="0"/>
              <a:t>' </a:t>
            </a:r>
            <a:r>
              <a:rPr lang="en-US" sz="1100" dirty="0" err="1"/>
              <a:t>i</a:t>
            </a:r>
            <a:r>
              <a:rPr lang="en-US" sz="1100" dirty="0"/>
              <a:t> '</a:t>
            </a:r>
            <a:r>
              <a:rPr lang="en-US" sz="1100" dirty="0" err="1"/>
              <a:t>tsel</a:t>
            </a:r>
            <a:r>
              <a:rPr lang="en-US" sz="1100" dirty="0"/>
              <a:t>' v </a:t>
            </a:r>
            <a:r>
              <a:rPr lang="en-US" sz="1100" dirty="0" err="1"/>
              <a:t>yestestvennom</a:t>
            </a:r>
            <a:r>
              <a:rPr lang="en-US" sz="1100" dirty="0"/>
              <a:t> </a:t>
            </a:r>
            <a:r>
              <a:rPr lang="en-US" sz="1100" dirty="0" err="1"/>
              <a:t>yazyke</a:t>
            </a:r>
            <a:r>
              <a:rPr lang="en-US" sz="1100" dirty="0"/>
              <a:t>], Topics in the study of language [</a:t>
            </a:r>
            <a:r>
              <a:rPr lang="en-US" sz="1100" dirty="0" err="1"/>
              <a:t>Voprosy</a:t>
            </a:r>
            <a:r>
              <a:rPr lang="en-US" sz="1100" dirty="0"/>
              <a:t> </a:t>
            </a:r>
            <a:r>
              <a:rPr lang="en-US" sz="1100" dirty="0" err="1"/>
              <a:t>yazykoznaniya</a:t>
            </a:r>
            <a:r>
              <a:rPr lang="en-US" sz="1100" dirty="0"/>
              <a:t>], (2), pp. 68-88.</a:t>
            </a:r>
          </a:p>
          <a:p>
            <a:r>
              <a:rPr lang="en-US" sz="1100" dirty="0"/>
              <a:t>Carlson L., </a:t>
            </a:r>
            <a:r>
              <a:rPr lang="en-US" sz="1100" dirty="0" err="1"/>
              <a:t>Marcu</a:t>
            </a:r>
            <a:r>
              <a:rPr lang="en-US" sz="1100" dirty="0"/>
              <a:t> D. (2001), Discourse tagging reference manual. </a:t>
            </a:r>
            <a:r>
              <a:rPr lang="ru-RU" sz="1100" dirty="0"/>
              <a:t>ISI </a:t>
            </a:r>
            <a:r>
              <a:rPr lang="ru-RU" sz="1100" dirty="0" err="1"/>
              <a:t>Technical</a:t>
            </a:r>
            <a:r>
              <a:rPr lang="ru-RU" sz="1100" dirty="0"/>
              <a:t> </a:t>
            </a:r>
            <a:r>
              <a:rPr lang="ru-RU" sz="1100" dirty="0" err="1"/>
              <a:t>Report</a:t>
            </a:r>
            <a:r>
              <a:rPr lang="ru-RU" sz="1100" dirty="0"/>
              <a:t> ISI-TR-545, 54, 56.</a:t>
            </a:r>
            <a:endParaRPr lang="en-US" sz="1100" dirty="0"/>
          </a:p>
          <a:p>
            <a:r>
              <a:rPr lang="en-US" sz="1100" dirty="0"/>
              <a:t>Chafe, W. (1994), Discourse, consciousness, and time: The flow and displacement of conscious experience in speaking and writing, University of Chicago Press.</a:t>
            </a:r>
          </a:p>
          <a:p>
            <a:r>
              <a:rPr lang="en-US" sz="1100" dirty="0"/>
              <a:t>Chang D. S., Choi K. S. (2006), Incremental cue phrase learning and bootstrapping method for causality extraction using cue phrase and word pair probabilities , Information processing &amp; management, Vol. 42, №. </a:t>
            </a:r>
            <a:r>
              <a:rPr lang="ru-RU" sz="1100" dirty="0"/>
              <a:t>3, </a:t>
            </a:r>
            <a:r>
              <a:rPr lang="ru-RU" sz="1100" dirty="0" err="1"/>
              <a:t>pp</a:t>
            </a:r>
            <a:r>
              <a:rPr lang="ru-RU" sz="1100" dirty="0"/>
              <a:t>. 662-678.</a:t>
            </a:r>
            <a:endParaRPr lang="en-US" sz="1100" dirty="0"/>
          </a:p>
          <a:p>
            <a:r>
              <a:rPr lang="en-US" sz="1100" dirty="0" err="1"/>
              <a:t>Ferrucci</a:t>
            </a:r>
            <a:r>
              <a:rPr lang="en-US" sz="1100" dirty="0"/>
              <a:t>, D., Brown, E., Chu-Carroll, J., Fan, J., </a:t>
            </a:r>
            <a:r>
              <a:rPr lang="en-US" sz="1100" dirty="0" err="1"/>
              <a:t>Gondek</a:t>
            </a:r>
            <a:r>
              <a:rPr lang="en-US" sz="1100" dirty="0"/>
              <a:t>, D., </a:t>
            </a:r>
            <a:r>
              <a:rPr lang="en-US" sz="1100" dirty="0" err="1"/>
              <a:t>Kalyanpur</a:t>
            </a:r>
            <a:r>
              <a:rPr lang="en-US" sz="1100" dirty="0"/>
              <a:t>, A. A., ... &amp; </a:t>
            </a:r>
            <a:r>
              <a:rPr lang="en-US" sz="1100" dirty="0" err="1"/>
              <a:t>Schlaefer</a:t>
            </a:r>
            <a:r>
              <a:rPr lang="en-US" sz="1100" dirty="0"/>
              <a:t>, N. (2010), Building Watson: An overview of the </a:t>
            </a:r>
            <a:r>
              <a:rPr lang="en-US" sz="1100" dirty="0" err="1"/>
              <a:t>DeepQA</a:t>
            </a:r>
            <a:r>
              <a:rPr lang="en-US" sz="1100" dirty="0"/>
              <a:t> project. AI magazine, 31(3), 59-79.</a:t>
            </a:r>
          </a:p>
          <a:p>
            <a:r>
              <a:rPr lang="en-US" sz="1100" dirty="0" err="1"/>
              <a:t>Galitsky</a:t>
            </a:r>
            <a:r>
              <a:rPr lang="en-US" sz="1100" dirty="0"/>
              <a:t> B., </a:t>
            </a:r>
            <a:r>
              <a:rPr lang="en-US" sz="1100" dirty="0" err="1"/>
              <a:t>Ilvovsky</a:t>
            </a:r>
            <a:r>
              <a:rPr lang="en-US" sz="1100" dirty="0"/>
              <a:t> D. and </a:t>
            </a:r>
            <a:r>
              <a:rPr lang="en-US" sz="1100" dirty="0" err="1"/>
              <a:t>Kuznetsov</a:t>
            </a:r>
            <a:r>
              <a:rPr lang="en-US" sz="1100" dirty="0"/>
              <a:t> S.O. (2018), Detecting Logical Argumentation in Text via Communicative Discourse Tree. To appear in Journal of Experimental and Theoretical Artificial Intelligence. JETAI 2018</a:t>
            </a:r>
            <a:r>
              <a:rPr lang="en-US" sz="1100" dirty="0" smtClean="0"/>
              <a:t>.</a:t>
            </a:r>
          </a:p>
          <a:p>
            <a:r>
              <a:rPr lang="en-US" sz="1100" dirty="0" err="1"/>
              <a:t>Glovinskaya</a:t>
            </a:r>
            <a:r>
              <a:rPr lang="en-US" sz="1100" dirty="0"/>
              <a:t>, M. Y. (1993), Russian Speech Acts with the Meaning of Mental Pressure./ Logical analysis of language. Mental actions. Moscow: Science. [</a:t>
            </a:r>
            <a:r>
              <a:rPr lang="en-US" sz="1100" dirty="0" err="1"/>
              <a:t>Russkie</a:t>
            </a:r>
            <a:r>
              <a:rPr lang="en-US" sz="1100" dirty="0"/>
              <a:t> </a:t>
            </a:r>
            <a:r>
              <a:rPr lang="en-US" sz="1100" dirty="0" err="1"/>
              <a:t>rechevihe</a:t>
            </a:r>
            <a:r>
              <a:rPr lang="en-US" sz="1100" dirty="0"/>
              <a:t> </a:t>
            </a:r>
            <a:r>
              <a:rPr lang="en-US" sz="1100" dirty="0" err="1"/>
              <a:t>akty</a:t>
            </a:r>
            <a:r>
              <a:rPr lang="en-US" sz="1100" dirty="0"/>
              <a:t> so </a:t>
            </a:r>
            <a:r>
              <a:rPr lang="en-US" sz="1100" dirty="0" err="1"/>
              <a:t>znacheniem</a:t>
            </a:r>
            <a:r>
              <a:rPr lang="en-US" sz="1100" dirty="0"/>
              <a:t> </a:t>
            </a:r>
            <a:r>
              <a:rPr lang="en-US" sz="1100" dirty="0" err="1"/>
              <a:t>mentaljnogo</a:t>
            </a:r>
            <a:r>
              <a:rPr lang="en-US" sz="1100" dirty="0"/>
              <a:t> </a:t>
            </a:r>
            <a:r>
              <a:rPr lang="en-US" sz="1100" dirty="0" err="1"/>
              <a:t>vozdeyjstviya</a:t>
            </a:r>
            <a:r>
              <a:rPr lang="en-US" sz="1100" dirty="0"/>
              <a:t> / </a:t>
            </a:r>
            <a:r>
              <a:rPr lang="en-US" sz="1100" dirty="0" err="1"/>
              <a:t>Logicheskiyj</a:t>
            </a:r>
            <a:r>
              <a:rPr lang="en-US" sz="1100" dirty="0"/>
              <a:t> </a:t>
            </a:r>
            <a:r>
              <a:rPr lang="en-US" sz="1100" dirty="0" err="1"/>
              <a:t>analiz</a:t>
            </a:r>
            <a:r>
              <a:rPr lang="en-US" sz="1100" dirty="0"/>
              <a:t> </a:t>
            </a:r>
            <a:r>
              <a:rPr lang="en-US" sz="1100" dirty="0" err="1"/>
              <a:t>yazihka</a:t>
            </a:r>
            <a:r>
              <a:rPr lang="en-US" sz="1100" dirty="0"/>
              <a:t>. </a:t>
            </a:r>
            <a:r>
              <a:rPr lang="en-US" sz="1100" dirty="0" err="1"/>
              <a:t>Mentaljnihe</a:t>
            </a:r>
            <a:r>
              <a:rPr lang="en-US" sz="1100" dirty="0"/>
              <a:t> </a:t>
            </a:r>
            <a:r>
              <a:rPr lang="en-US" sz="1100" dirty="0" err="1"/>
              <a:t>deyjstviya</a:t>
            </a:r>
            <a:r>
              <a:rPr lang="en-US" sz="1100" dirty="0"/>
              <a:t>.]</a:t>
            </a:r>
          </a:p>
          <a:p>
            <a:endParaRPr lang="en-US" sz="1100" dirty="0" smtClean="0"/>
          </a:p>
          <a:p>
            <a:endParaRPr lang="en-US" sz="1100" dirty="0"/>
          </a:p>
          <a:p>
            <a:endParaRPr lang="en-US" sz="110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72010" y="6509143"/>
            <a:ext cx="6917210" cy="365125"/>
          </a:xfrm>
        </p:spPr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51656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1842448"/>
            <a:ext cx="11029615" cy="4016351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Grote </a:t>
            </a:r>
            <a:r>
              <a:rPr lang="en-US" dirty="0"/>
              <a:t>B., </a:t>
            </a:r>
            <a:r>
              <a:rPr lang="en-US" dirty="0" err="1"/>
              <a:t>Stede</a:t>
            </a:r>
            <a:r>
              <a:rPr lang="en-US" dirty="0"/>
              <a:t> M. (1998), Discourse marker choice in sentence planning, Proceedings of the 9th International Workshop on Natural Language Generation, Niagara-on-the-Lake, Canada, August 1998.</a:t>
            </a:r>
          </a:p>
          <a:p>
            <a:pPr lvl="0"/>
            <a:r>
              <a:rPr lang="en-US" dirty="0" smtClean="0"/>
              <a:t>Hirschberg</a:t>
            </a:r>
            <a:r>
              <a:rPr lang="en-US" dirty="0"/>
              <a:t>, J., </a:t>
            </a:r>
            <a:r>
              <a:rPr lang="en-US" dirty="0" err="1"/>
              <a:t>Litman</a:t>
            </a:r>
            <a:r>
              <a:rPr lang="en-US" dirty="0"/>
              <a:t>, D. (1993), Empirical studies on the disambiguation of cue phrases, Computational linguistics, 19(3), pp. 501-530.</a:t>
            </a:r>
          </a:p>
          <a:p>
            <a:pPr lvl="0"/>
            <a:r>
              <a:rPr lang="en-US" dirty="0" err="1"/>
              <a:t>Khoo</a:t>
            </a:r>
            <a:r>
              <a:rPr lang="en-US" dirty="0"/>
              <a:t> C. S. G. et al. (1998), Automatic extraction of cause-effect information from newspaper text without knowledge-based inferencing, /Literary and Linguistic Computing, Vol. 13, №. 4. pp. 177-186.</a:t>
            </a:r>
          </a:p>
          <a:p>
            <a:pPr lvl="0"/>
            <a:r>
              <a:rPr lang="en-US" dirty="0" err="1"/>
              <a:t>Kibrik</a:t>
            </a:r>
            <a:r>
              <a:rPr lang="en-US" dirty="0"/>
              <a:t>, A. A., </a:t>
            </a:r>
            <a:r>
              <a:rPr lang="en-US" dirty="0" err="1"/>
              <a:t>Podlesskaya</a:t>
            </a:r>
            <a:r>
              <a:rPr lang="en-US" dirty="0"/>
              <a:t>, V. I. (2003), Towards building corpora of oral Russian speech: principles of transcription [K </a:t>
            </a:r>
            <a:r>
              <a:rPr lang="en-US" dirty="0" err="1"/>
              <a:t>sozdaniyu</a:t>
            </a:r>
            <a:r>
              <a:rPr lang="en-US" dirty="0"/>
              <a:t> </a:t>
            </a:r>
            <a:r>
              <a:rPr lang="en-US" dirty="0" err="1"/>
              <a:t>korpusov</a:t>
            </a:r>
            <a:r>
              <a:rPr lang="en-US" dirty="0"/>
              <a:t> </a:t>
            </a:r>
            <a:r>
              <a:rPr lang="en-US" dirty="0" err="1"/>
              <a:t>ustnoy</a:t>
            </a:r>
            <a:r>
              <a:rPr lang="en-US" dirty="0"/>
              <a:t> </a:t>
            </a:r>
            <a:r>
              <a:rPr lang="en-US" dirty="0" err="1"/>
              <a:t>russkoy</a:t>
            </a:r>
            <a:r>
              <a:rPr lang="en-US" dirty="0"/>
              <a:t> </a:t>
            </a:r>
            <a:r>
              <a:rPr lang="en-US" dirty="0" err="1"/>
              <a:t>rechi</a:t>
            </a:r>
            <a:r>
              <a:rPr lang="en-US" dirty="0"/>
              <a:t>: </a:t>
            </a:r>
            <a:r>
              <a:rPr lang="en-US" dirty="0" err="1"/>
              <a:t>printsipy</a:t>
            </a:r>
            <a:r>
              <a:rPr lang="en-US" dirty="0"/>
              <a:t> </a:t>
            </a:r>
            <a:r>
              <a:rPr lang="en-US" dirty="0" err="1"/>
              <a:t>transkribirovaniya</a:t>
            </a:r>
            <a:r>
              <a:rPr lang="en-US" dirty="0"/>
              <a:t>], </a:t>
            </a:r>
            <a:r>
              <a:rPr lang="en-US" dirty="0">
                <a:hlinkClick r:id="rId2"/>
              </a:rPr>
              <a:t>Scientific and Technical Information Processing</a:t>
            </a:r>
            <a:r>
              <a:rPr lang="en-US" dirty="0"/>
              <a:t> (series 2) </a:t>
            </a:r>
            <a:r>
              <a:rPr lang="en-US" dirty="0" err="1"/>
              <a:t>Nauchno-tekhnicheskaya</a:t>
            </a:r>
            <a:r>
              <a:rPr lang="en-US" dirty="0"/>
              <a:t> </a:t>
            </a:r>
            <a:r>
              <a:rPr lang="en-US" dirty="0" err="1"/>
              <a:t>informatsiya</a:t>
            </a:r>
            <a:r>
              <a:rPr lang="en-US" dirty="0"/>
              <a:t> (</a:t>
            </a:r>
            <a:r>
              <a:rPr lang="en-US" dirty="0" err="1"/>
              <a:t>seriya</a:t>
            </a:r>
            <a:r>
              <a:rPr lang="en-US" dirty="0"/>
              <a:t> 2), 6, pp. 5-11.</a:t>
            </a:r>
          </a:p>
          <a:p>
            <a:pPr lvl="0"/>
            <a:r>
              <a:rPr lang="en-US" dirty="0"/>
              <a:t>Knott A. (1996), A data-driven methodology for motivating a set of coherence relations, Thesis (doctoral), University of Edinburgh.</a:t>
            </a:r>
          </a:p>
          <a:p>
            <a:pPr lvl="0"/>
            <a:r>
              <a:rPr lang="en-US" dirty="0" err="1"/>
              <a:t>Kustova</a:t>
            </a:r>
            <a:r>
              <a:rPr lang="en-US" dirty="0"/>
              <a:t>, G. I. (2017), The Types of Adverbials [</a:t>
            </a:r>
            <a:r>
              <a:rPr lang="en-US" dirty="0" err="1"/>
              <a:t>Tipy</a:t>
            </a:r>
            <a:r>
              <a:rPr lang="en-US" dirty="0"/>
              <a:t> </a:t>
            </a:r>
            <a:r>
              <a:rPr lang="en-US" dirty="0" err="1"/>
              <a:t>konstruktsiy</a:t>
            </a:r>
            <a:r>
              <a:rPr lang="en-US" dirty="0"/>
              <a:t> s </a:t>
            </a:r>
            <a:r>
              <a:rPr lang="en-US" dirty="0" err="1"/>
              <a:t>adverbialami</a:t>
            </a:r>
            <a:r>
              <a:rPr lang="en-US" dirty="0"/>
              <a:t>], Computational Linguistics and Intellectual Technologies: Proc. of the Int. Conf." Dialogue, Vol. 2, pp.234-249.</a:t>
            </a:r>
          </a:p>
          <a:p>
            <a:pPr lvl="0"/>
            <a:r>
              <a:rPr lang="en-US" dirty="0"/>
              <a:t>Lee, A., Prasad, R., Webber, B., &amp; Joshi, A. K. (2016), Annotating Discourse Relations with The PDTB Annotator. In Proceedings of COLING 2016, the 26th International Conference on Computational Linguistics: System Demonstrations, pp. 121-125).</a:t>
            </a:r>
          </a:p>
          <a:p>
            <a:pPr lvl="0"/>
            <a:r>
              <a:rPr lang="en-US" dirty="0"/>
              <a:t>Louis, A., Joshi, A., &amp; </a:t>
            </a:r>
            <a:r>
              <a:rPr lang="en-US" dirty="0" err="1"/>
              <a:t>Nenkova</a:t>
            </a:r>
            <a:r>
              <a:rPr lang="en-US" dirty="0"/>
              <a:t>, A. (2010), Discourse indicators for content selection in summarization. In Proceedings of the 11th Annual Meeting of the Special Interest Group on Discourse and Dialogue (pp. 147-156), Association for Computational Linguistics.</a:t>
            </a:r>
          </a:p>
          <a:p>
            <a:pPr lvl="0"/>
            <a:r>
              <a:rPr lang="en-US" dirty="0"/>
              <a:t>Mann W. C., Thompson S. A. (1988), Rhetorical Structure Theory: Toward a Functional Theory of Text Organization, Text 8, 3, pp. 243–281.</a:t>
            </a:r>
          </a:p>
          <a:p>
            <a:pPr lvl="0"/>
            <a:r>
              <a:rPr lang="en-US" dirty="0"/>
              <a:t>Meyer T., Webber B. </a:t>
            </a:r>
            <a:r>
              <a:rPr lang="en-US" dirty="0" err="1"/>
              <a:t>Implicitation</a:t>
            </a:r>
            <a:r>
              <a:rPr lang="en-US" dirty="0"/>
              <a:t> of discourse connectives in (machine) translation (2013), Proceedings of the Workshop on Discourse in Machine Translation, pp. 19-26.</a:t>
            </a:r>
          </a:p>
          <a:p>
            <a:pPr lvl="0"/>
            <a:r>
              <a:rPr lang="en-US" dirty="0" err="1"/>
              <a:t>Mírovský</a:t>
            </a:r>
            <a:r>
              <a:rPr lang="en-US" dirty="0"/>
              <a:t>, J., </a:t>
            </a:r>
            <a:r>
              <a:rPr lang="en-US" dirty="0" err="1"/>
              <a:t>Synková</a:t>
            </a:r>
            <a:r>
              <a:rPr lang="en-US" dirty="0"/>
              <a:t>, P., </a:t>
            </a:r>
            <a:r>
              <a:rPr lang="en-US" dirty="0" err="1"/>
              <a:t>Rysová</a:t>
            </a:r>
            <a:r>
              <a:rPr lang="en-US" dirty="0"/>
              <a:t>, M., &amp; </a:t>
            </a:r>
            <a:r>
              <a:rPr lang="en-US" dirty="0" err="1"/>
              <a:t>Poláková</a:t>
            </a:r>
            <a:r>
              <a:rPr lang="en-US" dirty="0"/>
              <a:t>, L. (2017), </a:t>
            </a:r>
            <a:r>
              <a:rPr lang="en-US" dirty="0" err="1"/>
              <a:t>CzeDLex</a:t>
            </a:r>
            <a:r>
              <a:rPr lang="en-US" dirty="0"/>
              <a:t>–A Lexicon of Czech Discourse Connectives. The Prague Bulletin of Mathematical Linguistics, 109(1), pp. 61‑91.</a:t>
            </a:r>
          </a:p>
          <a:p>
            <a:pPr lvl="0"/>
            <a:r>
              <a:rPr lang="en-US" dirty="0" err="1"/>
              <a:t>Paducheva</a:t>
            </a:r>
            <a:r>
              <a:rPr lang="en-US" dirty="0"/>
              <a:t>, E.V. (2004), Dynamic models in the semantics of vocabulary [</a:t>
            </a:r>
            <a:r>
              <a:rPr lang="en-US" dirty="0" err="1"/>
              <a:t>Dynamicheskiye</a:t>
            </a:r>
            <a:r>
              <a:rPr lang="en-US" dirty="0"/>
              <a:t> </a:t>
            </a:r>
            <a:r>
              <a:rPr lang="en-US" dirty="0" err="1"/>
              <a:t>modeli</a:t>
            </a:r>
            <a:r>
              <a:rPr lang="en-US" dirty="0"/>
              <a:t> v </a:t>
            </a:r>
            <a:r>
              <a:rPr lang="en-US" dirty="0" err="1"/>
              <a:t>yazyke</a:t>
            </a:r>
            <a:r>
              <a:rPr lang="en-US" dirty="0"/>
              <a:t>]. M.: Languages of Slavonic Culture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75904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lvl="0"/>
            <a:r>
              <a:rPr lang="en-US" dirty="0" err="1"/>
              <a:t>Pekelis</a:t>
            </a:r>
            <a:r>
              <a:rPr lang="en-US" dirty="0"/>
              <a:t>, O. Ye. (2014), Causal subordinate clauses [</a:t>
            </a:r>
            <a:r>
              <a:rPr lang="en-US" dirty="0" err="1"/>
              <a:t>Prichinnyye</a:t>
            </a:r>
            <a:r>
              <a:rPr lang="en-US" dirty="0"/>
              <a:t> </a:t>
            </a:r>
            <a:r>
              <a:rPr lang="en-US" dirty="0" err="1"/>
              <a:t>pridatochnyye</a:t>
            </a:r>
            <a:r>
              <a:rPr lang="en-US" dirty="0"/>
              <a:t>], Materials for the project of Russian grammar corpus description [</a:t>
            </a:r>
            <a:r>
              <a:rPr lang="en-US" dirty="0" err="1"/>
              <a:t>Materialy</a:t>
            </a:r>
            <a:r>
              <a:rPr lang="en-US" dirty="0"/>
              <a:t> </a:t>
            </a:r>
            <a:r>
              <a:rPr lang="en-US" dirty="0" err="1"/>
              <a:t>dlya</a:t>
            </a:r>
            <a:r>
              <a:rPr lang="en-US" dirty="0"/>
              <a:t> </a:t>
            </a:r>
            <a:r>
              <a:rPr lang="en-US" dirty="0" err="1"/>
              <a:t>proyekta</a:t>
            </a:r>
            <a:r>
              <a:rPr lang="en-US" dirty="0"/>
              <a:t> </a:t>
            </a:r>
            <a:r>
              <a:rPr lang="en-US" dirty="0" err="1"/>
              <a:t>korpusnogo</a:t>
            </a:r>
            <a:r>
              <a:rPr lang="en-US" dirty="0"/>
              <a:t> </a:t>
            </a:r>
            <a:r>
              <a:rPr lang="en-US" dirty="0" err="1"/>
              <a:t>opisaniya</a:t>
            </a:r>
            <a:r>
              <a:rPr lang="en-US" dirty="0"/>
              <a:t> </a:t>
            </a:r>
            <a:r>
              <a:rPr lang="en-US" dirty="0" err="1"/>
              <a:t>russkoy</a:t>
            </a:r>
            <a:r>
              <a:rPr lang="en-US" dirty="0"/>
              <a:t> </a:t>
            </a:r>
            <a:r>
              <a:rPr lang="en-US" dirty="0" err="1"/>
              <a:t>grammatiki</a:t>
            </a:r>
            <a:r>
              <a:rPr lang="en-US" dirty="0"/>
              <a:t>], </a:t>
            </a:r>
            <a:r>
              <a:rPr lang="en-US" dirty="0" err="1"/>
              <a:t>avaliable</a:t>
            </a:r>
            <a:r>
              <a:rPr lang="en-US" dirty="0"/>
              <a:t> at: </a:t>
            </a:r>
            <a:r>
              <a:rPr lang="en-US" dirty="0">
                <a:hlinkClick r:id="rId2"/>
              </a:rPr>
              <a:t>http://rusgram.ru</a:t>
            </a:r>
            <a:r>
              <a:rPr lang="en-US" dirty="0"/>
              <a:t>. As a manuscript [Na </a:t>
            </a:r>
            <a:r>
              <a:rPr lang="en-US" dirty="0" err="1"/>
              <a:t>pravakh</a:t>
            </a:r>
            <a:r>
              <a:rPr lang="en-US" dirty="0"/>
              <a:t> </a:t>
            </a:r>
            <a:r>
              <a:rPr lang="en-US" dirty="0" err="1"/>
              <a:t>rukopisi</a:t>
            </a:r>
            <a:r>
              <a:rPr lang="en-US" dirty="0"/>
              <a:t>], M, 2015.</a:t>
            </a:r>
          </a:p>
          <a:p>
            <a:pPr lvl="0"/>
            <a:r>
              <a:rPr lang="en-US" dirty="0" err="1"/>
              <a:t>Pisarevskaya</a:t>
            </a:r>
            <a:r>
              <a:rPr lang="en-US" dirty="0"/>
              <a:t> D. et al. (2017), Towards building a discourse-annotated corpus of Russian, Computational Linguistics and Intellectual Technologies: Proc. of the Int. </a:t>
            </a:r>
            <a:r>
              <a:rPr lang="ru-RU" dirty="0" err="1"/>
              <a:t>Conf</a:t>
            </a:r>
            <a:r>
              <a:rPr lang="ru-RU" dirty="0"/>
              <a:t>." </a:t>
            </a:r>
            <a:r>
              <a:rPr lang="ru-RU" dirty="0" err="1"/>
              <a:t>Dialogue</a:t>
            </a:r>
            <a:r>
              <a:rPr lang="ru-RU" dirty="0"/>
              <a:t>, </a:t>
            </a:r>
            <a:r>
              <a:rPr lang="ru-RU" dirty="0" err="1"/>
              <a:t>Vol</a:t>
            </a:r>
            <a:r>
              <a:rPr lang="ru-RU" dirty="0"/>
              <a:t>. 1, </a:t>
            </a:r>
            <a:r>
              <a:rPr lang="ru-RU" dirty="0" err="1"/>
              <a:t>pp</a:t>
            </a:r>
            <a:r>
              <a:rPr lang="ru-RU" dirty="0"/>
              <a:t>.</a:t>
            </a:r>
            <a:r>
              <a:rPr lang="en-US" dirty="0"/>
              <a:t> </a:t>
            </a:r>
            <a:r>
              <a:rPr lang="ru-RU" dirty="0"/>
              <a:t>194</a:t>
            </a:r>
            <a:r>
              <a:rPr lang="en-US" dirty="0"/>
              <a:t>‑</a:t>
            </a:r>
            <a:r>
              <a:rPr lang="ru-RU" dirty="0"/>
              <a:t>204.</a:t>
            </a:r>
            <a:endParaRPr lang="en-US" dirty="0"/>
          </a:p>
          <a:p>
            <a:pPr lvl="0"/>
            <a:r>
              <a:rPr lang="en-US" dirty="0"/>
              <a:t>Prasad R. et al. (2007), The </a:t>
            </a:r>
            <a:r>
              <a:rPr lang="en-US" dirty="0" err="1"/>
              <a:t>penn</a:t>
            </a:r>
            <a:r>
              <a:rPr lang="en-US" dirty="0"/>
              <a:t> discourse treebank 2.0 annotation manual.</a:t>
            </a:r>
          </a:p>
          <a:p>
            <a:pPr lvl="0"/>
            <a:r>
              <a:rPr lang="en-US" dirty="0" smtClean="0"/>
              <a:t>Prasad </a:t>
            </a:r>
            <a:r>
              <a:rPr lang="en-US" dirty="0"/>
              <a:t>R., Joshi A., Webber B. (2010), Realization of discourse relations by other means: alternative lexicalizations, Proceedings of the 23rd International Conference on Computational Linguistics: Posters, Association for Computational Linguistics, pp. 1023‑1031.</a:t>
            </a:r>
          </a:p>
          <a:p>
            <a:pPr lvl="0"/>
            <a:r>
              <a:rPr lang="en-US" dirty="0" err="1"/>
              <a:t>Roze</a:t>
            </a:r>
            <a:r>
              <a:rPr lang="en-US" dirty="0"/>
              <a:t> C., </a:t>
            </a:r>
            <a:r>
              <a:rPr lang="en-US" dirty="0" err="1"/>
              <a:t>Danlos</a:t>
            </a:r>
            <a:r>
              <a:rPr lang="en-US" dirty="0"/>
              <a:t> L., Muller P. (2012), LEXCONN: a French lexicon of discourse connectives, </a:t>
            </a:r>
            <a:r>
              <a:rPr lang="en-US" dirty="0" err="1"/>
              <a:t>Discours</a:t>
            </a:r>
            <a:r>
              <a:rPr lang="en-US" dirty="0"/>
              <a:t>. Revue de </a:t>
            </a:r>
            <a:r>
              <a:rPr lang="en-US" dirty="0" err="1"/>
              <a:t>linguistique</a:t>
            </a:r>
            <a:r>
              <a:rPr lang="en-US" dirty="0"/>
              <a:t>, </a:t>
            </a:r>
            <a:r>
              <a:rPr lang="en-US" dirty="0" err="1"/>
              <a:t>psycholinguistique</a:t>
            </a:r>
            <a:r>
              <a:rPr lang="en-US" dirty="0"/>
              <a:t> et </a:t>
            </a:r>
            <a:r>
              <a:rPr lang="en-US" dirty="0" err="1"/>
              <a:t>informatique</a:t>
            </a:r>
            <a:r>
              <a:rPr lang="en-US" dirty="0"/>
              <a:t>. A journal of linguistics, psycholinguistics and computational linguistics, №. </a:t>
            </a:r>
            <a:r>
              <a:rPr lang="ru-RU" dirty="0"/>
              <a:t>10.</a:t>
            </a:r>
            <a:endParaRPr lang="en-US" dirty="0"/>
          </a:p>
          <a:p>
            <a:pPr lvl="0"/>
            <a:r>
              <a:rPr lang="en-US" dirty="0" err="1"/>
              <a:t>Rysová</a:t>
            </a:r>
            <a:r>
              <a:rPr lang="en-US" dirty="0"/>
              <a:t> M., </a:t>
            </a:r>
            <a:r>
              <a:rPr lang="en-US" dirty="0" err="1"/>
              <a:t>Rysova</a:t>
            </a:r>
            <a:r>
              <a:rPr lang="en-US" dirty="0"/>
              <a:t> K. (2014), The Centre and Periphery of Discourse Connectives, PACLIC, pp. 452-459.</a:t>
            </a:r>
          </a:p>
          <a:p>
            <a:pPr lvl="0"/>
            <a:r>
              <a:rPr lang="en-US" dirty="0" err="1"/>
              <a:t>Schauer</a:t>
            </a:r>
            <a:r>
              <a:rPr lang="en-US" dirty="0"/>
              <a:t> H. (2000), From elementary discourse units to complex ones, Proceedings of the 1st </a:t>
            </a:r>
            <a:r>
              <a:rPr lang="en-US" dirty="0" err="1"/>
              <a:t>SIGdial</a:t>
            </a:r>
            <a:r>
              <a:rPr lang="en-US" dirty="0"/>
              <a:t> workshop on Discourse and dialogue-Volume 10, Association for Computational Linguistics, pp. 46-55.</a:t>
            </a:r>
          </a:p>
          <a:p>
            <a:pPr lvl="0"/>
            <a:r>
              <a:rPr lang="en-US" dirty="0" err="1"/>
              <a:t>Shvedova</a:t>
            </a:r>
            <a:r>
              <a:rPr lang="en-US" dirty="0"/>
              <a:t>, N. YU. ed. (1980), Russian grammar [</a:t>
            </a:r>
            <a:r>
              <a:rPr lang="en-US" dirty="0" err="1"/>
              <a:t>Russkaya</a:t>
            </a:r>
            <a:r>
              <a:rPr lang="en-US" dirty="0"/>
              <a:t> </a:t>
            </a:r>
            <a:r>
              <a:rPr lang="en-US" dirty="0" err="1"/>
              <a:t>grammatika</a:t>
            </a:r>
            <a:r>
              <a:rPr lang="en-US" dirty="0"/>
              <a:t>]. V </a:t>
            </a:r>
            <a:r>
              <a:rPr lang="en-US" dirty="0" err="1"/>
              <a:t>dvukh</a:t>
            </a:r>
            <a:r>
              <a:rPr lang="en-US" dirty="0"/>
              <a:t> </a:t>
            </a:r>
            <a:r>
              <a:rPr lang="en-US" dirty="0" err="1"/>
              <a:t>tomakh</a:t>
            </a:r>
            <a:r>
              <a:rPr lang="en-US" dirty="0"/>
              <a:t>. AN SSSR </a:t>
            </a:r>
            <a:r>
              <a:rPr lang="en-US" dirty="0" err="1"/>
              <a:t>Institut</a:t>
            </a:r>
            <a:r>
              <a:rPr lang="en-US" dirty="0"/>
              <a:t> </a:t>
            </a:r>
            <a:r>
              <a:rPr lang="en-US" dirty="0" err="1"/>
              <a:t>russkogo</a:t>
            </a:r>
            <a:r>
              <a:rPr lang="en-US" dirty="0"/>
              <a:t> </a:t>
            </a:r>
            <a:r>
              <a:rPr lang="en-US" dirty="0" err="1"/>
              <a:t>jazyka</a:t>
            </a:r>
            <a:r>
              <a:rPr lang="en-US" dirty="0"/>
              <a:t>. — M.: </a:t>
            </a:r>
            <a:r>
              <a:rPr lang="en-US" dirty="0" err="1"/>
              <a:t>Nauka</a:t>
            </a:r>
            <a:r>
              <a:rPr lang="en-US" dirty="0"/>
              <a:t>, 1980.</a:t>
            </a:r>
          </a:p>
          <a:p>
            <a:pPr lvl="0"/>
            <a:r>
              <a:rPr lang="en-US" dirty="0" err="1"/>
              <a:t>Stede</a:t>
            </a:r>
            <a:r>
              <a:rPr lang="en-US" dirty="0"/>
              <a:t> M., </a:t>
            </a:r>
            <a:r>
              <a:rPr lang="en-US" dirty="0" err="1"/>
              <a:t>Umbach</a:t>
            </a:r>
            <a:r>
              <a:rPr lang="en-US" dirty="0"/>
              <a:t> C. (1998), </a:t>
            </a:r>
            <a:r>
              <a:rPr lang="en-US" dirty="0" err="1"/>
              <a:t>DiMLex</a:t>
            </a:r>
            <a:r>
              <a:rPr lang="en-US" dirty="0"/>
              <a:t>: A lexicon of discourse markers for text generation and understanding, Proceedings of the 17th international conference on Computational linguistics-Volume 2, Association for Computational Linguistics, pp. 1238-1242.</a:t>
            </a:r>
          </a:p>
          <a:p>
            <a:pPr lvl="0"/>
            <a:r>
              <a:rPr lang="en-US" dirty="0" err="1"/>
              <a:t>Taboada</a:t>
            </a:r>
            <a:r>
              <a:rPr lang="en-US" dirty="0"/>
              <a:t>, M., </a:t>
            </a:r>
            <a:r>
              <a:rPr lang="en-US" dirty="0" err="1"/>
              <a:t>Voll</a:t>
            </a:r>
            <a:r>
              <a:rPr lang="en-US" dirty="0"/>
              <a:t>, K., &amp; Brooke, J. (2008), Extracting sentiment as a function of discourse structure and topicality. Simon Fraser </a:t>
            </a:r>
            <a:r>
              <a:rPr lang="en-US" dirty="0" err="1"/>
              <a:t>Univeristy</a:t>
            </a:r>
            <a:r>
              <a:rPr lang="en-US" dirty="0"/>
              <a:t> School of Computing Science Technical Report.</a:t>
            </a:r>
          </a:p>
          <a:p>
            <a:pPr lvl="0"/>
            <a:r>
              <a:rPr lang="en-US" dirty="0" err="1"/>
              <a:t>Toldova</a:t>
            </a:r>
            <a:r>
              <a:rPr lang="en-US" dirty="0"/>
              <a:t> S. et al. (2017), Rhetorical relation markers in Russian RST Treebank, Proceedings of the 6th Workshop Recent Advances in RST and Related Formalisms, Santiago de </a:t>
            </a:r>
            <a:r>
              <a:rPr lang="en-US" dirty="0" err="1"/>
              <a:t>Compostela</a:t>
            </a:r>
            <a:r>
              <a:rPr lang="en-US" dirty="0"/>
              <a:t>, Spain, September 4 2017, Association for Computational Linguistics, pp. 29−33.</a:t>
            </a:r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Dialogue 2018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7515979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cap="none" dirty="0" smtClean="0"/>
              <a:t>Thank you for attention!</a:t>
            </a:r>
            <a:endParaRPr lang="en-US" cap="none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z="1400" dirty="0" smtClean="0"/>
              <a:t>Dialogue 2018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80544888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3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5" name="Shape 135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>
              <a:spcBef>
                <a:spcPts val="0"/>
              </a:spcBef>
              <a:buClr>
                <a:schemeClr val="lt1"/>
              </a:buClr>
              <a:buSzPts val="2800"/>
            </a:pPr>
            <a:r>
              <a:rPr lang="en-US" dirty="0"/>
              <a:t>OUR CORPUS: </a:t>
            </a:r>
            <a:r>
              <a:rPr lang="en-US" dirty="0" smtClean="0"/>
              <a:t>T</a:t>
            </a:r>
            <a:r>
              <a:rPr lang="en-US" cap="none" dirty="0" smtClean="0"/>
              <a:t>he</a:t>
            </a:r>
            <a:r>
              <a:rPr lang="en-US" dirty="0" smtClean="0"/>
              <a:t> RU-</a:t>
            </a:r>
            <a:r>
              <a:rPr lang="en-US" dirty="0" err="1" smtClean="0"/>
              <a:t>RST</a:t>
            </a:r>
            <a:r>
              <a:rPr lang="en-US" cap="none" dirty="0" err="1" smtClean="0"/>
              <a:t>reebank</a:t>
            </a:r>
            <a:r>
              <a:rPr lang="en-US" cap="none" dirty="0" smtClean="0"/>
              <a:t> </a:t>
            </a:r>
            <a:r>
              <a:rPr lang="en-US" cap="none" dirty="0">
                <a:sym typeface="Cabin"/>
              </a:rPr>
              <a:t>[</a:t>
            </a:r>
            <a:r>
              <a:rPr lang="en-US" cap="none" dirty="0" err="1">
                <a:sym typeface="Cabin"/>
              </a:rPr>
              <a:t>Pisarevskaya</a:t>
            </a:r>
            <a:r>
              <a:rPr lang="en-US" cap="none" dirty="0">
                <a:sym typeface="Cabin"/>
              </a:rPr>
              <a:t> et al. </a:t>
            </a:r>
            <a:r>
              <a:rPr lang="en-US" cap="none" dirty="0">
                <a:sym typeface="Cabin"/>
              </a:rPr>
              <a:t>2017</a:t>
            </a:r>
            <a:r>
              <a:rPr lang="en-US" cap="none" dirty="0" smtClean="0">
                <a:sym typeface="Cabin"/>
              </a:rPr>
              <a:t>]</a:t>
            </a:r>
            <a:endParaRPr cap="none" dirty="0">
              <a:sym typeface="Cabin"/>
            </a:endParaRPr>
          </a:p>
        </p:txBody>
      </p:sp>
      <p:sp>
        <p:nvSpPr>
          <p:cNvPr id="136" name="Shape 136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Font typeface="Noto Sans Symbols"/>
              <a:buChar char="◼"/>
            </a:pPr>
            <a:r>
              <a:rPr lang="en-US" sz="2400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texts </a:t>
            </a:r>
            <a:r>
              <a:rPr lang="en-US" sz="2400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are available online: </a:t>
            </a:r>
            <a:r>
              <a:rPr lang="en-US" sz="2400" u="sng" dirty="0">
                <a:solidFill>
                  <a:schemeClr val="bg2">
                    <a:lumMod val="75000"/>
                  </a:schemeClr>
                </a:solidFill>
                <a:latin typeface="Cabin"/>
                <a:ea typeface="Cabin"/>
                <a:cs typeface="Cabin"/>
                <a:sym typeface="Cabin"/>
                <a:hlinkClick r:id="rId3"/>
              </a:rPr>
              <a:t>http://linghub.ru/ru-rstreebank/</a:t>
            </a:r>
            <a:endParaRPr lang="en-US" sz="2400" dirty="0">
              <a:solidFill>
                <a:schemeClr val="bg2">
                  <a:lumMod val="75000"/>
                </a:schemeClr>
              </a:solidFill>
            </a:endParaRPr>
          </a:p>
          <a:p>
            <a:pPr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SzPts val="1656"/>
              <a:buFont typeface="Noto Sans Symbols"/>
              <a:buChar char="◼"/>
            </a:pPr>
            <a:r>
              <a:rPr lang="en-US" sz="2400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79 </a:t>
            </a:r>
            <a:r>
              <a:rPr lang="en-US" sz="2400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texts, 5582 </a:t>
            </a:r>
            <a:r>
              <a:rPr lang="en-US" sz="2400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EDUs and 49840 </a:t>
            </a:r>
            <a:r>
              <a:rPr lang="en-US" sz="2400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tokens</a:t>
            </a:r>
            <a:endParaRPr sz="2400" dirty="0"/>
          </a:p>
          <a:p>
            <a:pPr marL="306000" marR="0" lvl="0" indent="-306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lang="en-US" sz="24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news, news analytics and popular science </a:t>
            </a:r>
            <a:endParaRPr sz="2400" dirty="0"/>
          </a:p>
          <a:p>
            <a:pPr marL="306000" marR="0" lvl="0" indent="-306000" algn="l" rtl="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Char char="◼"/>
            </a:pPr>
            <a:r>
              <a:rPr lang="en-US" sz="2400" b="0" i="0" u="none" strike="noStrike" cap="none" dirty="0" smtClean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EDU</a:t>
            </a:r>
            <a:r>
              <a:rPr lang="en-US" sz="2400" dirty="0"/>
              <a:t>: 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finite clauses</a:t>
            </a:r>
            <a:r>
              <a:rPr lang="en-US" sz="2400" dirty="0"/>
              <a:t>, 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prepositional phrases, adverbial phrases headed by corresponding connectives (cf. </a:t>
            </a:r>
            <a:r>
              <a:rPr lang="en-US" sz="2400" b="0" i="1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because of, in spite of</a:t>
            </a:r>
            <a:r>
              <a:rPr lang="en-US" sz="24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) </a:t>
            </a:r>
            <a:endParaRPr sz="2400" dirty="0"/>
          </a:p>
        </p:txBody>
      </p:sp>
      <p:sp>
        <p:nvSpPr>
          <p:cNvPr id="138" name="Shape 138"/>
          <p:cNvSpPr txBox="1">
            <a:spLocks noGrp="1"/>
          </p:cNvSpPr>
          <p:nvPr>
            <p:ph type="ftr" idx="11"/>
          </p:nvPr>
        </p:nvSpPr>
        <p:spPr>
          <a:xfrm>
            <a:off x="581192" y="6492875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 dirty="0" smtClean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Dialogue 2018</a:t>
            </a:r>
            <a:endParaRPr sz="900" b="0" i="0" u="none" strike="noStrike" cap="none" dirty="0">
              <a:solidFill>
                <a:schemeClr val="accent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18901640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4" name="Shape 144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77702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ANNOTATION SAMPLE</a:t>
            </a:r>
            <a:endParaRPr sz="2800" b="0" i="0" u="none" strike="noStrike" cap="none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46" name="Shape 146"/>
          <p:cNvSpPr txBox="1">
            <a:spLocks noGrp="1"/>
          </p:cNvSpPr>
          <p:nvPr>
            <p:ph type="ftr" idx="11"/>
          </p:nvPr>
        </p:nvSpPr>
        <p:spPr>
          <a:xfrm>
            <a:off x="581192" y="6399155"/>
            <a:ext cx="6917210" cy="3651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 smtClean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Dialogue 2018</a:t>
            </a:r>
            <a:endParaRPr sz="900" b="0" i="0" u="none" strike="noStrike" cap="none">
              <a:solidFill>
                <a:schemeClr val="accent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pic>
        <p:nvPicPr>
          <p:cNvPr id="148" name="Shape 148"/>
          <p:cNvPicPr preferRelativeResize="0">
            <a:picLocks noGrp="1"/>
          </p:cNvPicPr>
          <p:nvPr>
            <p:ph type="body" idx="1"/>
          </p:nvPr>
        </p:nvPicPr>
        <p:blipFill rotWithShape="1">
          <a:blip r:embed="rId3">
            <a:alphaModFix/>
          </a:blip>
          <a:srcRect t="5964" b="3765"/>
          <a:stretch/>
        </p:blipFill>
        <p:spPr>
          <a:xfrm>
            <a:off x="1937065" y="1883390"/>
            <a:ext cx="8083647" cy="451576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14791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928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</a:pPr>
            <a:r>
              <a:rPr lang="en-US" dirty="0"/>
              <a:t>CAUSE-EFFECT RELATION EXAMPLE</a:t>
            </a:r>
            <a:endParaRPr sz="2800" b="0" i="0" u="none" strike="noStrike" cap="none" dirty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27" name="Shape 127"/>
          <p:cNvSpPr txBox="1">
            <a:spLocks noGrp="1"/>
          </p:cNvSpPr>
          <p:nvPr>
            <p:ph type="body" idx="1"/>
          </p:nvPr>
        </p:nvSpPr>
        <p:spPr>
          <a:xfrm>
            <a:off x="718350" y="1899878"/>
            <a:ext cx="10665900" cy="252961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rtl="0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rPr lang="en-US" sz="2200" i="1" dirty="0" smtClean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[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Apple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ещё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не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начала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официальные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продажи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в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нашей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стране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.]</a:t>
            </a:r>
            <a:r>
              <a:rPr lang="en-US" sz="2200" i="1" baseline="-25000" dirty="0">
                <a:solidFill>
                  <a:schemeClr val="dk1"/>
                </a:solidFill>
                <a:ea typeface="Corbel"/>
                <a:cs typeface="Corbel"/>
                <a:sym typeface="Corbel"/>
              </a:rPr>
              <a:t> </a:t>
            </a:r>
            <a:r>
              <a:rPr lang="en-US" i="1" baseline="-25000" dirty="0">
                <a:solidFill>
                  <a:schemeClr val="dk1"/>
                </a:solidFill>
                <a:ea typeface="Corbel"/>
                <a:cs typeface="Corbel"/>
                <a:sym typeface="Corbel"/>
              </a:rPr>
              <a:t>satellite</a:t>
            </a:r>
            <a:r>
              <a:rPr lang="en-US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endParaRPr i="1" dirty="0">
              <a:solidFill>
                <a:schemeClr val="dk1"/>
              </a:solidFill>
              <a:highlight>
                <a:srgbClr val="FFFFFF"/>
              </a:highlight>
              <a:ea typeface="Corbel"/>
              <a:cs typeface="Corbel"/>
              <a:sym typeface="Corbe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[</a:t>
            </a:r>
            <a:r>
              <a:rPr lang="en-US" sz="2200" b="1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Поэтому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отчаянные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потребители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везут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планшеты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из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 США </a:t>
            </a:r>
            <a:r>
              <a:rPr lang="en-US" sz="2200" i="1" dirty="0" err="1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сами</a:t>
            </a:r>
            <a:r>
              <a:rPr lang="en-US" sz="2200" i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.]</a:t>
            </a:r>
            <a:r>
              <a:rPr lang="en-US" i="1" baseline="-25000" dirty="0">
                <a:solidFill>
                  <a:schemeClr val="dk1"/>
                </a:solidFill>
                <a:ea typeface="Corbel"/>
                <a:cs typeface="Corbel"/>
                <a:sym typeface="Corbel"/>
              </a:rPr>
              <a:t> nucleus</a:t>
            </a:r>
            <a:endParaRPr i="1" baseline="-25000" dirty="0">
              <a:solidFill>
                <a:schemeClr val="dk1"/>
              </a:solidFill>
              <a:ea typeface="Corbel"/>
              <a:cs typeface="Corbel"/>
              <a:sym typeface="Corbel"/>
            </a:endParaRPr>
          </a:p>
          <a:p>
            <a:pPr marL="0" marR="0" lvl="0" indent="0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i="1" baseline="-25000" dirty="0">
              <a:solidFill>
                <a:schemeClr val="dk1"/>
              </a:solidFill>
              <a:ea typeface="Corbel"/>
              <a:cs typeface="Corbel"/>
              <a:sym typeface="Corbel"/>
            </a:endParaRPr>
          </a:p>
          <a:p>
            <a:pPr marL="0" marR="0" lvl="0" indent="0" rtl="0">
              <a:spcBef>
                <a:spcPts val="96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dirty="0">
                <a:solidFill>
                  <a:srgbClr val="21212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[Appl</a:t>
            </a:r>
            <a:r>
              <a:rPr lang="en-US" sz="2200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e has not yet begun official sales in our country.] </a:t>
            </a:r>
            <a:endParaRPr lang="en-US" sz="2200" dirty="0" smtClean="0">
              <a:solidFill>
                <a:schemeClr val="dk1"/>
              </a:solidFill>
              <a:highlight>
                <a:srgbClr val="FFFFFF"/>
              </a:highlight>
              <a:ea typeface="Corbel"/>
              <a:cs typeface="Corbel"/>
              <a:sym typeface="Corbel"/>
            </a:endParaRPr>
          </a:p>
          <a:p>
            <a:pPr marL="0" marR="0" lvl="0" indent="0" rt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-US" sz="2200" dirty="0" smtClean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[</a:t>
            </a:r>
            <a:r>
              <a:rPr lang="en-US" sz="2200" b="1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Therefore</a:t>
            </a:r>
            <a:r>
              <a:rPr lang="en-US" sz="2200" dirty="0">
                <a:solidFill>
                  <a:schemeClr val="dk1"/>
                </a:solidFill>
                <a:highlight>
                  <a:srgbClr val="FFFFFF"/>
                </a:highlight>
                <a:ea typeface="Corbel"/>
                <a:cs typeface="Corbel"/>
                <a:sym typeface="Corbel"/>
              </a:rPr>
              <a:t>, desperate consumers are carrying tablets from the US themselves]</a:t>
            </a:r>
            <a:endParaRPr sz="2200" dirty="0">
              <a:solidFill>
                <a:schemeClr val="dk1"/>
              </a:solidFill>
              <a:highlight>
                <a:srgbClr val="FFFFFF"/>
              </a:highlight>
              <a:ea typeface="Corbel"/>
              <a:cs typeface="Corbel"/>
              <a:sym typeface="Corbel"/>
            </a:endParaRPr>
          </a:p>
          <a:p>
            <a:pPr marL="0" marR="0" lvl="0" indent="0" algn="l" rtl="0">
              <a:spcBef>
                <a:spcPts val="960"/>
              </a:spcBef>
              <a:spcAft>
                <a:spcPts val="0"/>
              </a:spcAft>
              <a:buClr>
                <a:schemeClr val="accent2"/>
              </a:buClr>
              <a:buSzPts val="1656"/>
              <a:buFont typeface="Noto Sans Symbols"/>
              <a:buNone/>
            </a:pPr>
            <a:endParaRPr lang="en-US" sz="2400" dirty="0" smtClean="0"/>
          </a:p>
        </p:txBody>
      </p:sp>
      <p:sp>
        <p:nvSpPr>
          <p:cNvPr id="129" name="Shape 129"/>
          <p:cNvSpPr txBox="1">
            <a:spLocks noGrp="1"/>
          </p:cNvSpPr>
          <p:nvPr>
            <p:ph type="ftr" idx="11"/>
          </p:nvPr>
        </p:nvSpPr>
        <p:spPr>
          <a:xfrm>
            <a:off x="581192" y="6384948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 smtClean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Dialogue 2018</a:t>
            </a:r>
            <a:endParaRPr sz="900" b="0" i="0" u="none" strike="noStrike" cap="none" dirty="0">
              <a:solidFill>
                <a:schemeClr val="accent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2" name="Прямоугольник 1"/>
          <p:cNvSpPr/>
          <p:nvPr/>
        </p:nvSpPr>
        <p:spPr>
          <a:xfrm>
            <a:off x="2762992" y="4711673"/>
            <a:ext cx="688633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ts val="960"/>
              </a:spcBef>
              <a:buClr>
                <a:srgbClr val="A5644E"/>
              </a:buClr>
              <a:buSzPts val="1656"/>
            </a:pPr>
            <a:r>
              <a:rPr lang="en-US" sz="2400" b="1" dirty="0">
                <a:solidFill>
                  <a:srgbClr val="F0A22E">
                    <a:lumMod val="75000"/>
                  </a:srgbClr>
                </a:solidFill>
              </a:rPr>
              <a:t>How the Cause-Effect relations can be </a:t>
            </a:r>
            <a:r>
              <a:rPr lang="en-US" sz="2400" b="1" dirty="0" err="1">
                <a:solidFill>
                  <a:srgbClr val="F0A22E">
                    <a:lumMod val="75000"/>
                  </a:srgbClr>
                </a:solidFill>
              </a:rPr>
              <a:t>signalled</a:t>
            </a:r>
            <a:r>
              <a:rPr lang="en-US" sz="2400" b="1" dirty="0">
                <a:solidFill>
                  <a:srgbClr val="F0A22E">
                    <a:lumMod val="75000"/>
                  </a:srgbClr>
                </a:solidFill>
              </a:rPr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2876824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5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" name="Shape 153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Cabin"/>
              <a:buNone/>
            </a:pPr>
            <a:r>
              <a:rPr lang="en-US" sz="3200" b="0" i="0" u="none" strike="noStrike" cap="none" dirty="0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DISCOURSE CONNECTIVES LEXICONS</a:t>
            </a:r>
            <a:endParaRPr sz="3200" b="0" i="0" u="none" strike="noStrike" cap="none" dirty="0">
              <a:solidFill>
                <a:schemeClr val="lt1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4" name="Shape 154"/>
          <p:cNvSpPr txBox="1">
            <a:spLocks noGrp="1"/>
          </p:cNvSpPr>
          <p:nvPr>
            <p:ph type="body" idx="1"/>
          </p:nvPr>
        </p:nvSpPr>
        <p:spPr>
          <a:xfrm>
            <a:off x="581200" y="1715956"/>
            <a:ext cx="11029500" cy="477699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06000" marR="0" lvl="0" indent="-340544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0"/>
              <a:buFont typeface="Noto Sans Symbols"/>
              <a:buChar char="◼"/>
            </a:pPr>
            <a:r>
              <a:rPr lang="en-US" sz="2200" b="0" i="0" u="none" strike="noStrike" cap="none" dirty="0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Different approaches:</a:t>
            </a:r>
            <a:endParaRPr sz="2200" dirty="0"/>
          </a:p>
          <a:p>
            <a:pPr marL="457200" marR="0" lvl="0" indent="-368300" algn="l" rtl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Cabin"/>
              <a:buAutoNum type="arabicPeriod"/>
            </a:pPr>
            <a:r>
              <a:rPr lang="en-US" sz="2200" dirty="0">
                <a:solidFill>
                  <a:schemeClr val="dk1"/>
                </a:solidFill>
              </a:rPr>
              <a:t>manually, using standard dictionaries and grammars </a:t>
            </a:r>
            <a:endParaRPr lang="en-US" sz="2200" dirty="0">
              <a:solidFill>
                <a:schemeClr val="dk1"/>
              </a:solidFill>
            </a:endParaRPr>
          </a:p>
          <a:p>
            <a:pPr marL="968650" lvl="2" indent="-28575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dk1"/>
                </a:solidFill>
              </a:rPr>
              <a:t>German</a:t>
            </a:r>
            <a:r>
              <a:rPr lang="en-US" sz="2000" dirty="0">
                <a:solidFill>
                  <a:schemeClr val="dk1"/>
                </a:solidFill>
              </a:rPr>
              <a:t>, English [</a:t>
            </a:r>
            <a:r>
              <a:rPr lang="en-US" sz="2000" dirty="0" err="1">
                <a:solidFill>
                  <a:schemeClr val="dk1"/>
                </a:solidFill>
              </a:rPr>
              <a:t>Stede</a:t>
            </a:r>
            <a:r>
              <a:rPr lang="en-US" sz="2000" dirty="0">
                <a:solidFill>
                  <a:schemeClr val="dk1"/>
                </a:solidFill>
              </a:rPr>
              <a:t>, </a:t>
            </a:r>
            <a:r>
              <a:rPr lang="en-US" sz="2000" dirty="0" err="1">
                <a:solidFill>
                  <a:schemeClr val="dk1"/>
                </a:solidFill>
              </a:rPr>
              <a:t>Umbach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smtClean="0">
                <a:solidFill>
                  <a:schemeClr val="dk1"/>
                </a:solidFill>
              </a:rPr>
              <a:t>1998]</a:t>
            </a:r>
          </a:p>
          <a:p>
            <a:pPr marL="1025800" lvl="2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dk1"/>
                </a:solidFill>
              </a:rPr>
              <a:t>Spanish </a:t>
            </a:r>
            <a:r>
              <a:rPr lang="en-US" sz="2000" dirty="0">
                <a:solidFill>
                  <a:schemeClr val="dk1"/>
                </a:solidFill>
              </a:rPr>
              <a:t>[Alonso et al. </a:t>
            </a:r>
            <a:r>
              <a:rPr lang="en-US" sz="2000" dirty="0" smtClean="0">
                <a:solidFill>
                  <a:schemeClr val="dk1"/>
                </a:solidFill>
              </a:rPr>
              <a:t>2002]</a:t>
            </a:r>
          </a:p>
          <a:p>
            <a:pPr marL="1025800" lvl="2" indent="-34290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dk1"/>
                </a:solidFill>
              </a:rPr>
              <a:t>French </a:t>
            </a:r>
            <a:r>
              <a:rPr lang="en-US" sz="2000" dirty="0">
                <a:solidFill>
                  <a:schemeClr val="dk1"/>
                </a:solidFill>
              </a:rPr>
              <a:t>[</a:t>
            </a:r>
            <a:r>
              <a:rPr lang="en-US" sz="2000" dirty="0" err="1">
                <a:solidFill>
                  <a:schemeClr val="dk1"/>
                </a:solidFill>
              </a:rPr>
              <a:t>Roze</a:t>
            </a:r>
            <a:r>
              <a:rPr lang="en-US" sz="2000" dirty="0">
                <a:solidFill>
                  <a:schemeClr val="dk1"/>
                </a:solidFill>
              </a:rPr>
              <a:t> et al. 2012</a:t>
            </a:r>
            <a:r>
              <a:rPr lang="en-US" sz="2000" dirty="0" smtClean="0">
                <a:solidFill>
                  <a:schemeClr val="dk1"/>
                </a:solidFill>
              </a:rPr>
              <a:t>]</a:t>
            </a:r>
            <a:endParaRPr lang="en-US" sz="2000" dirty="0" smtClean="0">
              <a:solidFill>
                <a:schemeClr val="dk1"/>
              </a:solidFill>
            </a:endParaRPr>
          </a:p>
          <a:p>
            <a:pPr marL="8890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r>
              <a:rPr lang="en-US" sz="2200" dirty="0" smtClean="0">
                <a:solidFill>
                  <a:schemeClr val="dk1"/>
                </a:solidFill>
                <a:highlight>
                  <a:srgbClr val="FFFFFF"/>
                </a:highlight>
              </a:rPr>
              <a:t>2. by </a:t>
            </a:r>
            <a:r>
              <a:rPr lang="en-US" sz="2200" dirty="0">
                <a:solidFill>
                  <a:schemeClr val="dk1"/>
                </a:solidFill>
                <a:highlight>
                  <a:srgbClr val="FFFFFF"/>
                </a:highlight>
              </a:rPr>
              <a:t>extracting connectives from available corpora </a:t>
            </a:r>
            <a:endParaRPr lang="en-US" sz="2200" dirty="0" smtClean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1025800" lvl="2" indent="-34290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Wingdings" panose="05000000000000000000" pitchFamily="2" charset="2"/>
              <a:buChar char="q"/>
            </a:pPr>
            <a:r>
              <a:rPr lang="en-US" sz="2000" dirty="0">
                <a:solidFill>
                  <a:schemeClr val="dk1"/>
                </a:solidFill>
              </a:rPr>
              <a:t>Arabic lexicon [Al-</a:t>
            </a:r>
            <a:r>
              <a:rPr lang="en-US" sz="2000" dirty="0" err="1">
                <a:solidFill>
                  <a:schemeClr val="dk1"/>
                </a:solidFill>
              </a:rPr>
              <a:t>Saif</a:t>
            </a:r>
            <a:r>
              <a:rPr lang="en-US" sz="2000" dirty="0">
                <a:solidFill>
                  <a:schemeClr val="dk1"/>
                </a:solidFill>
              </a:rPr>
              <a:t> et al. 2010]</a:t>
            </a:r>
          </a:p>
          <a:p>
            <a:pPr marL="88900" indent="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None/>
            </a:pPr>
            <a:r>
              <a:rPr lang="en-US" sz="2200" dirty="0" smtClean="0">
                <a:solidFill>
                  <a:schemeClr val="dk1"/>
                </a:solidFill>
                <a:highlight>
                  <a:srgbClr val="FFFFFF"/>
                </a:highlight>
              </a:rPr>
              <a:t>3. by </a:t>
            </a:r>
            <a:r>
              <a:rPr lang="en-US" sz="2200" dirty="0">
                <a:solidFill>
                  <a:schemeClr val="dk1"/>
                </a:solidFill>
                <a:highlight>
                  <a:srgbClr val="FFFFFF"/>
                </a:highlight>
              </a:rPr>
              <a:t>translating connectives from source  into the target language </a:t>
            </a:r>
            <a:endParaRPr lang="en-US" sz="2200" dirty="0" smtClean="0">
              <a:solidFill>
                <a:schemeClr val="dk1"/>
              </a:solidFill>
              <a:highlight>
                <a:srgbClr val="FFFFFF"/>
              </a:highlight>
            </a:endParaRPr>
          </a:p>
          <a:p>
            <a:pPr marL="968650" lvl="2" indent="-285750">
              <a:lnSpc>
                <a:spcPct val="15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2200"/>
              <a:buFont typeface="Wingdings" panose="05000000000000000000" pitchFamily="2" charset="2"/>
              <a:buChar char="q"/>
            </a:pPr>
            <a:r>
              <a:rPr lang="en-US" sz="2000" dirty="0" smtClean="0">
                <a:solidFill>
                  <a:schemeClr val="dk1"/>
                </a:solidFill>
                <a:highlight>
                  <a:srgbClr val="FFFFFF"/>
                </a:highlight>
              </a:rPr>
              <a:t>[</a:t>
            </a:r>
            <a:r>
              <a:rPr lang="en-US" sz="2000" dirty="0">
                <a:solidFill>
                  <a:schemeClr val="dk1"/>
                </a:solidFill>
                <a:highlight>
                  <a:srgbClr val="FFFFFF"/>
                </a:highlight>
              </a:rPr>
              <a:t>Meyer, Webber 2013]</a:t>
            </a:r>
            <a:endParaRPr sz="2000" b="0" i="0" u="none" strike="noStrike" cap="none" dirty="0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</p:txBody>
      </p:sp>
      <p:sp>
        <p:nvSpPr>
          <p:cNvPr id="156" name="Shape 156"/>
          <p:cNvSpPr txBox="1">
            <a:spLocks noGrp="1"/>
          </p:cNvSpPr>
          <p:nvPr>
            <p:ph type="ftr" idx="11"/>
          </p:nvPr>
        </p:nvSpPr>
        <p:spPr>
          <a:xfrm>
            <a:off x="581192" y="6492886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 smtClean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Dialogue 2018</a:t>
            </a:r>
            <a:endParaRPr sz="900" b="0" i="0" u="none" strike="noStrike" cap="none">
              <a:solidFill>
                <a:schemeClr val="accent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29729533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" name="Shape 163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500" cy="1013700"/>
          </a:xfrm>
          <a:prstGeom prst="rect">
            <a:avLst/>
          </a:prstGeom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lvl="0" indent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3200"/>
              <a:t>DISCOURSE CONNECTIVES LEXICONS</a:t>
            </a:r>
            <a:endParaRPr/>
          </a:p>
        </p:txBody>
      </p:sp>
      <p:sp>
        <p:nvSpPr>
          <p:cNvPr id="164" name="Shape 164"/>
          <p:cNvSpPr txBox="1">
            <a:spLocks noGrp="1"/>
          </p:cNvSpPr>
          <p:nvPr>
            <p:ph type="body" idx="1"/>
          </p:nvPr>
        </p:nvSpPr>
        <p:spPr>
          <a:xfrm>
            <a:off x="581200" y="2180500"/>
            <a:ext cx="11029500" cy="4140600"/>
          </a:xfrm>
          <a:prstGeom prst="rect">
            <a:avLst/>
          </a:prstGeom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306000" lvl="0" indent="-353244" rtl="0">
              <a:spcBef>
                <a:spcPts val="960"/>
              </a:spcBef>
              <a:spcAft>
                <a:spcPts val="0"/>
              </a:spcAft>
              <a:buSzPts val="2400"/>
              <a:buFont typeface="Cabin"/>
              <a:buChar char="◼"/>
            </a:pPr>
            <a:r>
              <a:rPr lang="en-US" sz="2400" b="1"/>
              <a:t>Annotation features</a:t>
            </a:r>
            <a:r>
              <a:rPr lang="en-US" sz="2400"/>
              <a:t> for connectives:</a:t>
            </a:r>
            <a:endParaRPr sz="2400"/>
          </a:p>
          <a:p>
            <a:pPr marL="666899" lvl="1" indent="-401828" rtl="0">
              <a:spcBef>
                <a:spcPts val="920"/>
              </a:spcBef>
              <a:spcAft>
                <a:spcPts val="0"/>
              </a:spcAft>
              <a:buSzPts val="2400"/>
              <a:buFont typeface="Cabin"/>
              <a:buAutoNum type="arabicPeriod"/>
            </a:pPr>
            <a:r>
              <a:rPr lang="en-US" sz="2400" b="1"/>
              <a:t>Syntactic </a:t>
            </a:r>
            <a:r>
              <a:rPr lang="en-US" sz="2400"/>
              <a:t>(</a:t>
            </a:r>
            <a:r>
              <a:rPr lang="en-US" sz="2400">
                <a:solidFill>
                  <a:schemeClr val="dk1"/>
                </a:solidFill>
              </a:rPr>
              <a:t>part-of-speech, linear ordering of the conjuncts, position within a text span etc.</a:t>
            </a:r>
            <a:r>
              <a:rPr lang="en-US" sz="2400"/>
              <a:t>)</a:t>
            </a:r>
            <a:endParaRPr sz="2400"/>
          </a:p>
          <a:p>
            <a:pPr marL="666899" lvl="1" indent="-401828" rtl="0">
              <a:spcBef>
                <a:spcPts val="920"/>
              </a:spcBef>
              <a:spcAft>
                <a:spcPts val="0"/>
              </a:spcAft>
              <a:buSzPts val="2400"/>
              <a:buFont typeface="Cabin"/>
              <a:buAutoNum type="arabicPeriod"/>
            </a:pPr>
            <a:r>
              <a:rPr lang="en-US" sz="2400" b="1"/>
              <a:t>Semantic </a:t>
            </a:r>
            <a:r>
              <a:rPr lang="en-US" sz="2400">
                <a:solidFill>
                  <a:schemeClr val="dk1"/>
                </a:solidFill>
              </a:rPr>
              <a:t>(semantic relations, polarity, functional ordering of spans) 	</a:t>
            </a:r>
            <a:endParaRPr sz="2400"/>
          </a:p>
          <a:p>
            <a:pPr marL="666899" lvl="1" indent="-401828" rtl="0">
              <a:spcBef>
                <a:spcPts val="920"/>
              </a:spcBef>
              <a:spcAft>
                <a:spcPts val="0"/>
              </a:spcAft>
              <a:buSzPts val="2400"/>
              <a:buFont typeface="Cabin"/>
              <a:buAutoNum type="arabicPeriod"/>
            </a:pPr>
            <a:r>
              <a:rPr lang="en-US" sz="2400" b="1"/>
              <a:t>Pragmatic </a:t>
            </a:r>
            <a:r>
              <a:rPr lang="en-US" sz="2400"/>
              <a:t>(</a:t>
            </a:r>
            <a:r>
              <a:rPr lang="en-US" sz="2400">
                <a:solidFill>
                  <a:schemeClr val="dk1"/>
                </a:solidFill>
              </a:rPr>
              <a:t>discourse relation, presupposition, stylistic features</a:t>
            </a:r>
            <a:r>
              <a:rPr lang="en-US" sz="2400"/>
              <a:t>)</a:t>
            </a:r>
            <a:endParaRPr sz="2400"/>
          </a:p>
          <a:p>
            <a:pPr marL="666899" lvl="1" indent="-401828" rtl="0">
              <a:spcBef>
                <a:spcPts val="920"/>
              </a:spcBef>
              <a:spcAft>
                <a:spcPts val="0"/>
              </a:spcAft>
              <a:buSzPts val="2400"/>
              <a:buFont typeface="Cabin"/>
              <a:buAutoNum type="arabicPeriod"/>
            </a:pPr>
            <a:r>
              <a:rPr lang="en-US" sz="2400" b="1"/>
              <a:t>Contextual </a:t>
            </a:r>
            <a:r>
              <a:rPr lang="en-US" sz="2400">
                <a:solidFill>
                  <a:schemeClr val="dk1"/>
                </a:solidFill>
              </a:rPr>
              <a:t>(occurrence in initial/final segment, previous/following word, level of embedding etc.)</a:t>
            </a:r>
            <a:endParaRPr sz="2400"/>
          </a:p>
          <a:p>
            <a:pPr marL="457200" lvl="0" indent="0" rtl="0">
              <a:spcBef>
                <a:spcPts val="920"/>
              </a:spcBef>
              <a:spcAft>
                <a:spcPts val="0"/>
              </a:spcAft>
              <a:buNone/>
            </a:pPr>
            <a:endParaRPr sz="2400"/>
          </a:p>
          <a:p>
            <a:pPr marL="457200" lvl="0" indent="0" rtl="0">
              <a:spcBef>
                <a:spcPts val="920"/>
              </a:spcBef>
              <a:spcAft>
                <a:spcPts val="0"/>
              </a:spcAft>
              <a:buNone/>
            </a:pPr>
            <a:r>
              <a:rPr lang="en-US" sz="2000">
                <a:solidFill>
                  <a:schemeClr val="dk1"/>
                </a:solidFill>
              </a:rPr>
              <a:t>[Grote, Stede 1998],  [Alonso et al. 2002]</a:t>
            </a:r>
            <a:endParaRPr sz="2000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581192" y="6492875"/>
            <a:ext cx="6917210" cy="365125"/>
          </a:xfrm>
        </p:spPr>
        <p:txBody>
          <a:bodyPr/>
          <a:lstStyle/>
          <a:p>
            <a:r>
              <a:rPr lang="en-US" dirty="0" smtClean="0"/>
              <a:t>Dialogue 2018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045844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Shape 170"/>
          <p:cNvSpPr txBox="1"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Cabin"/>
              <a:buNone/>
            </a:pPr>
            <a:r>
              <a:rPr lang="en-US" sz="2800" b="0" i="0" u="none" strike="noStrike" cap="none">
                <a:solidFill>
                  <a:schemeClr val="lt1"/>
                </a:solidFill>
                <a:latin typeface="Cabin"/>
                <a:ea typeface="Cabin"/>
                <a:cs typeface="Cabin"/>
                <a:sym typeface="Cabin"/>
              </a:rPr>
              <a:t>THE TYPOLOGY OF CAUSAL RELATIONS SIGNALS </a:t>
            </a:r>
            <a:endParaRPr/>
          </a:p>
        </p:txBody>
      </p:sp>
      <p:sp>
        <p:nvSpPr>
          <p:cNvPr id="171" name="Shape 171"/>
          <p:cNvSpPr txBox="1">
            <a:spLocks noGrp="1"/>
          </p:cNvSpPr>
          <p:nvPr>
            <p:ph type="body" idx="1"/>
          </p:nvPr>
        </p:nvSpPr>
        <p:spPr>
          <a:xfrm>
            <a:off x="581192" y="2180496"/>
            <a:ext cx="11029615" cy="367830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457200" marR="0" lvl="0" indent="-457200" algn="l" rtl="0">
              <a:spcBef>
                <a:spcPts val="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Cabin"/>
              <a:buAutoNum type="arabi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causal connectives linking two phrases, clauses or sentences (adverbial, prepositional, clause-integrated connectives)</a:t>
            </a:r>
            <a:endParaRPr/>
          </a:p>
          <a:p>
            <a:pPr marL="457200" marR="0" lvl="0" indent="-457200" algn="l" rtl="0">
              <a:spcBef>
                <a:spcPts val="108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Cabin"/>
              <a:buAutoNum type="arabi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causative verbs - transitive verbs that specify the result of an action, event or state, or the influence of some object</a:t>
            </a:r>
            <a:endParaRPr/>
          </a:p>
          <a:p>
            <a:pPr marL="457200" marR="0" lvl="0" indent="-457200" algn="l" rtl="0">
              <a:spcBef>
                <a:spcPts val="108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Cabin"/>
              <a:buAutoNum type="arabi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resultative constructions</a:t>
            </a:r>
            <a:endParaRPr/>
          </a:p>
          <a:p>
            <a:pPr marL="457200" marR="0" lvl="0" indent="-457200" algn="l" rtl="0">
              <a:spcBef>
                <a:spcPts val="108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Cabin"/>
              <a:buAutoNum type="arabi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conditional constructions</a:t>
            </a:r>
            <a:endParaRPr/>
          </a:p>
          <a:p>
            <a:pPr marL="457200" marR="0" lvl="0" indent="-457200" algn="l" rtl="0">
              <a:spcBef>
                <a:spcPts val="1080"/>
              </a:spcBef>
              <a:spcAft>
                <a:spcPts val="0"/>
              </a:spcAft>
              <a:buClr>
                <a:schemeClr val="accent2"/>
              </a:buClr>
              <a:buSzPts val="2208"/>
              <a:buFont typeface="Cabin"/>
              <a:buAutoNum type="arabicParenR"/>
            </a:pPr>
            <a:r>
              <a:rPr lang="en-US" sz="2400" b="0" i="0" u="none" strike="noStrike" cap="none">
                <a:solidFill>
                  <a:schemeClr val="dk2"/>
                </a:solidFill>
                <a:latin typeface="Cabin"/>
                <a:ea typeface="Cabin"/>
                <a:cs typeface="Cabin"/>
                <a:sym typeface="Cabin"/>
              </a:rPr>
              <a:t>causative adverbs and adjectives</a:t>
            </a:r>
            <a:endParaRPr sz="2400" b="0" i="0" u="none" strike="noStrike" cap="none">
              <a:solidFill>
                <a:schemeClr val="dk2"/>
              </a:solidFill>
              <a:latin typeface="Cabin"/>
              <a:ea typeface="Cabin"/>
              <a:cs typeface="Cabin"/>
              <a:sym typeface="Cabin"/>
            </a:endParaRPr>
          </a:p>
          <a:p>
            <a:pPr marL="0" marR="0" lvl="0" indent="0" algn="l" rtl="0">
              <a:spcBef>
                <a:spcPts val="1080"/>
              </a:spcBef>
              <a:spcAft>
                <a:spcPts val="0"/>
              </a:spcAft>
              <a:buNone/>
            </a:pPr>
            <a:endParaRPr sz="2400"/>
          </a:p>
          <a:p>
            <a:pPr marL="0" lvl="0" indent="457200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2400"/>
              <a:t>[Khoo 1998], [Chang, Choi 2006 ], [Asghar 2016],</a:t>
            </a:r>
            <a:endParaRPr sz="2400"/>
          </a:p>
        </p:txBody>
      </p:sp>
      <p:sp>
        <p:nvSpPr>
          <p:cNvPr id="173" name="Shape 173"/>
          <p:cNvSpPr txBox="1">
            <a:spLocks noGrp="1"/>
          </p:cNvSpPr>
          <p:nvPr>
            <p:ph type="ftr" idx="11"/>
          </p:nvPr>
        </p:nvSpPr>
        <p:spPr>
          <a:xfrm>
            <a:off x="581192" y="6492886"/>
            <a:ext cx="6917100" cy="365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 marL="0" marR="0" lvl="0" indent="0" algn="l" rtl="0">
              <a:spcBef>
                <a:spcPts val="0"/>
              </a:spcBef>
              <a:spcAft>
                <a:spcPts val="0"/>
              </a:spcAft>
              <a:buNone/>
            </a:pPr>
            <a:r>
              <a:rPr lang="en-US" sz="900" b="0" i="0" u="none" strike="noStrike" cap="none" smtClean="0">
                <a:solidFill>
                  <a:schemeClr val="accent2"/>
                </a:solidFill>
                <a:latin typeface="Cabin"/>
                <a:ea typeface="Cabin"/>
                <a:cs typeface="Cabin"/>
                <a:sym typeface="Cabin"/>
              </a:rPr>
              <a:t>Dialogue 2018</a:t>
            </a:r>
            <a:endParaRPr sz="900" b="0" i="0" u="none" strike="noStrike" cap="none">
              <a:solidFill>
                <a:schemeClr val="accent2"/>
              </a:solidFill>
              <a:latin typeface="Cabin"/>
              <a:ea typeface="Cabin"/>
              <a:cs typeface="Cabin"/>
              <a:sym typeface="Cabin"/>
            </a:endParaRPr>
          </a:p>
        </p:txBody>
      </p:sp>
    </p:spTree>
    <p:extLst>
      <p:ext uri="{BB962C8B-B14F-4D97-AF65-F5344CB8AC3E}">
        <p14:creationId xmlns:p14="http://schemas.microsoft.com/office/powerpoint/2010/main" val="4096025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ividend">
  <a:themeElements>
    <a:clrScheme name="Yellow Orang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C21699FF-00E4-43C8-BBCC-D7E5536C3717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TM03457464[[fn=Dividend]]</Template>
  <TotalTime>1514</TotalTime>
  <Words>2305</Words>
  <Application>Microsoft Office PowerPoint</Application>
  <PresentationFormat>Widescreen</PresentationFormat>
  <Paragraphs>276</Paragraphs>
  <Slides>35</Slides>
  <Notes>8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35</vt:i4>
      </vt:variant>
    </vt:vector>
  </HeadingPairs>
  <TitlesOfParts>
    <vt:vector size="45" baseType="lpstr">
      <vt:lpstr>Arial</vt:lpstr>
      <vt:lpstr>Cabin</vt:lpstr>
      <vt:lpstr>Calibri</vt:lpstr>
      <vt:lpstr>Corbel</vt:lpstr>
      <vt:lpstr>Courier New</vt:lpstr>
      <vt:lpstr>Gill Sans MT</vt:lpstr>
      <vt:lpstr>Noto Sans Symbols</vt:lpstr>
      <vt:lpstr>Wingdings</vt:lpstr>
      <vt:lpstr>Wingdings 2</vt:lpstr>
      <vt:lpstr>Dividend</vt:lpstr>
      <vt:lpstr>The cues for rhetorical relations in Russian: "Cause-Effect" relation in Russian Rhetorical Structure Treebank</vt:lpstr>
      <vt:lpstr>bACKGROUND</vt:lpstr>
      <vt:lpstr>RHETORICAL STRUCTURE THEORY</vt:lpstr>
      <vt:lpstr>OUR CORPUS: The RU-RSTreebank [Pisarevskaya et al. 2017]</vt:lpstr>
      <vt:lpstr>ANNOTATION SAMPLE</vt:lpstr>
      <vt:lpstr>CAUSE-EFFECT RELATION EXAMPLE</vt:lpstr>
      <vt:lpstr>DISCOURSE CONNECTIVES LEXICONS</vt:lpstr>
      <vt:lpstr>DISCOURSE CONNECTIVES LEXICONS</vt:lpstr>
      <vt:lpstr>THE TYPOLOGY OF CAUSAL RELATIONS SIGNALS </vt:lpstr>
      <vt:lpstr>DATA</vt:lpstr>
      <vt:lpstr>Data</vt:lpstr>
      <vt:lpstr>The list of connectives</vt:lpstr>
      <vt:lpstr>PowerPoint Presentation</vt:lpstr>
      <vt:lpstr>The scheme for connectives annotation </vt:lpstr>
      <vt:lpstr>The scheme for connectives annotation </vt:lpstr>
      <vt:lpstr>The scheme for connectives annotation </vt:lpstr>
      <vt:lpstr>The scheme for connectives annotation </vt:lpstr>
      <vt:lpstr>The scheme for connectives annotation </vt:lpstr>
      <vt:lpstr>Properties of Causal connectives</vt:lpstr>
      <vt:lpstr>Patterns for Secondary causal Discourse Connectives</vt:lpstr>
      <vt:lpstr>Patterns for Secondary causal Discourse Connectives</vt:lpstr>
      <vt:lpstr>Patterns for Secondary causal Discourse Connectives</vt:lpstr>
      <vt:lpstr>Patterns for Secondary causal Discourse Connectives</vt:lpstr>
      <vt:lpstr>Patterns for Secondary causal Discourse Connectives</vt:lpstr>
      <vt:lpstr>Anaphoric Elements in Multi-Word Connectives</vt:lpstr>
      <vt:lpstr>Anaphoric Elements in Multi-Word Connectives</vt:lpstr>
      <vt:lpstr>Comparison of Primary and Secondary Connectives</vt:lpstr>
      <vt:lpstr>Comparison of Primary and Secondary Connectives</vt:lpstr>
      <vt:lpstr>Comparison of Primary and Secondary Connectives</vt:lpstr>
      <vt:lpstr>Conclusion and next steps</vt:lpstr>
      <vt:lpstr>Conclusion and next steps</vt:lpstr>
      <vt:lpstr>references</vt:lpstr>
      <vt:lpstr>references</vt:lpstr>
      <vt:lpstr>references</vt:lpstr>
      <vt:lpstr>Thank you for attention!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cues for rhetorical relations in Russian: "Cause-Effect" relation in Russian Rhetorical Structure Treebank</dc:title>
  <dc:creator>vm</dc:creator>
  <cp:lastModifiedBy>vm</cp:lastModifiedBy>
  <cp:revision>57</cp:revision>
  <dcterms:created xsi:type="dcterms:W3CDTF">2018-05-28T15:06:45Z</dcterms:created>
  <dcterms:modified xsi:type="dcterms:W3CDTF">2018-05-30T08:03:35Z</dcterms:modified>
</cp:coreProperties>
</file>