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70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36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3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82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9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71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7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0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67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7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0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A8B8-BEE2-3544-84DF-9FBCEE08019F}" type="datetimeFigureOut">
              <a:t>31.05.18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080C5-306B-F34F-B6ED-24BC6D5C929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82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sgram.ru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807720" y="149225"/>
            <a:ext cx="7772400" cy="704215"/>
          </a:xfrm>
        </p:spPr>
        <p:txBody>
          <a:bodyPr>
            <a:normAutofit/>
          </a:bodyPr>
          <a:lstStyle/>
          <a:p>
            <a:r>
              <a:rPr lang="ru-RU" sz="2800"/>
              <a:t>Диалог</a:t>
            </a:r>
            <a:r>
              <a:rPr lang="en-US" sz="2800"/>
              <a:t> </a:t>
            </a:r>
            <a:r>
              <a:rPr lang="ru-RU" sz="2800"/>
              <a:t>2018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7720" y="1391920"/>
            <a:ext cx="7848600" cy="5039360"/>
          </a:xfrm>
        </p:spPr>
        <p:txBody>
          <a:bodyPr>
            <a:noAutofit/>
          </a:bodyPr>
          <a:lstStyle/>
          <a:p>
            <a:r>
              <a:rPr lang="ru-RU" sz="4000" b="1">
                <a:solidFill>
                  <a:schemeClr val="tx1"/>
                </a:solidFill>
              </a:rPr>
              <a:t>Иллокутивное употребление союзов: </a:t>
            </a:r>
          </a:p>
          <a:p>
            <a:r>
              <a:rPr lang="ru-RU" sz="4000" b="1">
                <a:solidFill>
                  <a:schemeClr val="tx1"/>
                </a:solidFill>
              </a:rPr>
              <a:t>шкала иллокутивности и ее отражение в грамматике </a:t>
            </a:r>
          </a:p>
          <a:p>
            <a:pPr algn="l"/>
            <a:endParaRPr lang="ru-RU" sz="2800">
              <a:solidFill>
                <a:schemeClr val="tx1"/>
              </a:solidFill>
            </a:endParaRPr>
          </a:p>
          <a:p>
            <a:pPr algn="l"/>
            <a:endParaRPr lang="ru-RU" sz="2800">
              <a:solidFill>
                <a:schemeClr val="tx1"/>
              </a:solidFill>
            </a:endParaRPr>
          </a:p>
          <a:p>
            <a:pPr algn="l"/>
            <a:r>
              <a:rPr lang="ru-RU" sz="2800">
                <a:solidFill>
                  <a:schemeClr val="tx1"/>
                </a:solidFill>
              </a:rPr>
              <a:t>О.Е.Пекелис (РГГУ, Москва)</a:t>
            </a:r>
          </a:p>
          <a:p>
            <a:pPr algn="l"/>
            <a:r>
              <a:rPr lang="ru-RU" sz="2800">
                <a:solidFill>
                  <a:schemeClr val="tx1"/>
                </a:solidFill>
              </a:rPr>
              <a:t>opekelis@gmail.com</a:t>
            </a:r>
          </a:p>
          <a:p>
            <a:pPr algn="l"/>
            <a:endParaRPr lang="ru-RU" sz="3600" b="1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7440" y="23469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9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3682"/>
          </a:xfrm>
        </p:spPr>
        <p:txBody>
          <a:bodyPr>
            <a:noAutofit/>
          </a:bodyPr>
          <a:lstStyle/>
          <a:p>
            <a:r>
              <a:rPr lang="ru-RU" sz="2400" b="1"/>
              <a:t>К определению шкалы иллокутивности 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963920"/>
          </a:xfrm>
        </p:spPr>
        <p:txBody>
          <a:bodyPr/>
          <a:lstStyle/>
          <a:p>
            <a:r>
              <a:rPr lang="ru-RU" b="1"/>
              <a:t>П</a:t>
            </a:r>
            <a:r>
              <a:rPr lang="en-US" b="1"/>
              <a:t>ромежуточны</a:t>
            </a:r>
            <a:r>
              <a:rPr lang="ru-RU" b="1"/>
              <a:t>е</a:t>
            </a:r>
            <a:r>
              <a:rPr lang="en-US"/>
              <a:t> к-ци</a:t>
            </a:r>
            <a:r>
              <a:rPr lang="ru-RU"/>
              <a:t>и:</a:t>
            </a:r>
          </a:p>
          <a:p>
            <a:pPr marL="0" indent="0">
              <a:buNone/>
            </a:pPr>
            <a:r>
              <a:rPr lang="en-US"/>
              <a:t>а) иллокутивное и неиллокутивное прочтение существенно не различаются по смыслу</a:t>
            </a:r>
            <a:r>
              <a:rPr lang="ru-RU"/>
              <a:t>;</a:t>
            </a:r>
            <a:r>
              <a:rPr lang="en-US"/>
              <a:t> </a:t>
            </a:r>
            <a:endParaRPr lang="ru-RU"/>
          </a:p>
          <a:p>
            <a:pPr marL="0" indent="0">
              <a:buNone/>
            </a:pPr>
            <a:r>
              <a:rPr lang="en-US"/>
              <a:t>б) оба прочтения осмысленны.</a:t>
            </a:r>
            <a:r>
              <a:rPr lang="ru-RU">
                <a:effectLst/>
              </a:rPr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9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74320"/>
            <a:ext cx="8686800" cy="6268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/>
              <a:t>(</a:t>
            </a:r>
            <a:r>
              <a:rPr lang="en-US" sz="2800"/>
              <a:t>10) </a:t>
            </a:r>
            <a:r>
              <a:rPr lang="en-US" sz="2800" i="1">
                <a:solidFill>
                  <a:srgbClr val="1F497D"/>
                </a:solidFill>
              </a:rPr>
              <a:t>Поэтому, раз уж вы временно занимаете мое место, я хочу вас использовать</a:t>
            </a:r>
            <a:r>
              <a:rPr lang="en-US" sz="2800" i="1"/>
              <a:t>. </a:t>
            </a:r>
            <a:r>
              <a:rPr lang="en-US" sz="2800"/>
              <a:t>[</a:t>
            </a:r>
            <a:r>
              <a:rPr lang="ru-RU" sz="2800"/>
              <a:t>НКРЯ</a:t>
            </a:r>
            <a:r>
              <a:rPr lang="en-US" sz="2800"/>
              <a:t>]</a:t>
            </a:r>
            <a:endParaRPr lang="ru-RU" sz="2800"/>
          </a:p>
          <a:p>
            <a:pPr marL="0" indent="0">
              <a:buNone/>
            </a:pPr>
            <a:endParaRPr lang="ru-RU" sz="2800"/>
          </a:p>
          <a:p>
            <a:pPr marL="0" indent="0">
              <a:buNone/>
            </a:pPr>
            <a:r>
              <a:rPr lang="en-US" sz="2800"/>
              <a:t>(11) </a:t>
            </a:r>
            <a:r>
              <a:rPr lang="en-US" sz="2800" i="1">
                <a:solidFill>
                  <a:srgbClr val="1F497D"/>
                </a:solidFill>
              </a:rPr>
              <a:t>Если вы христианин, попробуйте ответить на мой вопрос: оружие, оно от Бога? </a:t>
            </a:r>
            <a:r>
              <a:rPr lang="en-US" sz="2800"/>
              <a:t>[</a:t>
            </a:r>
            <a:r>
              <a:rPr lang="ru-RU" sz="2800"/>
              <a:t>НКРЯ</a:t>
            </a:r>
            <a:r>
              <a:rPr lang="en-US" sz="2800"/>
              <a:t>]</a:t>
            </a:r>
            <a:endParaRPr lang="ru-RU" sz="2800"/>
          </a:p>
          <a:p>
            <a:pPr marL="0" indent="0">
              <a:buNone/>
            </a:pPr>
            <a:r>
              <a:rPr lang="ru-RU" sz="2800">
                <a:solidFill>
                  <a:srgbClr val="1F497D"/>
                </a:solidFill>
              </a:rPr>
              <a:t>ИИ</a:t>
            </a:r>
            <a:r>
              <a:rPr lang="ru-RU" sz="2800"/>
              <a:t>: </a:t>
            </a:r>
            <a:r>
              <a:rPr lang="en-US" sz="2800"/>
              <a:t>‘При условии, что вы христианин, </a:t>
            </a:r>
            <a:r>
              <a:rPr lang="en-US" sz="2800" i="1"/>
              <a:t>я прошу вас </a:t>
            </a:r>
            <a:r>
              <a:rPr lang="en-US" sz="2800"/>
              <a:t>попробовать ответить на мой вопрос’ </a:t>
            </a:r>
            <a:endParaRPr lang="ru-RU" sz="2800"/>
          </a:p>
          <a:p>
            <a:pPr marL="0" indent="0">
              <a:buNone/>
            </a:pPr>
            <a:r>
              <a:rPr lang="ru-RU" sz="2800">
                <a:solidFill>
                  <a:srgbClr val="1F497D"/>
                </a:solidFill>
              </a:rPr>
              <a:t>Не-ИИ</a:t>
            </a:r>
            <a:r>
              <a:rPr lang="ru-RU" sz="2800"/>
              <a:t>:</a:t>
            </a:r>
            <a:r>
              <a:rPr lang="en-US" sz="2800"/>
              <a:t> ‘</a:t>
            </a:r>
            <a:r>
              <a:rPr lang="ru-RU" sz="2800" i="1"/>
              <a:t>Я прошу, </a:t>
            </a:r>
            <a:r>
              <a:rPr lang="ru-RU" sz="2800"/>
              <a:t>чтобы при условии, что вы христианин, вы</a:t>
            </a:r>
            <a:r>
              <a:rPr lang="ru-RU" sz="2800" i="1"/>
              <a:t> </a:t>
            </a:r>
            <a:r>
              <a:rPr lang="ru-RU" sz="2800"/>
              <a:t>попробовали ответить на мой вопрос</a:t>
            </a:r>
            <a:r>
              <a:rPr lang="en-US" sz="2800"/>
              <a:t>’</a:t>
            </a:r>
            <a:r>
              <a:rPr lang="ru-RU" sz="2800"/>
              <a:t>. </a:t>
            </a:r>
          </a:p>
          <a:p>
            <a:pPr marL="0" indent="0">
              <a:buNone/>
            </a:pPr>
            <a:endParaRPr lang="ru-RU" sz="2800"/>
          </a:p>
          <a:p>
            <a:pPr marL="0" indent="0">
              <a:buNone/>
            </a:pPr>
            <a:r>
              <a:rPr lang="en-US" sz="2800"/>
              <a:t>(12) </a:t>
            </a:r>
            <a:r>
              <a:rPr lang="en-US" sz="2800" i="1">
                <a:solidFill>
                  <a:srgbClr val="1F497D"/>
                </a:solidFill>
              </a:rPr>
              <a:t>Раз Надежда Васильевна любит Наташку, почему бы Наташке не полюбить Надежду Васильевну? </a:t>
            </a:r>
            <a:r>
              <a:rPr lang="en-US" sz="2800"/>
              <a:t>[</a:t>
            </a:r>
            <a:r>
              <a:rPr lang="ru-RU" sz="2800"/>
              <a:t>НКРЯ</a:t>
            </a:r>
            <a:r>
              <a:rPr lang="en-US" sz="2800"/>
              <a:t>]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36568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5922"/>
          </a:xfrm>
        </p:spPr>
        <p:txBody>
          <a:bodyPr>
            <a:normAutofit fontScale="90000"/>
          </a:bodyPr>
          <a:lstStyle/>
          <a:p>
            <a:r>
              <a:rPr lang="ru-RU" sz="2400" b="1"/>
              <a:t>К определению шкалы иллокутивности 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5440" y="762000"/>
            <a:ext cx="8636000" cy="5892800"/>
          </a:xfrm>
        </p:spPr>
        <p:txBody>
          <a:bodyPr>
            <a:normAutofit fontScale="85000" lnSpcReduction="10000"/>
          </a:bodyPr>
          <a:lstStyle/>
          <a:p>
            <a:r>
              <a:rPr lang="ru-RU"/>
              <a:t>Л</a:t>
            </a:r>
            <a:r>
              <a:rPr lang="en-US"/>
              <a:t>огически возможен </a:t>
            </a:r>
            <a:r>
              <a:rPr lang="en-US" b="1"/>
              <a:t>четвертый вариант</a:t>
            </a:r>
            <a:r>
              <a:rPr lang="en-US"/>
              <a:t>: </a:t>
            </a:r>
            <a:endParaRPr lang="ru-RU"/>
          </a:p>
          <a:p>
            <a:pPr marL="0" indent="0">
              <a:buNone/>
            </a:pPr>
            <a:r>
              <a:rPr lang="ru-RU"/>
              <a:t>а) </a:t>
            </a:r>
            <a:r>
              <a:rPr lang="en-US"/>
              <a:t>иллокутивная и неиллокутивная</a:t>
            </a:r>
            <a:r>
              <a:rPr lang="ru-RU"/>
              <a:t> интерпретации</a:t>
            </a:r>
            <a:r>
              <a:rPr lang="en-US"/>
              <a:t> существенно различаются по смыслу</a:t>
            </a:r>
            <a:r>
              <a:rPr lang="ru-RU"/>
              <a:t>;</a:t>
            </a:r>
          </a:p>
          <a:p>
            <a:pPr marL="0" indent="0">
              <a:buNone/>
            </a:pPr>
            <a:r>
              <a:rPr lang="ru-RU"/>
              <a:t>б) обе интерпретации осмысленны.</a:t>
            </a:r>
            <a:r>
              <a:rPr lang="en-US"/>
              <a:t> </a:t>
            </a:r>
            <a:endParaRPr lang="ru-RU"/>
          </a:p>
          <a:p>
            <a:pPr marL="0" indent="0">
              <a:buNone/>
            </a:pPr>
            <a:r>
              <a:rPr lang="en-US"/>
              <a:t> </a:t>
            </a:r>
            <a:endParaRPr lang="ru-RU"/>
          </a:p>
          <a:p>
            <a:pPr marL="0" indent="0">
              <a:buNone/>
            </a:pPr>
            <a:r>
              <a:rPr lang="en-US"/>
              <a:t>(13) </a:t>
            </a:r>
            <a:r>
              <a:rPr lang="en-US" i="1"/>
              <a:t>Чтобы тебя успокоить, Вика приезжает завтра. </a:t>
            </a:r>
            <a:endParaRPr lang="ru-RU"/>
          </a:p>
          <a:p>
            <a:pPr marL="0" indent="0">
              <a:buNone/>
            </a:pPr>
            <a:r>
              <a:rPr lang="en-US">
                <a:solidFill>
                  <a:srgbClr val="1F497D"/>
                </a:solidFill>
              </a:rPr>
              <a:t>И</a:t>
            </a:r>
            <a:r>
              <a:rPr lang="ru-RU">
                <a:solidFill>
                  <a:srgbClr val="1F497D"/>
                </a:solidFill>
              </a:rPr>
              <a:t>И</a:t>
            </a:r>
            <a:r>
              <a:rPr lang="en-US"/>
              <a:t>: ‘</a:t>
            </a:r>
            <a:r>
              <a:rPr lang="ru-RU"/>
              <a:t>Чтобы тебя успокоить, </a:t>
            </a:r>
            <a:r>
              <a:rPr lang="ru-RU" i="1"/>
              <a:t>скажу</a:t>
            </a:r>
            <a:r>
              <a:rPr lang="ru-RU"/>
              <a:t>: Вика приезжает завтра</a:t>
            </a:r>
            <a:r>
              <a:rPr lang="en-US"/>
              <a:t>’. </a:t>
            </a:r>
            <a:endParaRPr lang="ru-RU"/>
          </a:p>
          <a:p>
            <a:pPr marL="0" indent="0">
              <a:buNone/>
            </a:pPr>
            <a:r>
              <a:rPr lang="en-US">
                <a:solidFill>
                  <a:srgbClr val="1F497D"/>
                </a:solidFill>
              </a:rPr>
              <a:t>Не</a:t>
            </a:r>
            <a:r>
              <a:rPr lang="ru-RU">
                <a:solidFill>
                  <a:srgbClr val="1F497D"/>
                </a:solidFill>
              </a:rPr>
              <a:t>-ИИ</a:t>
            </a:r>
            <a:r>
              <a:rPr lang="ru-RU"/>
              <a:t>:</a:t>
            </a:r>
            <a:r>
              <a:rPr lang="en-US"/>
              <a:t> ‘</a:t>
            </a:r>
            <a:r>
              <a:rPr lang="ru-RU"/>
              <a:t>Вика приезжает завтра с целью тебя успокоить</a:t>
            </a:r>
            <a:r>
              <a:rPr lang="en-US"/>
              <a:t>’. </a:t>
            </a:r>
            <a:endParaRPr lang="ru-RU"/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Р</a:t>
            </a:r>
            <a:r>
              <a:rPr lang="en-US"/>
              <a:t>азные прочтения скорее всего будут уместны в разных контекстах</a:t>
            </a:r>
            <a:r>
              <a:rPr lang="ru-RU"/>
              <a:t> </a:t>
            </a:r>
            <a:r>
              <a:rPr lang="ru-RU">
                <a:sym typeface="Wingdings"/>
              </a:rPr>
              <a:t></a:t>
            </a:r>
            <a:r>
              <a:rPr lang="en-US">
                <a:sym typeface="Wingdings"/>
              </a:rPr>
              <a:t> </a:t>
            </a:r>
            <a:r>
              <a:rPr lang="ru-RU">
                <a:solidFill>
                  <a:srgbClr val="1F497D"/>
                </a:solidFill>
                <a:sym typeface="Wingdings"/>
              </a:rPr>
              <a:t>омонимия</a:t>
            </a:r>
            <a:r>
              <a:rPr lang="ru-RU">
                <a:sym typeface="Wingdings"/>
              </a:rPr>
              <a:t> бесспорно иллокутивного и бесспорно неиллокутивного употреблений</a:t>
            </a:r>
            <a:r>
              <a:rPr lang="en-US"/>
              <a:t>.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210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2722"/>
          </a:xfrm>
        </p:spPr>
        <p:txBody>
          <a:bodyPr>
            <a:normAutofit fontScale="90000"/>
          </a:bodyPr>
          <a:lstStyle/>
          <a:p>
            <a:r>
              <a:rPr lang="ru-RU" sz="2000" b="1"/>
              <a:t>Об особой позиции императива на шкале иллокутивности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9120"/>
            <a:ext cx="8392160" cy="5902960"/>
          </a:xfrm>
        </p:spPr>
        <p:txBody>
          <a:bodyPr>
            <a:normAutofit fontScale="85000" lnSpcReduction="20000"/>
          </a:bodyPr>
          <a:lstStyle/>
          <a:p>
            <a:r>
              <a:rPr lang="ru-RU" sz="3300"/>
              <a:t>Императивная конструкция </a:t>
            </a:r>
            <a:r>
              <a:rPr lang="ru-RU" sz="3300" b="1"/>
              <a:t>не</a:t>
            </a:r>
            <a:r>
              <a:rPr lang="ru-RU" sz="3300"/>
              <a:t> бывает </a:t>
            </a:r>
            <a:r>
              <a:rPr lang="ru-RU" sz="3300" b="1"/>
              <a:t>бесспорно иллокутивной</a:t>
            </a:r>
            <a:r>
              <a:rPr lang="ru-RU" sz="3300"/>
              <a:t>.</a:t>
            </a:r>
          </a:p>
          <a:p>
            <a:pPr marL="0" indent="0">
              <a:buNone/>
            </a:pPr>
            <a:r>
              <a:rPr lang="en-US" sz="3300"/>
              <a:t>(14)</a:t>
            </a:r>
            <a:r>
              <a:rPr lang="en-US" sz="3300" i="1">
                <a:solidFill>
                  <a:srgbClr val="1F497D"/>
                </a:solidFill>
              </a:rPr>
              <a:t>Раз уж мы заговорили о читателях, что ты о них знаешь</a:t>
            </a:r>
            <a:r>
              <a:rPr lang="en-US" sz="3300" i="1"/>
              <a:t>?</a:t>
            </a:r>
            <a:r>
              <a:rPr lang="en-US" sz="3300"/>
              <a:t> [</a:t>
            </a:r>
            <a:r>
              <a:rPr lang="ru-RU" sz="3300"/>
              <a:t>НКРЯ</a:t>
            </a:r>
            <a:r>
              <a:rPr lang="en-US" sz="3300"/>
              <a:t>] </a:t>
            </a:r>
            <a:endParaRPr lang="ru-RU" sz="3300"/>
          </a:p>
          <a:p>
            <a:pPr marL="0" indent="0">
              <a:buNone/>
            </a:pPr>
            <a:r>
              <a:rPr lang="ru-RU" sz="3300">
                <a:solidFill>
                  <a:srgbClr val="1F497D"/>
                </a:solidFill>
              </a:rPr>
              <a:t>ИИ</a:t>
            </a:r>
            <a:r>
              <a:rPr lang="en-US" sz="3300"/>
              <a:t>: ‘По причине того, что мы заговорили о читателях, </a:t>
            </a:r>
            <a:r>
              <a:rPr lang="en-US" sz="3300" i="1"/>
              <a:t>я спрашиваю тебя</a:t>
            </a:r>
            <a:r>
              <a:rPr lang="en-US" sz="3300"/>
              <a:t>, что ты о них знаешь?’; </a:t>
            </a:r>
            <a:endParaRPr lang="ru-RU" sz="3300"/>
          </a:p>
          <a:p>
            <a:pPr marL="0" indent="0">
              <a:buNone/>
            </a:pPr>
            <a:r>
              <a:rPr lang="ru-RU" sz="3300">
                <a:solidFill>
                  <a:srgbClr val="1F497D"/>
                </a:solidFill>
              </a:rPr>
              <a:t>не-ИИ</a:t>
            </a:r>
            <a:r>
              <a:rPr lang="ru-RU" sz="3300"/>
              <a:t>: </a:t>
            </a:r>
            <a:r>
              <a:rPr lang="en-US" sz="3300" baseline="30000"/>
              <a:t>#</a:t>
            </a:r>
            <a:r>
              <a:rPr lang="en-US" sz="3300"/>
              <a:t>‘</a:t>
            </a:r>
            <a:r>
              <a:rPr lang="en-US" sz="3300" i="1"/>
              <a:t>Я спрашиваю тебя</a:t>
            </a:r>
            <a:r>
              <a:rPr lang="en-US" sz="3300"/>
              <a:t>, что ты знаешь о читателях по причине того, что мы о них заговорили?’</a:t>
            </a:r>
            <a:r>
              <a:rPr lang="ru-RU" sz="3300"/>
              <a:t>.</a:t>
            </a:r>
          </a:p>
          <a:p>
            <a:pPr marL="0" indent="0">
              <a:buNone/>
            </a:pPr>
            <a:r>
              <a:rPr lang="ru-RU" sz="3300"/>
              <a:t>(15)</a:t>
            </a:r>
            <a:r>
              <a:rPr lang="ru-RU" sz="3300" i="1">
                <a:solidFill>
                  <a:srgbClr val="1F497D"/>
                </a:solidFill>
              </a:rPr>
              <a:t>Раз, Коля, там будет бомонд, надевай новые джинсы</a:t>
            </a:r>
            <a:r>
              <a:rPr lang="ru-RU" sz="3300" i="1"/>
              <a:t>.</a:t>
            </a:r>
            <a:r>
              <a:rPr lang="ru-RU" sz="3300"/>
              <a:t> [НКРЯ]</a:t>
            </a:r>
            <a:r>
              <a:rPr lang="en-US" sz="3300"/>
              <a:t> </a:t>
            </a:r>
            <a:endParaRPr lang="ru-RU" sz="3300"/>
          </a:p>
          <a:p>
            <a:pPr marL="0" indent="0">
              <a:buNone/>
            </a:pPr>
            <a:r>
              <a:rPr lang="ru-RU" sz="3300">
                <a:solidFill>
                  <a:srgbClr val="1F497D"/>
                </a:solidFill>
              </a:rPr>
              <a:t>ИИ</a:t>
            </a:r>
            <a:r>
              <a:rPr lang="ru-RU" sz="3300"/>
              <a:t>: </a:t>
            </a:r>
            <a:r>
              <a:rPr lang="en-US" sz="3300"/>
              <a:t>‘</a:t>
            </a:r>
            <a:r>
              <a:rPr lang="ru-RU" sz="3300"/>
              <a:t>По причине того, что там будет бомонд, </a:t>
            </a:r>
            <a:r>
              <a:rPr lang="ru-RU" sz="3300" i="1"/>
              <a:t>я прошу тебя </a:t>
            </a:r>
            <a:r>
              <a:rPr lang="ru-RU" sz="3300"/>
              <a:t>надеть новые джинсы</a:t>
            </a:r>
            <a:r>
              <a:rPr lang="en-US" sz="3300"/>
              <a:t>’; </a:t>
            </a:r>
            <a:endParaRPr lang="ru-RU" sz="3300"/>
          </a:p>
          <a:p>
            <a:pPr marL="0" indent="0">
              <a:buNone/>
            </a:pPr>
            <a:r>
              <a:rPr lang="ru-RU" sz="3300">
                <a:solidFill>
                  <a:srgbClr val="1F497D"/>
                </a:solidFill>
              </a:rPr>
              <a:t>Н</a:t>
            </a:r>
            <a:r>
              <a:rPr lang="en-US" sz="3300">
                <a:solidFill>
                  <a:srgbClr val="1F497D"/>
                </a:solidFill>
              </a:rPr>
              <a:t>е</a:t>
            </a:r>
            <a:r>
              <a:rPr lang="ru-RU" sz="3300">
                <a:solidFill>
                  <a:srgbClr val="1F497D"/>
                </a:solidFill>
              </a:rPr>
              <a:t>-ИИ</a:t>
            </a:r>
            <a:r>
              <a:rPr lang="en-US" sz="3300"/>
              <a:t>: ‘</a:t>
            </a:r>
            <a:r>
              <a:rPr lang="ru-RU" sz="3300" i="1"/>
              <a:t>Я прошу тебя, </a:t>
            </a:r>
            <a:r>
              <a:rPr lang="ru-RU" sz="3300"/>
              <a:t>чтобы по причине того, что там будет бомонд, ты надел новые джинсы</a:t>
            </a:r>
            <a:r>
              <a:rPr lang="en-US" sz="3300"/>
              <a:t>’.</a:t>
            </a:r>
            <a:endParaRPr lang="ru-RU" sz="330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79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882"/>
          </a:xfrm>
        </p:spPr>
        <p:txBody>
          <a:bodyPr>
            <a:normAutofit fontScale="90000"/>
          </a:bodyPr>
          <a:lstStyle/>
          <a:p>
            <a:r>
              <a:rPr lang="ru-RU" sz="2000" b="1"/>
              <a:t>Об особой позиции императива на шкале иллокутивности </a:t>
            </a:r>
            <a:endParaRPr lang="ru-RU" sz="2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4640" y="568960"/>
            <a:ext cx="8636000" cy="6126480"/>
          </a:xfrm>
        </p:spPr>
        <p:txBody>
          <a:bodyPr/>
          <a:lstStyle/>
          <a:p>
            <a:r>
              <a:rPr lang="ru-RU"/>
              <a:t>Особая семантика императива: </a:t>
            </a:r>
            <a:r>
              <a:rPr lang="en-US"/>
              <a:t>способност</a:t>
            </a:r>
            <a:r>
              <a:rPr lang="ru-RU"/>
              <a:t>ь</a:t>
            </a:r>
            <a:r>
              <a:rPr lang="en-US"/>
              <a:t> </a:t>
            </a:r>
            <a:r>
              <a:rPr lang="ru-RU"/>
              <a:t>«</a:t>
            </a:r>
            <a:r>
              <a:rPr lang="en-US"/>
              <a:t>транслировать</a:t>
            </a:r>
            <a:r>
              <a:rPr lang="ru-RU"/>
              <a:t>»</a:t>
            </a:r>
            <a:r>
              <a:rPr lang="en-US"/>
              <a:t> содержание своего логико-семантического взаимодействия с внешним контекстом соответствующей пропозиции</a:t>
            </a:r>
            <a:r>
              <a:rPr lang="ru-RU"/>
              <a:t>.</a:t>
            </a:r>
            <a:r>
              <a:rPr lang="ru-RU">
                <a:effectLst/>
              </a:rPr>
              <a:t> </a:t>
            </a:r>
          </a:p>
          <a:p>
            <a:pPr marL="0" indent="0">
              <a:buNone/>
            </a:pPr>
            <a:endParaRPr lang="ru-RU">
              <a:effectLst/>
            </a:endParaRPr>
          </a:p>
          <a:p>
            <a:r>
              <a:rPr lang="ru-RU"/>
              <a:t>Если </a:t>
            </a:r>
            <a:r>
              <a:rPr lang="ru-RU">
                <a:solidFill>
                  <a:srgbClr val="1F497D"/>
                </a:solidFill>
              </a:rPr>
              <a:t>говорящий Х</a:t>
            </a:r>
            <a:r>
              <a:rPr lang="ru-RU"/>
              <a:t>, ссылаясь на </a:t>
            </a:r>
            <a:r>
              <a:rPr lang="ru-RU">
                <a:solidFill>
                  <a:srgbClr val="1F497D"/>
                </a:solidFill>
              </a:rPr>
              <a:t>причину </a:t>
            </a:r>
            <a:r>
              <a:rPr lang="en-US">
                <a:solidFill>
                  <a:srgbClr val="1F497D"/>
                </a:solidFill>
              </a:rPr>
              <a:t>Z </a:t>
            </a:r>
            <a:r>
              <a:rPr lang="en-US"/>
              <a:t>&lt;при </a:t>
            </a:r>
            <a:r>
              <a:rPr lang="ru-RU"/>
              <a:t>условии </a:t>
            </a:r>
            <a:r>
              <a:rPr lang="en-US"/>
              <a:t>Z</a:t>
            </a:r>
            <a:r>
              <a:rPr lang="ru-RU"/>
              <a:t>&gt;</a:t>
            </a:r>
            <a:r>
              <a:rPr lang="en-US"/>
              <a:t>, </a:t>
            </a:r>
            <a:r>
              <a:rPr lang="ru-RU"/>
              <a:t>просит </a:t>
            </a:r>
            <a:r>
              <a:rPr lang="ru-RU">
                <a:solidFill>
                  <a:srgbClr val="1F497D"/>
                </a:solidFill>
              </a:rPr>
              <a:t>слушающего </a:t>
            </a:r>
            <a:r>
              <a:rPr lang="en-US">
                <a:solidFill>
                  <a:srgbClr val="1F497D"/>
                </a:solidFill>
              </a:rPr>
              <a:t>Y</a:t>
            </a:r>
            <a:r>
              <a:rPr lang="en-US"/>
              <a:t> </a:t>
            </a:r>
            <a:r>
              <a:rPr lang="ru-RU"/>
              <a:t>выполнить </a:t>
            </a:r>
            <a:r>
              <a:rPr lang="ru-RU">
                <a:solidFill>
                  <a:srgbClr val="1F497D"/>
                </a:solidFill>
              </a:rPr>
              <a:t>действие </a:t>
            </a:r>
            <a:r>
              <a:rPr lang="en-US">
                <a:solidFill>
                  <a:srgbClr val="1F497D"/>
                </a:solidFill>
              </a:rPr>
              <a:t>P</a:t>
            </a:r>
            <a:r>
              <a:rPr lang="ru-RU"/>
              <a:t>, в общем случае верно, что </a:t>
            </a:r>
            <a:r>
              <a:rPr lang="ru-RU">
                <a:solidFill>
                  <a:srgbClr val="1F497D"/>
                </a:solidFill>
              </a:rPr>
              <a:t>Х</a:t>
            </a:r>
            <a:r>
              <a:rPr lang="ru-RU"/>
              <a:t> просит, чтобы </a:t>
            </a:r>
            <a:r>
              <a:rPr lang="en-US">
                <a:solidFill>
                  <a:srgbClr val="1F497D"/>
                </a:solidFill>
              </a:rPr>
              <a:t>Y</a:t>
            </a:r>
            <a:r>
              <a:rPr lang="en-US"/>
              <a:t> </a:t>
            </a:r>
            <a:r>
              <a:rPr lang="ru-RU"/>
              <a:t>выполнил </a:t>
            </a:r>
            <a:r>
              <a:rPr lang="en-US">
                <a:solidFill>
                  <a:srgbClr val="1F497D"/>
                </a:solidFill>
              </a:rPr>
              <a:t>P</a:t>
            </a:r>
            <a:r>
              <a:rPr lang="en-US"/>
              <a:t>, руководствуясь </a:t>
            </a:r>
            <a:r>
              <a:rPr lang="ru-RU">
                <a:solidFill>
                  <a:srgbClr val="1F497D"/>
                </a:solidFill>
              </a:rPr>
              <a:t>причиной </a:t>
            </a:r>
            <a:r>
              <a:rPr lang="en-US">
                <a:solidFill>
                  <a:srgbClr val="1F497D"/>
                </a:solidFill>
              </a:rPr>
              <a:t>Z</a:t>
            </a:r>
            <a:r>
              <a:rPr lang="en-US"/>
              <a:t> </a:t>
            </a:r>
            <a:r>
              <a:rPr lang="ru-RU"/>
              <a:t>&lt;при условии </a:t>
            </a:r>
            <a:r>
              <a:rPr lang="en-US"/>
              <a:t>Z</a:t>
            </a:r>
            <a:r>
              <a:rPr lang="ru-RU"/>
              <a:t>&gt;.</a:t>
            </a:r>
            <a:r>
              <a:rPr lang="ru-RU">
                <a:effectLst/>
              </a:rPr>
              <a:t> </a:t>
            </a:r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77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322"/>
          </a:xfrm>
        </p:spPr>
        <p:txBody>
          <a:bodyPr>
            <a:normAutofit fontScale="90000"/>
          </a:bodyPr>
          <a:lstStyle/>
          <a:p>
            <a:r>
              <a:rPr lang="ru-RU" sz="2000" b="1"/>
              <a:t>Об особой позиции императива на шкале иллокутивности </a:t>
            </a:r>
            <a:endParaRPr lang="ru-RU" sz="2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0880"/>
            <a:ext cx="8229600" cy="5435283"/>
          </a:xfrm>
        </p:spPr>
        <p:txBody>
          <a:bodyPr>
            <a:normAutofit lnSpcReduction="10000"/>
          </a:bodyPr>
          <a:lstStyle/>
          <a:p>
            <a:r>
              <a:rPr lang="ru-RU">
                <a:solidFill>
                  <a:srgbClr val="1F497D"/>
                </a:solidFill>
              </a:rPr>
              <a:t>Вопрос</a:t>
            </a:r>
            <a:r>
              <a:rPr lang="ru-RU"/>
              <a:t> устроен </a:t>
            </a:r>
            <a:r>
              <a:rPr lang="ru-RU">
                <a:solidFill>
                  <a:srgbClr val="1F497D"/>
                </a:solidFill>
              </a:rPr>
              <a:t>иначе</a:t>
            </a:r>
            <a:r>
              <a:rPr lang="ru-RU"/>
              <a:t>: взаимодействие семантики союза с вопросительной модальностью </a:t>
            </a:r>
            <a:r>
              <a:rPr lang="ru-RU">
                <a:solidFill>
                  <a:srgbClr val="1F497D"/>
                </a:solidFill>
              </a:rPr>
              <a:t>не</a:t>
            </a:r>
            <a:r>
              <a:rPr lang="ru-RU" b="1"/>
              <a:t> </a:t>
            </a:r>
            <a:r>
              <a:rPr lang="ru-RU"/>
              <a:t>гарантирует, что осмысленно и совпадает по условиям истинности такое взаимодействие между союзом и пропозицией, ассоциированной с вопросом. </a:t>
            </a:r>
          </a:p>
          <a:p>
            <a:r>
              <a:rPr lang="en-US"/>
              <a:t>(14)</a:t>
            </a:r>
            <a:r>
              <a:rPr lang="en-US" i="1">
                <a:solidFill>
                  <a:srgbClr val="1F497D"/>
                </a:solidFill>
              </a:rPr>
              <a:t>Раз уж мы заговорили о читателях, что ты о них знаешь</a:t>
            </a:r>
            <a:r>
              <a:rPr lang="en-US" i="1"/>
              <a:t>?</a:t>
            </a:r>
            <a:r>
              <a:rPr lang="en-US"/>
              <a:t> [</a:t>
            </a:r>
            <a:r>
              <a:rPr lang="ru-RU"/>
              <a:t>НКРЯ</a:t>
            </a:r>
            <a:r>
              <a:rPr lang="en-US"/>
              <a:t>] </a:t>
            </a:r>
            <a:endParaRPr lang="ru-RU"/>
          </a:p>
          <a:p>
            <a:pPr marL="0" indent="0">
              <a:buNone/>
            </a:pPr>
            <a:r>
              <a:rPr lang="en-US"/>
              <a:t>‘</a:t>
            </a:r>
            <a:r>
              <a:rPr lang="ru-RU"/>
              <a:t>спрашиваю по причине того, что заговорили</a:t>
            </a:r>
            <a:r>
              <a:rPr lang="en-US"/>
              <a:t>’ ≠ ‘</a:t>
            </a:r>
            <a:r>
              <a:rPr lang="ru-RU"/>
              <a:t>знаешь по причине того, что заговорили</a:t>
            </a:r>
            <a:r>
              <a:rPr lang="en-US"/>
              <a:t>’ </a:t>
            </a:r>
            <a:endParaRPr lang="ru-RU"/>
          </a:p>
          <a:p>
            <a:pPr marL="0" indent="0">
              <a:buNone/>
            </a:pPr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17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5602"/>
          </a:xfrm>
        </p:spPr>
        <p:txBody>
          <a:bodyPr>
            <a:normAutofit fontScale="90000"/>
          </a:bodyPr>
          <a:lstStyle/>
          <a:p>
            <a:r>
              <a:rPr lang="ru-RU" sz="2000" b="1"/>
              <a:t>Об особой позиции императива на шкале иллокутивности </a:t>
            </a:r>
            <a:endParaRPr lang="ru-RU" sz="2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480" y="650240"/>
            <a:ext cx="8686800" cy="5994400"/>
          </a:xfrm>
        </p:spPr>
        <p:txBody>
          <a:bodyPr>
            <a:normAutofit lnSpcReduction="10000"/>
          </a:bodyPr>
          <a:lstStyle/>
          <a:p>
            <a:r>
              <a:rPr lang="ru-RU"/>
              <a:t>О</a:t>
            </a:r>
            <a:r>
              <a:rPr lang="en-US"/>
              <a:t>собенность императивных конструкций определяется именно </a:t>
            </a:r>
            <a:r>
              <a:rPr lang="en-US">
                <a:solidFill>
                  <a:srgbClr val="1F497D"/>
                </a:solidFill>
              </a:rPr>
              <a:t>семантикой </a:t>
            </a:r>
            <a:r>
              <a:rPr lang="en-US"/>
              <a:t>императива, а </a:t>
            </a:r>
            <a:r>
              <a:rPr lang="en-US">
                <a:solidFill>
                  <a:srgbClr val="1F497D"/>
                </a:solidFill>
              </a:rPr>
              <a:t>не</a:t>
            </a:r>
            <a:r>
              <a:rPr lang="en-US"/>
              <a:t> собственно </a:t>
            </a:r>
            <a:r>
              <a:rPr lang="en-US">
                <a:solidFill>
                  <a:srgbClr val="1F497D"/>
                </a:solidFill>
              </a:rPr>
              <a:t>грамматической</a:t>
            </a:r>
            <a:r>
              <a:rPr lang="en-US"/>
              <a:t> </a:t>
            </a:r>
            <a:r>
              <a:rPr lang="en-US">
                <a:solidFill>
                  <a:srgbClr val="1F497D"/>
                </a:solidFill>
              </a:rPr>
              <a:t>формой</a:t>
            </a:r>
            <a:r>
              <a:rPr lang="ru-RU"/>
              <a:t>:</a:t>
            </a:r>
          </a:p>
          <a:p>
            <a:pPr marL="0" indent="0">
              <a:buNone/>
            </a:pPr>
            <a:r>
              <a:rPr lang="en-US"/>
              <a:t>(16) </a:t>
            </a:r>
            <a:r>
              <a:rPr lang="ru-RU"/>
              <a:t>	</a:t>
            </a:r>
            <a:r>
              <a:rPr lang="en-US"/>
              <a:t>а. </a:t>
            </a:r>
            <a:r>
              <a:rPr lang="en-US" i="1"/>
              <a:t>Я прошу вас выпить со мной, потому что я ненавижу летать.</a:t>
            </a:r>
            <a:r>
              <a:rPr lang="en-US"/>
              <a:t> [</a:t>
            </a:r>
            <a:r>
              <a:rPr lang="ru-RU"/>
              <a:t>НКРЯ</a:t>
            </a:r>
            <a:r>
              <a:rPr lang="en-US"/>
              <a:t>]</a:t>
            </a:r>
            <a:endParaRPr lang="ru-RU"/>
          </a:p>
          <a:p>
            <a:pPr marL="0" indent="0">
              <a:buNone/>
            </a:pPr>
            <a:r>
              <a:rPr lang="ru-RU"/>
              <a:t>		</a:t>
            </a:r>
            <a:r>
              <a:rPr lang="en-US"/>
              <a:t>б. </a:t>
            </a:r>
            <a:r>
              <a:rPr lang="en-US" i="1"/>
              <a:t>Выпейте со мной, потому что я ненавижу летать.</a:t>
            </a:r>
            <a:endParaRPr lang="ru-RU"/>
          </a:p>
          <a:p>
            <a:pPr marL="0" indent="0">
              <a:buNone/>
            </a:pPr>
            <a:r>
              <a:rPr lang="ru-RU">
                <a:solidFill>
                  <a:srgbClr val="1F497D"/>
                </a:solidFill>
              </a:rPr>
              <a:t>ИИ</a:t>
            </a:r>
            <a:r>
              <a:rPr lang="ru-RU"/>
              <a:t>: </a:t>
            </a:r>
            <a:r>
              <a:rPr lang="en-US"/>
              <a:t>‘по причине того, что ненавижу летать, </a:t>
            </a:r>
            <a:r>
              <a:rPr lang="ru-RU" i="1"/>
              <a:t>прошу</a:t>
            </a:r>
            <a:r>
              <a:rPr lang="ru-RU"/>
              <a:t>, чтобы вы выпили</a:t>
            </a:r>
            <a:r>
              <a:rPr lang="en-US"/>
              <a:t>’</a:t>
            </a:r>
            <a:endParaRPr lang="ru-RU"/>
          </a:p>
          <a:p>
            <a:pPr marL="0" indent="0">
              <a:buNone/>
            </a:pPr>
            <a:r>
              <a:rPr lang="ru-RU">
                <a:solidFill>
                  <a:srgbClr val="1F497D"/>
                </a:solidFill>
              </a:rPr>
              <a:t>Не-ИИ</a:t>
            </a:r>
            <a:r>
              <a:rPr lang="ru-RU"/>
              <a:t>: </a:t>
            </a:r>
            <a:r>
              <a:rPr lang="en-US"/>
              <a:t>‘</a:t>
            </a:r>
            <a:r>
              <a:rPr lang="ru-RU" i="1"/>
              <a:t>прошу</a:t>
            </a:r>
            <a:r>
              <a:rPr lang="ru-RU"/>
              <a:t>, чтобы по причине того, что я ненавижу летать, вы выпили</a:t>
            </a:r>
            <a:r>
              <a:rPr lang="en-US"/>
              <a:t>’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4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1760"/>
            <a:ext cx="8229600" cy="426720"/>
          </a:xfrm>
        </p:spPr>
        <p:txBody>
          <a:bodyPr>
            <a:normAutofit/>
          </a:bodyPr>
          <a:lstStyle/>
          <a:p>
            <a:r>
              <a:rPr lang="ru-RU" sz="2000" b="1"/>
              <a:t>Шкала иллокутивности: грамматические рефлексы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8480"/>
            <a:ext cx="8442960" cy="6055360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Два явления, которые можно трактовать как грамматические рефлексы шкалы иллокутивности:</a:t>
            </a:r>
          </a:p>
          <a:p>
            <a:r>
              <a:rPr lang="ru-RU"/>
              <a:t>Выбор союза в зависимости от степени иллокутивности;</a:t>
            </a:r>
          </a:p>
          <a:p>
            <a:r>
              <a:rPr lang="ru-RU">
                <a:effectLst/>
              </a:rPr>
              <a:t>Поведение коррелята </a:t>
            </a:r>
            <a:r>
              <a:rPr lang="ru-RU" i="1">
                <a:effectLst/>
              </a:rPr>
              <a:t>тогда.</a:t>
            </a:r>
            <a:r>
              <a:rPr lang="ru-RU">
                <a:effectLst/>
              </a:rPr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2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38480" y="111760"/>
            <a:ext cx="8229600" cy="386080"/>
          </a:xfrm>
        </p:spPr>
        <p:txBody>
          <a:bodyPr>
            <a:normAutofit fontScale="90000"/>
          </a:bodyPr>
          <a:lstStyle/>
          <a:p>
            <a:r>
              <a:rPr lang="ru-RU" sz="2200" b="1"/>
              <a:t/>
            </a:r>
            <a:br>
              <a:rPr lang="ru-RU" sz="2200" b="1"/>
            </a:br>
            <a:r>
              <a:rPr lang="ru-RU" sz="2200" b="1"/>
              <a:t>Разные союзы на шкале иллокутивности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4000" y="497840"/>
            <a:ext cx="8727440" cy="5994400"/>
          </a:xfrm>
        </p:spPr>
        <p:txBody>
          <a:bodyPr>
            <a:normAutofit fontScale="92500" lnSpcReduction="10000"/>
          </a:bodyPr>
          <a:lstStyle/>
          <a:p>
            <a:r>
              <a:rPr lang="ru-RU" i="1">
                <a:solidFill>
                  <a:srgbClr val="1F497D"/>
                </a:solidFill>
              </a:rPr>
              <a:t>чтобы, раз,</a:t>
            </a:r>
            <a:r>
              <a:rPr lang="ru-RU">
                <a:solidFill>
                  <a:srgbClr val="1F497D"/>
                </a:solidFill>
              </a:rPr>
              <a:t> </a:t>
            </a:r>
            <a:r>
              <a:rPr lang="ru-RU" i="1">
                <a:solidFill>
                  <a:srgbClr val="1F497D"/>
                </a:solidFill>
              </a:rPr>
              <a:t>пока</a:t>
            </a:r>
            <a:r>
              <a:rPr lang="ru-RU"/>
              <a:t>: допускают</a:t>
            </a:r>
            <a:r>
              <a:rPr lang="ru-RU" i="1"/>
              <a:t> </a:t>
            </a:r>
            <a:r>
              <a:rPr lang="ru-RU">
                <a:solidFill>
                  <a:schemeClr val="tx2"/>
                </a:solidFill>
              </a:rPr>
              <a:t>бесспорно иллокутивное</a:t>
            </a:r>
            <a:r>
              <a:rPr lang="ru-RU"/>
              <a:t> употребление</a:t>
            </a:r>
          </a:p>
          <a:p>
            <a:r>
              <a:rPr lang="ru-RU" i="1">
                <a:solidFill>
                  <a:srgbClr val="1F497D"/>
                </a:solidFill>
              </a:rPr>
              <a:t>п</a:t>
            </a:r>
            <a:r>
              <a:rPr lang="ru-RU" i="1">
                <a:solidFill>
                  <a:srgbClr val="1F497D"/>
                </a:solidFill>
                <a:effectLst/>
              </a:rPr>
              <a:t>отому что</a:t>
            </a:r>
            <a:r>
              <a:rPr lang="ru-RU">
                <a:effectLst/>
              </a:rPr>
              <a:t>: допускает </a:t>
            </a:r>
            <a:r>
              <a:rPr lang="ru-RU">
                <a:solidFill>
                  <a:srgbClr val="1F497D"/>
                </a:solidFill>
                <a:effectLst/>
              </a:rPr>
              <a:t>промежуточное</a:t>
            </a:r>
            <a:r>
              <a:rPr lang="ru-RU">
                <a:effectLst/>
              </a:rPr>
              <a:t>, но не бесспорно иллокутивное употребление</a:t>
            </a:r>
          </a:p>
          <a:p>
            <a:pPr marL="0" indent="0">
              <a:buNone/>
            </a:pPr>
            <a:r>
              <a:rPr lang="en-US"/>
              <a:t>(17)а. </a:t>
            </a:r>
            <a:r>
              <a:rPr lang="en-US" i="1"/>
              <a:t>Раз</a:t>
            </a:r>
            <a:r>
              <a:rPr lang="en-US"/>
              <a:t> мы затронули тему коррупции, есть ли, на ваш взгляд, свет в конце тоннеля? [</a:t>
            </a:r>
            <a:r>
              <a:rPr lang="ru-RU"/>
              <a:t>НКРЯ</a:t>
            </a:r>
            <a:r>
              <a:rPr lang="en-US"/>
              <a:t>]	</a:t>
            </a:r>
            <a:endParaRPr lang="ru-RU"/>
          </a:p>
          <a:p>
            <a:pPr marL="0" indent="0">
              <a:buNone/>
            </a:pPr>
            <a:r>
              <a:rPr lang="ru-RU"/>
              <a:t>	</a:t>
            </a:r>
            <a:r>
              <a:rPr lang="en-US"/>
              <a:t>б.</a:t>
            </a:r>
            <a:r>
              <a:rPr lang="en-US" i="1"/>
              <a:t>*</a:t>
            </a:r>
            <a:r>
              <a:rPr lang="ru-RU" i="1"/>
              <a:t>Есть ли, на ваш взгляд, свет в конце тоннеля, потому что мы затронули тему коррупции? </a:t>
            </a:r>
            <a:endParaRPr lang="ru-RU"/>
          </a:p>
          <a:p>
            <a:pPr marL="0" indent="0">
              <a:buNone/>
            </a:pPr>
            <a:r>
              <a:rPr lang="ru-RU"/>
              <a:t>(18)а.</a:t>
            </a:r>
            <a:r>
              <a:rPr lang="ru-RU" i="1"/>
              <a:t> Раз, Коля, там будет бомонд, надевай новые джинсы.</a:t>
            </a:r>
            <a:r>
              <a:rPr lang="ru-RU"/>
              <a:t> [НКРЯ]</a:t>
            </a:r>
          </a:p>
          <a:p>
            <a:pPr marL="0" indent="0">
              <a:buNone/>
            </a:pPr>
            <a:r>
              <a:rPr lang="ru-RU"/>
              <a:t>	б. </a:t>
            </a:r>
            <a:r>
              <a:rPr lang="ru-RU" i="1"/>
              <a:t>Надевай новые джинсы, потому что там будет бомонд. </a:t>
            </a:r>
            <a:endParaRPr lang="ru-RU"/>
          </a:p>
          <a:p>
            <a:endParaRPr lang="ru-RU" i="1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59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21920"/>
            <a:ext cx="8229600" cy="264160"/>
          </a:xfrm>
        </p:spPr>
        <p:txBody>
          <a:bodyPr>
            <a:noAutofit/>
          </a:bodyPr>
          <a:lstStyle/>
          <a:p>
            <a:r>
              <a:rPr lang="ru-RU" sz="2000" b="1"/>
              <a:t>Разные союзы на шкале иллокутивности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480" y="518160"/>
            <a:ext cx="8615680" cy="6156960"/>
          </a:xfrm>
        </p:spPr>
        <p:txBody>
          <a:bodyPr/>
          <a:lstStyle/>
          <a:p>
            <a:r>
              <a:rPr lang="ru-RU" i="1">
                <a:solidFill>
                  <a:srgbClr val="1F497D"/>
                </a:solidFill>
              </a:rPr>
              <a:t>оттого что</a:t>
            </a:r>
            <a:r>
              <a:rPr lang="ru-RU"/>
              <a:t>: допускает только </a:t>
            </a:r>
            <a:r>
              <a:rPr lang="ru-RU">
                <a:solidFill>
                  <a:srgbClr val="1F497D"/>
                </a:solidFill>
              </a:rPr>
              <a:t>бесспорно неиллокутивное</a:t>
            </a:r>
            <a:r>
              <a:rPr lang="ru-RU"/>
              <a:t> употребление </a:t>
            </a:r>
          </a:p>
          <a:p>
            <a:pPr marL="0" indent="0">
              <a:buNone/>
            </a:pPr>
            <a:r>
              <a:rPr lang="ru-RU"/>
              <a:t>(19) </a:t>
            </a:r>
            <a:r>
              <a:rPr lang="ru-RU" i="1"/>
              <a:t>Надевай новые джинсы, потому что </a:t>
            </a:r>
          </a:p>
          <a:p>
            <a:pPr marL="0" indent="0">
              <a:buNone/>
            </a:pPr>
            <a:r>
              <a:rPr lang="en-US" i="1"/>
              <a:t>&lt;</a:t>
            </a:r>
            <a:r>
              <a:rPr lang="en-US" i="1" baseline="30000"/>
              <a:t>?</a:t>
            </a:r>
            <a:r>
              <a:rPr lang="ru-RU" i="1" baseline="30000"/>
              <a:t>?</a:t>
            </a:r>
            <a:r>
              <a:rPr lang="ru-RU" i="1"/>
              <a:t>оттого что&gt; там будет бомонд. </a:t>
            </a:r>
            <a:endParaRPr lang="ru-RU"/>
          </a:p>
          <a:p>
            <a:pPr marL="0" indent="0">
              <a:buNone/>
            </a:pPr>
            <a:r>
              <a:rPr lang="ru-RU"/>
              <a:t>(20) </a:t>
            </a:r>
            <a:r>
              <a:rPr lang="en-US" i="1"/>
              <a:t>Не пишите такое постановление, </a:t>
            </a:r>
            <a:r>
              <a:rPr lang="ru-RU" i="1"/>
              <a:t>потому что </a:t>
            </a:r>
            <a:r>
              <a:rPr lang="en-US" i="1"/>
              <a:t>&lt;</a:t>
            </a:r>
            <a:r>
              <a:rPr lang="en-US" i="1" baseline="30000"/>
              <a:t>??</a:t>
            </a:r>
            <a:r>
              <a:rPr lang="en-US" i="1"/>
              <a:t>оттого что&gt; иначе пострадают ни в чем не повинные животные. </a:t>
            </a:r>
            <a:r>
              <a:rPr lang="en-US"/>
              <a:t>[</a:t>
            </a:r>
            <a:r>
              <a:rPr lang="ru-RU"/>
              <a:t>НКРЯ</a:t>
            </a:r>
            <a:r>
              <a:rPr lang="en-US"/>
              <a:t>]</a:t>
            </a:r>
            <a:endParaRPr lang="ru-RU"/>
          </a:p>
          <a:p>
            <a:pPr marL="0" indent="0">
              <a:buNone/>
            </a:pPr>
            <a:endParaRPr lang="ru-RU"/>
          </a:p>
          <a:p>
            <a:r>
              <a:rPr lang="ru-RU"/>
              <a:t>В НКРЯ примеры с </a:t>
            </a:r>
            <a:r>
              <a:rPr lang="ru-RU" i="1"/>
              <a:t>оттого что </a:t>
            </a:r>
            <a:r>
              <a:rPr lang="ru-RU"/>
              <a:t>и императивом</a:t>
            </a:r>
            <a:r>
              <a:rPr lang="ru-RU" i="1"/>
              <a:t> </a:t>
            </a:r>
            <a:r>
              <a:rPr lang="ru-RU"/>
              <a:t>отсутствуют. </a:t>
            </a:r>
          </a:p>
        </p:txBody>
      </p:sp>
    </p:spTree>
    <p:extLst>
      <p:ext uri="{BB962C8B-B14F-4D97-AF65-F5344CB8AC3E}">
        <p14:creationId xmlns:p14="http://schemas.microsoft.com/office/powerpoint/2010/main" val="352879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520" y="365760"/>
            <a:ext cx="8768080" cy="6339840"/>
          </a:xfrm>
        </p:spPr>
        <p:txBody>
          <a:bodyPr>
            <a:normAutofit fontScale="62500" lnSpcReduction="20000"/>
          </a:bodyPr>
          <a:lstStyle/>
          <a:p>
            <a:r>
              <a:rPr lang="ru-RU" sz="4600"/>
              <a:t>При </a:t>
            </a:r>
            <a:r>
              <a:rPr lang="ru-RU" sz="4600" b="1"/>
              <a:t>иллокутивном употреблении</a:t>
            </a:r>
            <a:r>
              <a:rPr lang="en-US" sz="4600"/>
              <a:t> союз связывает пропозициональное содержание одной клаузы с иллокутивной модальностью другой ([</a:t>
            </a:r>
            <a:r>
              <a:rPr lang="ru-RU" sz="4600"/>
              <a:t>Падучева 1985: 46</a:t>
            </a:r>
            <a:r>
              <a:rPr lang="en-US" sz="4600"/>
              <a:t>], [</a:t>
            </a:r>
            <a:r>
              <a:rPr lang="ru-RU" sz="4600"/>
              <a:t>Иорданская 1988</a:t>
            </a:r>
            <a:r>
              <a:rPr lang="en-US" sz="4600"/>
              <a:t>], [</a:t>
            </a:r>
            <a:r>
              <a:rPr lang="ru-RU" sz="4600"/>
              <a:t>Sweetser 1990</a:t>
            </a:r>
            <a:r>
              <a:rPr lang="en-US" sz="4600"/>
              <a:t>] </a:t>
            </a:r>
            <a:r>
              <a:rPr lang="ru-RU" sz="4600"/>
              <a:t>и др.)</a:t>
            </a:r>
            <a:r>
              <a:rPr lang="en-US" sz="4600"/>
              <a:t>. </a:t>
            </a:r>
            <a:endParaRPr lang="ru-RU" sz="4600"/>
          </a:p>
          <a:p>
            <a:pPr marL="0" indent="0">
              <a:buNone/>
            </a:pPr>
            <a:endParaRPr lang="ru-RU" sz="4600"/>
          </a:p>
          <a:p>
            <a:pPr marL="514350" indent="-514350">
              <a:buAutoNum type="arabicParenBoth"/>
            </a:pPr>
            <a:r>
              <a:rPr lang="en-US" sz="4600"/>
              <a:t>&lt;</a:t>
            </a:r>
            <a:r>
              <a:rPr lang="en-US" sz="4600" i="1"/>
              <a:t>Дети задумчивы, понятливы, рисуют картинки на сложные библейские сюжеты</a:t>
            </a:r>
            <a:r>
              <a:rPr lang="en-US" sz="4600"/>
              <a:t>.&gt; </a:t>
            </a:r>
            <a:r>
              <a:rPr lang="en-US" sz="4600" i="1"/>
              <a:t>Чтобы быть до конца честным, дети в основном представлены девочками.</a:t>
            </a:r>
            <a:r>
              <a:rPr lang="en-US" sz="4600"/>
              <a:t> [</a:t>
            </a:r>
            <a:r>
              <a:rPr lang="ru-RU" sz="4600"/>
              <a:t>НКРЯ</a:t>
            </a:r>
            <a:r>
              <a:rPr lang="en-US" sz="4600"/>
              <a:t>]</a:t>
            </a:r>
            <a:r>
              <a:rPr lang="ru-RU" sz="4600"/>
              <a:t> – </a:t>
            </a:r>
            <a:r>
              <a:rPr lang="ru-RU" sz="4600">
                <a:solidFill>
                  <a:srgbClr val="1F497D"/>
                </a:solidFill>
              </a:rPr>
              <a:t>иллокутивное употребление </a:t>
            </a:r>
            <a:r>
              <a:rPr lang="ru-RU" sz="4600" i="1">
                <a:solidFill>
                  <a:srgbClr val="1F497D"/>
                </a:solidFill>
              </a:rPr>
              <a:t>чтобы</a:t>
            </a:r>
          </a:p>
          <a:p>
            <a:pPr marL="0" indent="0">
              <a:buNone/>
            </a:pPr>
            <a:endParaRPr lang="ru-RU" sz="4600"/>
          </a:p>
          <a:p>
            <a:pPr marL="514350" indent="-514350">
              <a:buAutoNum type="arabicParenBoth"/>
            </a:pPr>
            <a:r>
              <a:rPr lang="en-US" sz="4600"/>
              <a:t>&lt;</a:t>
            </a:r>
            <a:r>
              <a:rPr lang="en-US" sz="4600" i="1"/>
              <a:t>Курчев с радостью убрал ее в гардероб.&gt; Чтобы быть совсем честным, убрал туда же и Марьянин клетчатый чемодан</a:t>
            </a:r>
            <a:r>
              <a:rPr lang="en-US" sz="4600"/>
              <a:t>. [</a:t>
            </a:r>
            <a:r>
              <a:rPr lang="ru-RU" sz="4600"/>
              <a:t>НКРЯ</a:t>
            </a:r>
            <a:r>
              <a:rPr lang="en-US" sz="4600"/>
              <a:t>]</a:t>
            </a:r>
            <a:r>
              <a:rPr lang="ru-RU" sz="4600"/>
              <a:t> – </a:t>
            </a:r>
          </a:p>
          <a:p>
            <a:pPr marL="0" indent="0">
              <a:buNone/>
            </a:pPr>
            <a:r>
              <a:rPr lang="ru-RU" sz="4600"/>
              <a:t>	</a:t>
            </a:r>
            <a:r>
              <a:rPr lang="ru-RU" sz="4600">
                <a:solidFill>
                  <a:srgbClr val="1F497D"/>
                </a:solidFill>
              </a:rPr>
              <a:t>неиллокутивное употребление </a:t>
            </a:r>
            <a:r>
              <a:rPr lang="ru-RU" sz="4600" i="1">
                <a:solidFill>
                  <a:srgbClr val="1F497D"/>
                </a:solidFill>
              </a:rPr>
              <a:t>чтобы</a:t>
            </a:r>
            <a:endParaRPr lang="ru-RU" sz="4600">
              <a:solidFill>
                <a:srgbClr val="1F497D"/>
              </a:solidFill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1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3680"/>
          </a:xfrm>
        </p:spPr>
        <p:txBody>
          <a:bodyPr>
            <a:noAutofit/>
          </a:bodyPr>
          <a:lstStyle/>
          <a:p>
            <a:r>
              <a:rPr lang="ru-RU" sz="2000" b="1"/>
              <a:t>Разные союзы на шкале иллокутивности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480" y="518160"/>
            <a:ext cx="8646160" cy="6085840"/>
          </a:xfrm>
        </p:spPr>
        <p:txBody>
          <a:bodyPr>
            <a:normAutofit fontScale="25000" lnSpcReduction="20000"/>
          </a:bodyPr>
          <a:lstStyle/>
          <a:p>
            <a:r>
              <a:rPr lang="ru-RU" sz="10800" i="1">
                <a:solidFill>
                  <a:srgbClr val="1F497D"/>
                </a:solidFill>
              </a:rPr>
              <a:t>Хотя</a:t>
            </a:r>
            <a:r>
              <a:rPr lang="ru-RU" sz="10800" i="1"/>
              <a:t> </a:t>
            </a:r>
            <a:r>
              <a:rPr lang="en-US" sz="10800"/>
              <a:t>vs.</a:t>
            </a:r>
            <a:r>
              <a:rPr lang="ru-RU" sz="10800"/>
              <a:t> </a:t>
            </a:r>
            <a:r>
              <a:rPr lang="ru-RU" sz="10800" i="1">
                <a:solidFill>
                  <a:srgbClr val="1F497D"/>
                </a:solidFill>
              </a:rPr>
              <a:t>несмотря на то что</a:t>
            </a:r>
            <a:r>
              <a:rPr lang="ru-RU" sz="10800"/>
              <a:t>: </a:t>
            </a:r>
          </a:p>
          <a:p>
            <a:pPr marL="0" indent="0">
              <a:buNone/>
            </a:pPr>
            <a:r>
              <a:rPr lang="ru-RU" sz="10800" u="sng"/>
              <a:t>бесспорно иллокутивный</a:t>
            </a:r>
            <a:r>
              <a:rPr lang="en-US" sz="10800"/>
              <a:t> vs.</a:t>
            </a:r>
            <a:r>
              <a:rPr lang="ru-RU" sz="10800"/>
              <a:t> </a:t>
            </a:r>
            <a:r>
              <a:rPr lang="ru-RU" sz="10800" u="sng"/>
              <a:t>промежуточный</a:t>
            </a:r>
            <a:r>
              <a:rPr lang="ru-RU" sz="10800"/>
              <a:t>. </a:t>
            </a:r>
          </a:p>
          <a:p>
            <a:pPr marL="0" indent="0">
              <a:buNone/>
            </a:pPr>
            <a:r>
              <a:rPr lang="ru-RU" sz="11200"/>
              <a:t>(21)</a:t>
            </a:r>
            <a:r>
              <a:rPr lang="ru-RU" sz="11200" i="1"/>
              <a:t>Восстановление экономики США также не является однозначным, </a:t>
            </a:r>
            <a:r>
              <a:rPr lang="ru-RU" sz="11200" i="1">
                <a:solidFill>
                  <a:schemeClr val="tx2"/>
                </a:solidFill>
              </a:rPr>
              <a:t>хотя </a:t>
            </a:r>
            <a:r>
              <a:rPr lang="ru-RU" sz="11200">
                <a:solidFill>
                  <a:schemeClr val="tx2"/>
                </a:solidFill>
              </a:rPr>
              <a:t>&lt;</a:t>
            </a:r>
            <a:r>
              <a:rPr lang="ru-RU" sz="11200" baseline="30000">
                <a:solidFill>
                  <a:schemeClr val="tx2"/>
                </a:solidFill>
              </a:rPr>
              <a:t>??</a:t>
            </a:r>
            <a:r>
              <a:rPr lang="ru-RU" sz="11200" i="1">
                <a:solidFill>
                  <a:schemeClr val="tx2"/>
                </a:solidFill>
              </a:rPr>
              <a:t>несмотря на то что</a:t>
            </a:r>
            <a:r>
              <a:rPr lang="ru-RU" sz="11200">
                <a:solidFill>
                  <a:schemeClr val="tx2"/>
                </a:solidFill>
              </a:rPr>
              <a:t>&gt;</a:t>
            </a:r>
            <a:r>
              <a:rPr lang="ru-RU" sz="11200" i="1">
                <a:solidFill>
                  <a:schemeClr val="tx2"/>
                </a:solidFill>
              </a:rPr>
              <a:t> </a:t>
            </a:r>
            <a:r>
              <a:rPr lang="ru-RU" sz="11200" i="1"/>
              <a:t>это тема отдельного разговора. </a:t>
            </a:r>
            <a:r>
              <a:rPr lang="ru-RU" sz="11200"/>
              <a:t>(</a:t>
            </a:r>
            <a:r>
              <a:rPr lang="en-US" sz="11200"/>
              <a:t>Google)</a:t>
            </a:r>
            <a:endParaRPr lang="ru-RU" sz="11200"/>
          </a:p>
          <a:p>
            <a:pPr marL="0" indent="0">
              <a:buNone/>
            </a:pPr>
            <a:r>
              <a:rPr lang="ru-RU" sz="11200"/>
              <a:t>(22)</a:t>
            </a:r>
            <a:r>
              <a:rPr lang="ru-RU" sz="11200" i="1"/>
              <a:t> </a:t>
            </a:r>
            <a:r>
              <a:rPr lang="ru-RU" sz="11200" i="1">
                <a:solidFill>
                  <a:srgbClr val="1F497D"/>
                </a:solidFill>
              </a:rPr>
              <a:t>Несмотря на то, что </a:t>
            </a:r>
            <a:r>
              <a:rPr lang="ru-RU" sz="11200" i="1"/>
              <a:t>это тема отдельного разговора, здесь </a:t>
            </a:r>
            <a:r>
              <a:rPr lang="ru-RU" sz="11200" i="1">
                <a:solidFill>
                  <a:srgbClr val="1F497D"/>
                </a:solidFill>
              </a:rPr>
              <a:t>необходимо сказать </a:t>
            </a:r>
            <a:r>
              <a:rPr lang="ru-RU" sz="11200" i="1"/>
              <a:t>несколько слов о разрешении, тем более что это понятие уже встречалось.</a:t>
            </a:r>
            <a:r>
              <a:rPr lang="ru-RU" sz="11200"/>
              <a:t> (</a:t>
            </a:r>
            <a:r>
              <a:rPr lang="en-US" sz="11200"/>
              <a:t>Google</a:t>
            </a:r>
            <a:r>
              <a:rPr lang="ru-RU" sz="11200"/>
              <a:t>)</a:t>
            </a:r>
          </a:p>
          <a:p>
            <a:pPr marL="0" indent="0">
              <a:buNone/>
            </a:pPr>
            <a:r>
              <a:rPr lang="ru-RU" sz="11200"/>
              <a:t>(23) </a:t>
            </a:r>
            <a:r>
              <a:rPr lang="ru-RU" sz="11200" i="1"/>
              <a:t>Никогда не </a:t>
            </a:r>
            <a:r>
              <a:rPr lang="ru-RU" sz="11200" i="1">
                <a:solidFill>
                  <a:srgbClr val="1F497D"/>
                </a:solidFill>
              </a:rPr>
              <a:t>путайте</a:t>
            </a:r>
            <a:r>
              <a:rPr lang="ru-RU" sz="11200" i="1"/>
              <a:t> интеллигентность с образованностью, </a:t>
            </a:r>
            <a:r>
              <a:rPr lang="ru-RU" sz="11200" i="1">
                <a:solidFill>
                  <a:srgbClr val="1F497D"/>
                </a:solidFill>
              </a:rPr>
              <a:t>несмотря на то что </a:t>
            </a:r>
            <a:r>
              <a:rPr lang="ru-RU" sz="11200" i="1"/>
              <a:t>они давно и прочно считаются контекстными синонимами. </a:t>
            </a:r>
            <a:r>
              <a:rPr lang="ru-RU" sz="11200"/>
              <a:t>[НКРЯ]</a:t>
            </a:r>
          </a:p>
          <a:p>
            <a:pPr marL="0" indent="0">
              <a:buNone/>
            </a:pPr>
            <a:r>
              <a:rPr lang="ru-RU" sz="11200"/>
              <a:t>(24) </a:t>
            </a:r>
            <a:r>
              <a:rPr lang="ru-RU" sz="11200" i="1"/>
              <a:t>Никогда не </a:t>
            </a:r>
            <a:r>
              <a:rPr lang="ru-RU" sz="11200" i="1">
                <a:solidFill>
                  <a:srgbClr val="1F497D"/>
                </a:solidFill>
              </a:rPr>
              <a:t>путайте</a:t>
            </a:r>
            <a:r>
              <a:rPr lang="ru-RU" sz="11200" i="1"/>
              <a:t> интеллигентность с образованностью, </a:t>
            </a:r>
            <a:r>
              <a:rPr lang="ru-RU" sz="11200" i="1">
                <a:solidFill>
                  <a:srgbClr val="1F497D"/>
                </a:solidFill>
              </a:rPr>
              <a:t>хотя</a:t>
            </a:r>
            <a:r>
              <a:rPr lang="ru-RU" sz="11200" i="1"/>
              <a:t> они и считаются контекстными синонимами</a:t>
            </a:r>
            <a:r>
              <a:rPr lang="ru-RU" sz="10800" i="1"/>
              <a:t>.</a:t>
            </a:r>
            <a:endParaRPr lang="ru-RU" sz="10800"/>
          </a:p>
          <a:p>
            <a:pPr marL="0" indent="0">
              <a:buNone/>
            </a:pPr>
            <a:r>
              <a:rPr lang="ru-RU" sz="6000"/>
              <a:t> 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43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81280"/>
            <a:ext cx="8229600" cy="355600"/>
          </a:xfrm>
        </p:spPr>
        <p:txBody>
          <a:bodyPr>
            <a:normAutofit fontScale="90000"/>
          </a:bodyPr>
          <a:lstStyle/>
          <a:p>
            <a:r>
              <a:rPr lang="ru-RU" sz="2000" b="1"/>
              <a:t>Коррелят </a:t>
            </a:r>
            <a:r>
              <a:rPr lang="ru-RU" sz="2000" b="1" i="1"/>
              <a:t>тогда</a:t>
            </a:r>
            <a:r>
              <a:rPr lang="ru-RU" sz="2000" b="1"/>
              <a:t> как индикатор степени иллокутивности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160" y="436880"/>
            <a:ext cx="8636000" cy="6187440"/>
          </a:xfrm>
        </p:spPr>
        <p:txBody>
          <a:bodyPr>
            <a:normAutofit/>
          </a:bodyPr>
          <a:lstStyle/>
          <a:p>
            <a:r>
              <a:rPr lang="ru-RU" i="1"/>
              <a:t>Тогда </a:t>
            </a:r>
            <a:r>
              <a:rPr lang="ru-RU">
                <a:solidFill>
                  <a:srgbClr val="1F497D"/>
                </a:solidFill>
              </a:rPr>
              <a:t>не</a:t>
            </a:r>
            <a:r>
              <a:rPr lang="ru-RU"/>
              <a:t> употребляется в </a:t>
            </a:r>
            <a:r>
              <a:rPr lang="ru-RU">
                <a:solidFill>
                  <a:srgbClr val="1F497D"/>
                </a:solidFill>
              </a:rPr>
              <a:t>бесспорно иллокутивных</a:t>
            </a:r>
            <a:r>
              <a:rPr lang="ru-RU"/>
              <a:t> конструкциях:</a:t>
            </a:r>
          </a:p>
          <a:p>
            <a:pPr marL="0" indent="0">
              <a:buNone/>
            </a:pPr>
            <a:r>
              <a:rPr lang="en-US"/>
              <a:t>(25) </a:t>
            </a:r>
            <a:r>
              <a:rPr lang="en-US" i="1"/>
              <a:t>Раз мы затронули тему коррупции, </a:t>
            </a:r>
            <a:endParaRPr lang="ru-RU" i="1"/>
          </a:p>
          <a:p>
            <a:pPr marL="0" indent="0">
              <a:buNone/>
            </a:pPr>
            <a:r>
              <a:rPr lang="en-US" i="1"/>
              <a:t>(</a:t>
            </a:r>
            <a:r>
              <a:rPr lang="en-US" i="1" baseline="30000"/>
              <a:t>??</a:t>
            </a:r>
            <a:r>
              <a:rPr lang="ru-RU" i="1"/>
              <a:t>тогда</a:t>
            </a:r>
            <a:r>
              <a:rPr lang="en-US" i="1"/>
              <a:t>) есть ли, на ваш взгляд, свет в конце тоннеля?</a:t>
            </a:r>
            <a:r>
              <a:rPr lang="en-US"/>
              <a:t> [</a:t>
            </a:r>
            <a:r>
              <a:rPr lang="ru-RU"/>
              <a:t>НКРЯ</a:t>
            </a:r>
            <a:r>
              <a:rPr lang="en-US"/>
              <a:t>]</a:t>
            </a:r>
            <a:endParaRPr lang="ru-RU"/>
          </a:p>
          <a:p>
            <a:pPr marL="0" indent="0">
              <a:buNone/>
            </a:pPr>
            <a:r>
              <a:rPr lang="en-US"/>
              <a:t>(26) </a:t>
            </a:r>
            <a:r>
              <a:rPr lang="en-US" i="1"/>
              <a:t>Если хочешь знать, (*</a:t>
            </a:r>
            <a:r>
              <a:rPr lang="ru-RU" i="1"/>
              <a:t>тогда</a:t>
            </a:r>
            <a:r>
              <a:rPr lang="en-US" i="1"/>
              <a:t>) крокодил умнее твоей собаки.</a:t>
            </a:r>
            <a:r>
              <a:rPr lang="en-US"/>
              <a:t> [</a:t>
            </a:r>
            <a:r>
              <a:rPr lang="ru-RU"/>
              <a:t>НКРЯ</a:t>
            </a:r>
            <a:r>
              <a:rPr lang="en-US"/>
              <a:t>]</a:t>
            </a:r>
            <a:r>
              <a:rPr lang="ru-RU"/>
              <a:t>. </a:t>
            </a:r>
          </a:p>
          <a:p>
            <a:pPr marL="0" indent="0">
              <a:buNone/>
            </a:pPr>
            <a:r>
              <a:rPr lang="ru-RU"/>
              <a:t>(27)</a:t>
            </a:r>
            <a:r>
              <a:rPr lang="ru-RU" i="1"/>
              <a:t> Если бы Ёжик с Медвежонком были вдвоём, (</a:t>
            </a:r>
            <a:r>
              <a:rPr lang="ru-RU" baseline="30000"/>
              <a:t>ОК</a:t>
            </a:r>
            <a:r>
              <a:rPr lang="ru-RU" i="1"/>
              <a:t>тогда) зачем бы им понадобилось ещё три чашки?</a:t>
            </a:r>
            <a:r>
              <a:rPr lang="ru-RU"/>
              <a:t> [НКРЯ]</a:t>
            </a:r>
          </a:p>
          <a:p>
            <a:pPr marL="0" indent="0">
              <a:buNone/>
            </a:pPr>
            <a:r>
              <a:rPr lang="en-US"/>
              <a:t>(28) </a:t>
            </a:r>
            <a:r>
              <a:rPr lang="en-US" i="1"/>
              <a:t>Раз слышал, тогда иди и выполняй.</a:t>
            </a:r>
            <a:r>
              <a:rPr lang="en-US"/>
              <a:t> [</a:t>
            </a:r>
            <a:r>
              <a:rPr lang="ru-RU"/>
              <a:t>НКРЯ</a:t>
            </a:r>
            <a:r>
              <a:rPr lang="en-US"/>
              <a:t>]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15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1760"/>
            <a:ext cx="8229600" cy="345440"/>
          </a:xfrm>
        </p:spPr>
        <p:txBody>
          <a:bodyPr>
            <a:normAutofit fontScale="90000"/>
          </a:bodyPr>
          <a:lstStyle/>
          <a:p>
            <a:r>
              <a:rPr lang="ru-RU" sz="2000" b="1"/>
              <a:t>Коррелят </a:t>
            </a:r>
            <a:r>
              <a:rPr lang="ru-RU" sz="2000" b="1" i="1"/>
              <a:t>тогда</a:t>
            </a:r>
            <a:r>
              <a:rPr lang="ru-RU" sz="2000" b="1"/>
              <a:t> как индикатор степени иллокутивности </a:t>
            </a:r>
            <a:endParaRPr lang="ru-RU" sz="20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5440" y="558800"/>
            <a:ext cx="8554720" cy="6024880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/>
              <a:t>Причина запрета</a:t>
            </a:r>
            <a:r>
              <a:rPr lang="ru-RU"/>
              <a:t>?</a:t>
            </a:r>
          </a:p>
          <a:p>
            <a:pPr marL="0" indent="0">
              <a:buNone/>
            </a:pPr>
            <a:endParaRPr lang="ru-RU"/>
          </a:p>
          <a:p>
            <a:r>
              <a:rPr lang="ru-RU" i="1"/>
              <a:t>Т</a:t>
            </a:r>
            <a:r>
              <a:rPr lang="en-US" i="1"/>
              <a:t>огда </a:t>
            </a:r>
            <a:r>
              <a:rPr lang="en-US"/>
              <a:t>служит средством </a:t>
            </a:r>
            <a:r>
              <a:rPr lang="en-US">
                <a:solidFill>
                  <a:srgbClr val="1F497D"/>
                </a:solidFill>
              </a:rPr>
              <a:t>контрастивного выделения</a:t>
            </a:r>
            <a:r>
              <a:rPr lang="en-US"/>
              <a:t> придаточного</a:t>
            </a:r>
            <a:r>
              <a:rPr lang="ru-RU">
                <a:effectLst/>
              </a:rPr>
              <a:t> </a:t>
            </a:r>
            <a:r>
              <a:rPr lang="en-US">
                <a:effectLst/>
              </a:rPr>
              <a:t>[Podlesskaya 1997].</a:t>
            </a:r>
          </a:p>
          <a:p>
            <a:endParaRPr lang="ru-RU"/>
          </a:p>
          <a:p>
            <a:r>
              <a:rPr lang="ru-RU"/>
              <a:t>В иллокутивной конструкции, наоборот, придаточное характеризуется </a:t>
            </a:r>
            <a:r>
              <a:rPr lang="ru-RU">
                <a:solidFill>
                  <a:srgbClr val="1F497D"/>
                </a:solidFill>
              </a:rPr>
              <a:t>низкой коммуникативной значимостью</a:t>
            </a:r>
            <a:r>
              <a:rPr lang="ru-RU"/>
              <a:t>, потому что выступает как средство обоснования речевого акта, выраженного в главной клаузе </a:t>
            </a:r>
            <a:r>
              <a:rPr lang="en-US"/>
              <a:t>[Verstraete 1999]</a:t>
            </a:r>
            <a:r>
              <a:rPr lang="ru-RU"/>
              <a:t>.</a:t>
            </a:r>
            <a:r>
              <a:rPr lang="ru-RU">
                <a:effectLst/>
              </a:rPr>
              <a:t> </a:t>
            </a:r>
            <a:endParaRPr lang="en-US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51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3682"/>
          </a:xfrm>
        </p:spPr>
        <p:txBody>
          <a:bodyPr>
            <a:normAutofit fontScale="90000"/>
          </a:bodyPr>
          <a:lstStyle/>
          <a:p>
            <a:r>
              <a:rPr lang="ru-RU" sz="2400" b="1"/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480" y="619760"/>
            <a:ext cx="8615680" cy="596392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/>
              <a:t>Шкал</a:t>
            </a:r>
            <a:r>
              <a:rPr lang="ru-RU"/>
              <a:t>а иллокутивности:</a:t>
            </a:r>
            <a:r>
              <a:rPr lang="en-US"/>
              <a:t> бесспорно иллокутивные –</a:t>
            </a:r>
            <a:r>
              <a:rPr lang="ru-RU"/>
              <a:t> промежуточные - </a:t>
            </a:r>
            <a:r>
              <a:rPr lang="en-US"/>
              <a:t>бесспорно неиллокутивные конструкции. </a:t>
            </a:r>
            <a:endParaRPr lang="ru-RU"/>
          </a:p>
          <a:p>
            <a:pPr lvl="0"/>
            <a:r>
              <a:rPr lang="ru-RU"/>
              <a:t>Два параметра разграничения:</a:t>
            </a:r>
            <a:r>
              <a:rPr lang="en-US"/>
              <a:t> </a:t>
            </a:r>
            <a:r>
              <a:rPr lang="ru-RU"/>
              <a:t>1) </a:t>
            </a:r>
            <a:r>
              <a:rPr lang="en-US"/>
              <a:t>осмысленность иллокутивной и неиллокутивной интерпретации</a:t>
            </a:r>
            <a:r>
              <a:rPr lang="ru-RU"/>
              <a:t>; 2)</a:t>
            </a:r>
            <a:r>
              <a:rPr lang="en-US"/>
              <a:t> наличие смыслового различия между интерпретациями.</a:t>
            </a:r>
            <a:endParaRPr lang="ru-RU"/>
          </a:p>
          <a:p>
            <a:pPr lvl="0"/>
            <a:r>
              <a:rPr lang="ru-RU"/>
              <a:t>Императивные к</a:t>
            </a:r>
            <a:r>
              <a:rPr lang="en-US"/>
              <a:t>онструкции из-за особой семантики императива не бывают бесспорно иллокутивными.</a:t>
            </a:r>
            <a:endParaRPr lang="ru-RU"/>
          </a:p>
          <a:p>
            <a:pPr lvl="0"/>
            <a:r>
              <a:rPr lang="ru-RU"/>
              <a:t>Грамматические рефлексы</a:t>
            </a:r>
            <a:r>
              <a:rPr lang="en-US"/>
              <a:t>: </a:t>
            </a:r>
            <a:r>
              <a:rPr lang="ru-RU"/>
              <a:t>1)</a:t>
            </a:r>
            <a:r>
              <a:rPr lang="en-US"/>
              <a:t>разные союзы совместимы с разными степенями иллокутивности; </a:t>
            </a:r>
            <a:r>
              <a:rPr lang="ru-RU"/>
              <a:t>2)</a:t>
            </a:r>
            <a:r>
              <a:rPr lang="en-US"/>
              <a:t>коррелят </a:t>
            </a:r>
            <a:r>
              <a:rPr lang="en-US" i="1"/>
              <a:t>тогда </a:t>
            </a:r>
            <a:r>
              <a:rPr lang="en-US"/>
              <a:t>не допустим в составе бесспорно иллокутивных конструкций.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51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ru-RU" sz="2400" b="1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0720"/>
            <a:ext cx="8422640" cy="5882640"/>
          </a:xfrm>
        </p:spPr>
        <p:txBody>
          <a:bodyPr>
            <a:noAutofit/>
          </a:bodyPr>
          <a:lstStyle/>
          <a:p>
            <a:r>
              <a:rPr lang="en-US" sz="2000"/>
              <a:t>Иорданская Л.Н. (1988). Семантика русского союза </a:t>
            </a:r>
            <a:r>
              <a:rPr lang="en-US" sz="2000" i="1"/>
              <a:t>раз</a:t>
            </a:r>
            <a:r>
              <a:rPr lang="en-US" sz="2000"/>
              <a:t> (в сравнении с некоторыми другими русскими союзами). Russian Linguistics, 12(3). C. 239—267.</a:t>
            </a:r>
            <a:endParaRPr lang="ru-RU" sz="2000"/>
          </a:p>
          <a:p>
            <a:r>
              <a:rPr lang="en-US" sz="2000"/>
              <a:t>Падучева Е.В. (1985). Высказывание и его соотнесенность с действительностью. М.</a:t>
            </a:r>
            <a:r>
              <a:rPr lang="ru-RU" sz="2000"/>
              <a:t>: Наука</a:t>
            </a:r>
            <a:r>
              <a:rPr lang="en-US" sz="2000"/>
              <a:t>.</a:t>
            </a:r>
            <a:endParaRPr lang="ru-RU" sz="2000"/>
          </a:p>
          <a:p>
            <a:r>
              <a:rPr lang="en-US" sz="2000"/>
              <a:t>Падучева Е.В. (2016). </a:t>
            </a:r>
            <a:r>
              <a:rPr lang="ru-RU" sz="2000"/>
              <a:t>Модальность. </a:t>
            </a:r>
            <a:r>
              <a:rPr lang="en-US" sz="2000"/>
              <a:t>Материалы для проекта корпусного описания русской грамматики (</a:t>
            </a:r>
            <a:r>
              <a:rPr lang="en-US" sz="2000" u="sng">
                <a:hlinkClick r:id="rId2"/>
              </a:rPr>
              <a:t>http://rusgram.ru</a:t>
            </a:r>
            <a:r>
              <a:rPr lang="en-US" sz="2000"/>
              <a:t>). На правах рукописи. М.</a:t>
            </a:r>
            <a:endParaRPr lang="ru-RU" sz="2000"/>
          </a:p>
          <a:p>
            <a:r>
              <a:rPr lang="en-US" sz="2000"/>
              <a:t>Санников В.З. (2008). Русский синтаксис в семантико-прагматическом пространстве. М.: Языки славянских культур. </a:t>
            </a:r>
            <a:endParaRPr lang="ru-RU" sz="2000"/>
          </a:p>
          <a:p>
            <a:r>
              <a:rPr lang="en-US" sz="2000"/>
              <a:t>Podlesskaya V. I. (1997). Syntax and semantics of resumption: some evidence from Russian conditional conjuncts. Russian Linguistics, Vol. 21 (2). Pp. 125—155.</a:t>
            </a:r>
            <a:endParaRPr lang="ru-RU" sz="2000"/>
          </a:p>
          <a:p>
            <a:r>
              <a:rPr lang="en-US" sz="2000"/>
              <a:t>Sweetser E. (1990). From Etymology to Pragmatics. Metaphorical and Cultural Aspects of Semantic Structure. Cambridge: Cambridge University Press. </a:t>
            </a:r>
            <a:endParaRPr lang="ru-RU" sz="2000"/>
          </a:p>
          <a:p>
            <a:r>
              <a:rPr lang="en-US" sz="2000"/>
              <a:t>Verstraete J.-C. (1999). The distinction between epistemic and speech act conjunction. Belgian Essays on Language and Literature. Pp. 119–130.</a:t>
            </a:r>
            <a:endParaRPr lang="ru-RU" sz="2000"/>
          </a:p>
          <a:p>
            <a:pPr marL="0" indent="0">
              <a:buNone/>
            </a:pPr>
            <a:r>
              <a:rPr lang="en-US" sz="2200"/>
              <a:t> </a:t>
            </a:r>
            <a:endParaRPr lang="ru-RU" sz="2200"/>
          </a:p>
          <a:p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229838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248"/>
            <a:ext cx="8229600" cy="5818916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						</a:t>
            </a:r>
            <a:r>
              <a:rPr lang="ru-RU" sz="5400" b="1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314281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21920"/>
            <a:ext cx="8229600" cy="436880"/>
          </a:xfrm>
        </p:spPr>
        <p:txBody>
          <a:bodyPr>
            <a:noAutofit/>
          </a:bodyPr>
          <a:lstStyle/>
          <a:p>
            <a:r>
              <a:rPr lang="ru-RU" sz="2800" b="1"/>
              <a:t>Постановка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160" y="640080"/>
            <a:ext cx="8656320" cy="6065520"/>
          </a:xfrm>
        </p:spPr>
        <p:txBody>
          <a:bodyPr>
            <a:noAutofit/>
          </a:bodyPr>
          <a:lstStyle/>
          <a:p>
            <a:pPr algn="just"/>
            <a:r>
              <a:rPr lang="ru-RU" sz="3000"/>
              <a:t>Иллокутивная и неиллокутивная конструкции могут быть семантически близки, ср. (3а) и (3б)</a:t>
            </a:r>
            <a:r>
              <a:rPr lang="en-US" sz="3000"/>
              <a:t>. </a:t>
            </a:r>
            <a:endParaRPr lang="ru-RU" sz="3000"/>
          </a:p>
          <a:p>
            <a:pPr marL="0" indent="0" algn="just">
              <a:buNone/>
            </a:pPr>
            <a:r>
              <a:rPr lang="en-US" sz="3000"/>
              <a:t>	</a:t>
            </a:r>
            <a:r>
              <a:rPr lang="ru-RU" sz="3000"/>
              <a:t>(3)а. </a:t>
            </a:r>
            <a:r>
              <a:rPr lang="en-US" sz="3000" i="1"/>
              <a:t>Раз сахара нет, вари на ксилите. </a:t>
            </a:r>
            <a:r>
              <a:rPr lang="en-US" sz="3000"/>
              <a:t>[</a:t>
            </a:r>
            <a:r>
              <a:rPr lang="ru-RU" sz="3000"/>
              <a:t>НКРЯ</a:t>
            </a:r>
            <a:r>
              <a:rPr lang="en-US" sz="3000"/>
              <a:t>]</a:t>
            </a:r>
            <a:r>
              <a:rPr lang="ru-RU" sz="3000"/>
              <a:t> ≈ </a:t>
            </a:r>
            <a:r>
              <a:rPr lang="en-US" sz="3000"/>
              <a:t>‘</a:t>
            </a:r>
            <a:r>
              <a:rPr lang="ru-RU" sz="3000">
                <a:solidFill>
                  <a:schemeClr val="tx2"/>
                </a:solidFill>
              </a:rPr>
              <a:t>по причине того, что сахара нет, </a:t>
            </a:r>
            <a:r>
              <a:rPr lang="ru-RU" sz="3000" i="1">
                <a:solidFill>
                  <a:schemeClr val="tx2"/>
                </a:solidFill>
              </a:rPr>
              <a:t>я прошу тебя </a:t>
            </a:r>
            <a:r>
              <a:rPr lang="ru-RU" sz="3000">
                <a:solidFill>
                  <a:schemeClr val="tx2"/>
                </a:solidFill>
              </a:rPr>
              <a:t>варить на ксилите</a:t>
            </a:r>
            <a:r>
              <a:rPr lang="en-US" sz="3000"/>
              <a:t>’</a:t>
            </a:r>
            <a:r>
              <a:rPr lang="ru-RU" sz="3000">
                <a:effectLst/>
              </a:rPr>
              <a:t> </a:t>
            </a:r>
            <a:endParaRPr lang="ru-RU" sz="3000"/>
          </a:p>
          <a:p>
            <a:pPr marL="25200" lvl="1" indent="0" algn="just">
              <a:buNone/>
            </a:pPr>
            <a:r>
              <a:rPr lang="ru-RU" sz="3000"/>
              <a:t>     	</a:t>
            </a:r>
            <a:r>
              <a:rPr lang="en-US" sz="3000"/>
              <a:t>б. </a:t>
            </a:r>
            <a:r>
              <a:rPr lang="en-US" sz="3000" i="1"/>
              <a:t>Раз сахара нет, буду варить на ксилите.</a:t>
            </a:r>
            <a:r>
              <a:rPr lang="ru-RU" sz="3000">
                <a:effectLst/>
              </a:rPr>
              <a:t> </a:t>
            </a:r>
            <a:r>
              <a:rPr lang="ru-RU" sz="3000"/>
              <a:t>≈ </a:t>
            </a:r>
            <a:r>
              <a:rPr lang="en-US" sz="3000"/>
              <a:t>‘</a:t>
            </a:r>
            <a:r>
              <a:rPr lang="ru-RU" sz="3000">
                <a:solidFill>
                  <a:srgbClr val="1F497D"/>
                </a:solidFill>
              </a:rPr>
              <a:t>по причине того, что сахара нет, я (</a:t>
            </a:r>
            <a:r>
              <a:rPr lang="en-US" sz="3000" baseline="30000">
                <a:solidFill>
                  <a:srgbClr val="1F497D"/>
                </a:solidFill>
              </a:rPr>
              <a:t>#</a:t>
            </a:r>
            <a:r>
              <a:rPr lang="ru-RU" sz="3000" i="1">
                <a:solidFill>
                  <a:srgbClr val="1F497D"/>
                </a:solidFill>
              </a:rPr>
              <a:t>говорю, что</a:t>
            </a:r>
            <a:r>
              <a:rPr lang="ru-RU" sz="3000">
                <a:solidFill>
                  <a:srgbClr val="1F497D"/>
                </a:solidFill>
              </a:rPr>
              <a:t>) буду варить на ксилите</a:t>
            </a:r>
            <a:r>
              <a:rPr lang="en-US" sz="3000"/>
              <a:t>’</a:t>
            </a:r>
            <a:r>
              <a:rPr lang="ru-RU" sz="3000">
                <a:effectLst/>
              </a:rPr>
              <a:t> </a:t>
            </a:r>
          </a:p>
          <a:p>
            <a:pPr marL="25200" lvl="1" indent="0" algn="just">
              <a:buNone/>
            </a:pPr>
            <a:endParaRPr lang="en-US" sz="3000">
              <a:effectLst/>
            </a:endParaRPr>
          </a:p>
          <a:p>
            <a:pPr marL="482400" lvl="1" indent="-457200" algn="just">
              <a:buFont typeface="Arial"/>
              <a:buChar char="•"/>
            </a:pPr>
            <a:r>
              <a:rPr lang="ru-RU" sz="3000"/>
              <a:t>Есть ли основания считать, что в </a:t>
            </a:r>
            <a:r>
              <a:rPr lang="en-US" sz="3000"/>
              <a:t>(3а) имеет место другой тип употребления союза </a:t>
            </a:r>
            <a:r>
              <a:rPr lang="ru-RU" sz="3000" i="1"/>
              <a:t>раз</a:t>
            </a:r>
            <a:r>
              <a:rPr lang="en-US" sz="3000"/>
              <a:t>, чем в (3б)</a:t>
            </a:r>
            <a:r>
              <a:rPr lang="ru-RU" sz="3000"/>
              <a:t>?</a:t>
            </a:r>
            <a:r>
              <a:rPr lang="ru-RU" sz="3000">
                <a:effectLst/>
              </a:rPr>
              <a:t> </a:t>
            </a:r>
            <a:endParaRPr lang="ru-RU" sz="3000"/>
          </a:p>
        </p:txBody>
      </p:sp>
    </p:spTree>
    <p:extLst>
      <p:ext uri="{BB962C8B-B14F-4D97-AF65-F5344CB8AC3E}">
        <p14:creationId xmlns:p14="http://schemas.microsoft.com/office/powerpoint/2010/main" val="378105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5922"/>
          </a:xfrm>
        </p:spPr>
        <p:txBody>
          <a:bodyPr>
            <a:noAutofit/>
          </a:bodyPr>
          <a:lstStyle/>
          <a:p>
            <a:r>
              <a:rPr lang="ru-RU" sz="2800" b="1"/>
              <a:t>Постановка 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080" y="731520"/>
            <a:ext cx="8544560" cy="581152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[</a:t>
            </a:r>
            <a:r>
              <a:rPr lang="ru-RU"/>
              <a:t>Санников 2008: 56</a:t>
            </a:r>
            <a:r>
              <a:rPr lang="en-US"/>
              <a:t>]: наличие смысловой связи между частями сложного предложения</a:t>
            </a:r>
            <a:r>
              <a:rPr lang="ru-RU"/>
              <a:t> как </a:t>
            </a:r>
            <a:r>
              <a:rPr lang="en-US"/>
              <a:t>критери</a:t>
            </a:r>
            <a:r>
              <a:rPr lang="ru-RU"/>
              <a:t>й</a:t>
            </a:r>
            <a:r>
              <a:rPr lang="en-US"/>
              <a:t> иллокутивности. </a:t>
            </a:r>
            <a:endParaRPr lang="ru-RU"/>
          </a:p>
          <a:p>
            <a:r>
              <a:rPr lang="ru-RU">
                <a:solidFill>
                  <a:srgbClr val="1F497D"/>
                </a:solidFill>
              </a:rPr>
              <a:t>Однако</a:t>
            </a:r>
            <a:r>
              <a:rPr lang="ru-RU"/>
              <a:t>:</a:t>
            </a:r>
          </a:p>
          <a:p>
            <a:pPr>
              <a:buFont typeface="Wingdings" charset="2"/>
              <a:buChar char="²"/>
            </a:pPr>
            <a:r>
              <a:rPr lang="ru-RU"/>
              <a:t>наличие смысловой связи бывает трудно диагностировать</a:t>
            </a:r>
            <a:r>
              <a:rPr lang="en-US"/>
              <a:t> (</a:t>
            </a:r>
            <a:r>
              <a:rPr lang="ru-RU"/>
              <a:t>ср. (1) </a:t>
            </a:r>
            <a:r>
              <a:rPr lang="en-US" i="1"/>
              <a:t>Чтобы быть честным, дети представлены девочками</a:t>
            </a:r>
            <a:r>
              <a:rPr lang="en-US"/>
              <a:t>)</a:t>
            </a:r>
            <a:r>
              <a:rPr lang="ru-RU"/>
              <a:t>;</a:t>
            </a:r>
          </a:p>
          <a:p>
            <a:pPr>
              <a:buFont typeface="Wingdings" charset="2"/>
              <a:buChar char="²"/>
            </a:pPr>
            <a:r>
              <a:rPr lang="ru-RU"/>
              <a:t>релевантность критерия для русской грамматики?</a:t>
            </a:r>
          </a:p>
          <a:p>
            <a:pPr>
              <a:buFont typeface="Wingdings" charset="2"/>
              <a:buChar char="²"/>
            </a:pPr>
            <a:r>
              <a:rPr lang="ru-RU">
                <a:effectLst/>
              </a:rPr>
              <a:t> не все проблемные случаи учтены:</a:t>
            </a:r>
          </a:p>
          <a:p>
            <a:pPr marL="0" indent="0">
              <a:buNone/>
            </a:pPr>
            <a:r>
              <a:rPr lang="ru-RU"/>
              <a:t>(4) </a:t>
            </a:r>
            <a:r>
              <a:rPr lang="en-US" i="1"/>
              <a:t>Раз</a:t>
            </a:r>
            <a:r>
              <a:rPr lang="en-US"/>
              <a:t> </a:t>
            </a:r>
            <a:r>
              <a:rPr lang="en-US" i="1"/>
              <a:t>мы затронули тему коррупции, есть ли, на ваш взгляд, свет в конце тоннеля? </a:t>
            </a:r>
            <a:r>
              <a:rPr lang="en-US"/>
              <a:t>[</a:t>
            </a:r>
            <a:r>
              <a:rPr lang="ru-RU"/>
              <a:t>НКРЯ</a:t>
            </a:r>
            <a:r>
              <a:rPr lang="en-US"/>
              <a:t>]</a:t>
            </a:r>
            <a:endParaRPr lang="ru-RU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47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"/>
          </a:xfrm>
        </p:spPr>
        <p:txBody>
          <a:bodyPr>
            <a:noAutofit/>
          </a:bodyPr>
          <a:lstStyle/>
          <a:p>
            <a:r>
              <a:rPr lang="ru-RU" sz="2500" b="1"/>
              <a:t>План доклада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160" y="731520"/>
            <a:ext cx="8615680" cy="5882640"/>
          </a:xfrm>
        </p:spPr>
        <p:txBody>
          <a:bodyPr>
            <a:normAutofit lnSpcReduction="10000"/>
          </a:bodyPr>
          <a:lstStyle/>
          <a:p>
            <a:pPr lvl="0"/>
            <a:r>
              <a:rPr lang="ru-RU">
                <a:solidFill>
                  <a:srgbClr val="1F497D"/>
                </a:solidFill>
              </a:rPr>
              <a:t>Ш</a:t>
            </a:r>
            <a:r>
              <a:rPr lang="en-US">
                <a:solidFill>
                  <a:srgbClr val="1F497D"/>
                </a:solidFill>
              </a:rPr>
              <a:t>кал</a:t>
            </a:r>
            <a:r>
              <a:rPr lang="ru-RU">
                <a:solidFill>
                  <a:srgbClr val="1F497D"/>
                </a:solidFill>
              </a:rPr>
              <a:t>а</a:t>
            </a:r>
            <a:r>
              <a:rPr lang="en-US">
                <a:solidFill>
                  <a:srgbClr val="1F497D"/>
                </a:solidFill>
              </a:rPr>
              <a:t> иллокутивности</a:t>
            </a:r>
            <a:r>
              <a:rPr lang="ru-RU"/>
              <a:t>:</a:t>
            </a:r>
            <a:r>
              <a:rPr lang="en-US"/>
              <a:t> бесспорно иллокутивно</a:t>
            </a:r>
            <a:r>
              <a:rPr lang="ru-RU"/>
              <a:t>е – промежуточное -</a:t>
            </a:r>
            <a:r>
              <a:rPr lang="en-US"/>
              <a:t> бесспорно неиллокутивно</a:t>
            </a:r>
            <a:r>
              <a:rPr lang="ru-RU"/>
              <a:t>е употребление. </a:t>
            </a:r>
            <a:r>
              <a:rPr lang="ru-RU">
                <a:solidFill>
                  <a:srgbClr val="1F497D"/>
                </a:solidFill>
              </a:rPr>
              <a:t>К</a:t>
            </a:r>
            <a:r>
              <a:rPr lang="en-US">
                <a:solidFill>
                  <a:srgbClr val="1F497D"/>
                </a:solidFill>
              </a:rPr>
              <a:t>ритерии разграничения</a:t>
            </a:r>
            <a:r>
              <a:rPr lang="en-US"/>
              <a:t> этих случаев. </a:t>
            </a:r>
            <a:endParaRPr lang="ru-RU"/>
          </a:p>
          <a:p>
            <a:pPr marL="0" lvl="0" indent="0">
              <a:buNone/>
            </a:pPr>
            <a:endParaRPr lang="ru-RU"/>
          </a:p>
          <a:p>
            <a:pPr lvl="0"/>
            <a:r>
              <a:rPr lang="ru-RU"/>
              <a:t>К</a:t>
            </a:r>
            <a:r>
              <a:rPr lang="en-US"/>
              <a:t>онструкции с иллокутивной модальностью </a:t>
            </a:r>
            <a:r>
              <a:rPr lang="en-US">
                <a:solidFill>
                  <a:srgbClr val="1F497D"/>
                </a:solidFill>
              </a:rPr>
              <a:t>императива</a:t>
            </a:r>
            <a:r>
              <a:rPr lang="ru-RU"/>
              <a:t> (в отличие от</a:t>
            </a:r>
            <a:r>
              <a:rPr lang="en-US"/>
              <a:t> утвердительны</a:t>
            </a:r>
            <a:r>
              <a:rPr lang="ru-RU"/>
              <a:t>х</a:t>
            </a:r>
            <a:r>
              <a:rPr lang="en-US"/>
              <a:t> и вопросительны</a:t>
            </a:r>
            <a:r>
              <a:rPr lang="ru-RU"/>
              <a:t>х</a:t>
            </a:r>
            <a:r>
              <a:rPr lang="en-US"/>
              <a:t> конструкци</a:t>
            </a:r>
            <a:r>
              <a:rPr lang="ru-RU"/>
              <a:t>й)</a:t>
            </a:r>
            <a:r>
              <a:rPr lang="en-US"/>
              <a:t> </a:t>
            </a:r>
            <a:r>
              <a:rPr lang="en-US">
                <a:solidFill>
                  <a:srgbClr val="1F497D"/>
                </a:solidFill>
              </a:rPr>
              <a:t>не бывают бесспорно иллокутивными</a:t>
            </a:r>
            <a:r>
              <a:rPr lang="en-US"/>
              <a:t>. </a:t>
            </a:r>
            <a:endParaRPr lang="ru-RU"/>
          </a:p>
          <a:p>
            <a:pPr marL="0" lvl="0" indent="0">
              <a:buNone/>
            </a:pPr>
            <a:endParaRPr lang="ru-RU"/>
          </a:p>
          <a:p>
            <a:pPr lvl="0"/>
            <a:r>
              <a:rPr lang="ru-RU"/>
              <a:t>Р</a:t>
            </a:r>
            <a:r>
              <a:rPr lang="en-US"/>
              <a:t>азграничение трех степеней иллокутивности </a:t>
            </a:r>
            <a:r>
              <a:rPr lang="ru-RU">
                <a:solidFill>
                  <a:srgbClr val="1F497D"/>
                </a:solidFill>
              </a:rPr>
              <a:t>отражается</a:t>
            </a:r>
            <a:r>
              <a:rPr lang="en-US">
                <a:solidFill>
                  <a:srgbClr val="1F497D"/>
                </a:solidFill>
              </a:rPr>
              <a:t> в грамматике</a:t>
            </a:r>
            <a:r>
              <a:rPr lang="en-US"/>
              <a:t>.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5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371840" cy="386080"/>
          </a:xfrm>
        </p:spPr>
        <p:txBody>
          <a:bodyPr>
            <a:noAutofit/>
          </a:bodyPr>
          <a:lstStyle/>
          <a:p>
            <a:r>
              <a:rPr lang="ru-RU" sz="2400" b="1"/>
              <a:t>К определению шкалы иллокутивности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3200" y="487680"/>
            <a:ext cx="8727440" cy="6136640"/>
          </a:xfrm>
        </p:spPr>
        <p:txBody>
          <a:bodyPr>
            <a:normAutofit fontScale="92500" lnSpcReduction="10000"/>
          </a:bodyPr>
          <a:lstStyle/>
          <a:p>
            <a:r>
              <a:rPr lang="en-US" b="1"/>
              <a:t>Бесспорно иллокутивные</a:t>
            </a:r>
            <a:r>
              <a:rPr lang="en-US"/>
              <a:t> к-ции</a:t>
            </a:r>
            <a:r>
              <a:rPr lang="ru-RU"/>
              <a:t>:</a:t>
            </a:r>
            <a:r>
              <a:rPr lang="en-US"/>
              <a:t> </a:t>
            </a:r>
            <a:endParaRPr lang="ru-RU"/>
          </a:p>
          <a:p>
            <a:pPr marL="0" indent="0">
              <a:buNone/>
            </a:pPr>
            <a:r>
              <a:rPr lang="en-US"/>
              <a:t>а</a:t>
            </a:r>
            <a:r>
              <a:rPr lang="ru-RU"/>
              <a:t>) </a:t>
            </a:r>
            <a:r>
              <a:rPr lang="en-US"/>
              <a:t>иллокутивное и неиллокутивное прочтение существенно различаются по смыслу</a:t>
            </a:r>
            <a:r>
              <a:rPr lang="ru-RU"/>
              <a:t>;</a:t>
            </a:r>
            <a:r>
              <a:rPr lang="en-US"/>
              <a:t> </a:t>
            </a:r>
            <a:endParaRPr lang="ru-RU"/>
          </a:p>
          <a:p>
            <a:pPr marL="0" indent="0">
              <a:buNone/>
            </a:pPr>
            <a:r>
              <a:rPr lang="en-US"/>
              <a:t>б) неиллокутивная интерпретация сомнительна.</a:t>
            </a:r>
            <a:endParaRPr lang="ru-RU"/>
          </a:p>
          <a:p>
            <a:r>
              <a:rPr lang="ru-RU"/>
              <a:t>«</a:t>
            </a:r>
            <a:r>
              <a:rPr lang="en-US"/>
              <a:t>C</a:t>
            </a:r>
            <a:r>
              <a:rPr lang="ru-RU"/>
              <a:t>ущественное» смысловое различие: различие в условиях истинности, ср. (5). 	</a:t>
            </a:r>
          </a:p>
          <a:p>
            <a:pPr marL="0" indent="0">
              <a:buNone/>
            </a:pPr>
            <a:r>
              <a:rPr lang="ru-RU"/>
              <a:t>	(5) </a:t>
            </a:r>
            <a:r>
              <a:rPr lang="ru-RU" i="1"/>
              <a:t>Пока не забыл, Иван передает тебе привет. </a:t>
            </a:r>
            <a:r>
              <a:rPr lang="en-US"/>
              <a:t>(модифицированный пример из [</a:t>
            </a:r>
            <a:r>
              <a:rPr lang="ru-RU"/>
              <a:t>Санников 2008: 59</a:t>
            </a:r>
            <a:r>
              <a:rPr lang="en-US"/>
              <a:t>])</a:t>
            </a:r>
            <a:endParaRPr lang="ru-RU"/>
          </a:p>
          <a:p>
            <a:pPr>
              <a:buFontTx/>
              <a:buChar char="-"/>
            </a:pPr>
            <a:r>
              <a:rPr lang="ru-RU"/>
              <a:t>Иллокутивная интерпретация (ИИ): </a:t>
            </a:r>
            <a:r>
              <a:rPr lang="en-US"/>
              <a:t>‘</a:t>
            </a:r>
            <a:r>
              <a:rPr lang="ru-RU">
                <a:solidFill>
                  <a:srgbClr val="1F497D"/>
                </a:solidFill>
              </a:rPr>
              <a:t>пока я не забыл, </a:t>
            </a:r>
            <a:r>
              <a:rPr lang="ru-RU" i="1">
                <a:solidFill>
                  <a:srgbClr val="1F497D"/>
                </a:solidFill>
              </a:rPr>
              <a:t>говорю: </a:t>
            </a:r>
            <a:r>
              <a:rPr lang="ru-RU">
                <a:solidFill>
                  <a:srgbClr val="1F497D"/>
                </a:solidFill>
              </a:rPr>
              <a:t>Иван передает тебе привет</a:t>
            </a:r>
            <a:r>
              <a:rPr lang="en-US"/>
              <a:t>’</a:t>
            </a:r>
            <a:endParaRPr lang="ru-RU"/>
          </a:p>
          <a:p>
            <a:pPr>
              <a:buFontTx/>
              <a:buChar char="-"/>
            </a:pPr>
            <a:r>
              <a:rPr lang="ru-RU"/>
              <a:t>Не-ИИ: </a:t>
            </a:r>
            <a:r>
              <a:rPr lang="en-US" baseline="30000"/>
              <a:t>#</a:t>
            </a:r>
            <a:r>
              <a:rPr lang="en-US"/>
              <a:t>‘</a:t>
            </a:r>
            <a:r>
              <a:rPr lang="en-US">
                <a:solidFill>
                  <a:srgbClr val="1F497D"/>
                </a:solidFill>
              </a:rPr>
              <a:t>Иван передает тебе привет, пока он об этом помнит</a:t>
            </a:r>
            <a:r>
              <a:rPr lang="en-US"/>
              <a:t>’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1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72720"/>
            <a:ext cx="8229600" cy="314960"/>
          </a:xfrm>
        </p:spPr>
        <p:txBody>
          <a:bodyPr>
            <a:normAutofit fontScale="90000"/>
          </a:bodyPr>
          <a:lstStyle/>
          <a:p>
            <a:r>
              <a:rPr lang="ru-RU" sz="2400" b="1"/>
              <a:t>К определению шкалы иллокутивности 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" y="599440"/>
            <a:ext cx="8676640" cy="5963920"/>
          </a:xfrm>
        </p:spPr>
        <p:txBody>
          <a:bodyPr>
            <a:noAutofit/>
          </a:bodyPr>
          <a:lstStyle/>
          <a:p>
            <a:r>
              <a:rPr lang="ru-RU" sz="2800"/>
              <a:t>Пример </a:t>
            </a:r>
            <a:r>
              <a:rPr lang="ru-RU" sz="2800">
                <a:solidFill>
                  <a:srgbClr val="1F497D"/>
                </a:solidFill>
              </a:rPr>
              <a:t>бесспорно иллокутивной конструкции </a:t>
            </a:r>
            <a:r>
              <a:rPr lang="ru-RU" sz="2800"/>
              <a:t>с иллокутивной модальностью </a:t>
            </a:r>
            <a:r>
              <a:rPr lang="ru-RU" sz="2800">
                <a:solidFill>
                  <a:srgbClr val="1F497D"/>
                </a:solidFill>
              </a:rPr>
              <a:t>вопроса</a:t>
            </a:r>
            <a:r>
              <a:rPr lang="ru-RU" sz="2800"/>
              <a:t>: </a:t>
            </a:r>
          </a:p>
          <a:p>
            <a:pPr marL="0" indent="0">
              <a:buNone/>
            </a:pPr>
            <a:r>
              <a:rPr lang="en-US" sz="2800"/>
              <a:t>(6) </a:t>
            </a:r>
            <a:r>
              <a:rPr lang="en-US" sz="2800" i="1"/>
              <a:t>&lt;Не уверен, что мы говорим об одной и той же истории…&gt; Но поскольку зашла речь, знаешь ли ты, ведьма, почему у драмы мужская маска, а у комедии ― женская?</a:t>
            </a:r>
            <a:r>
              <a:rPr lang="en-US" sz="2800"/>
              <a:t> [</a:t>
            </a:r>
            <a:r>
              <a:rPr lang="ru-RU" sz="2800"/>
              <a:t>НКРЯ</a:t>
            </a:r>
            <a:r>
              <a:rPr lang="en-US" sz="2800"/>
              <a:t>]</a:t>
            </a:r>
            <a:endParaRPr lang="ru-RU" sz="2800"/>
          </a:p>
          <a:p>
            <a:pPr>
              <a:buFontTx/>
              <a:buChar char="-"/>
            </a:pPr>
            <a:r>
              <a:rPr lang="ru-RU" sz="2800"/>
              <a:t>ИИ: </a:t>
            </a:r>
            <a:r>
              <a:rPr lang="en-US" sz="2800"/>
              <a:t>‘</a:t>
            </a:r>
            <a:r>
              <a:rPr lang="en-US" sz="2800">
                <a:solidFill>
                  <a:srgbClr val="1F497D"/>
                </a:solidFill>
              </a:rPr>
              <a:t>По причине того, что зашла речь, </a:t>
            </a:r>
            <a:r>
              <a:rPr lang="en-US" sz="2800" i="1">
                <a:solidFill>
                  <a:srgbClr val="1F497D"/>
                </a:solidFill>
              </a:rPr>
              <a:t>я спрашиваю тебя: </a:t>
            </a:r>
            <a:r>
              <a:rPr lang="en-US" sz="2800">
                <a:solidFill>
                  <a:srgbClr val="1F497D"/>
                </a:solidFill>
              </a:rPr>
              <a:t>знаешь ли ты, что…</a:t>
            </a:r>
            <a:r>
              <a:rPr lang="en-US" sz="2800"/>
              <a:t>’</a:t>
            </a:r>
            <a:r>
              <a:rPr lang="ru-RU" sz="2800"/>
              <a:t>.</a:t>
            </a:r>
          </a:p>
          <a:p>
            <a:pPr>
              <a:buFontTx/>
              <a:buChar char="-"/>
            </a:pPr>
            <a:r>
              <a:rPr lang="ru-RU" sz="2800"/>
              <a:t>Не-ИИ:</a:t>
            </a:r>
            <a:r>
              <a:rPr lang="en-US" sz="2800"/>
              <a:t> </a:t>
            </a:r>
            <a:r>
              <a:rPr lang="en-US" sz="2800" baseline="30000"/>
              <a:t>#</a:t>
            </a:r>
            <a:r>
              <a:rPr lang="en-US" sz="2800"/>
              <a:t>‘</a:t>
            </a:r>
            <a:r>
              <a:rPr lang="en-US" sz="2800" i="1">
                <a:solidFill>
                  <a:srgbClr val="1F497D"/>
                </a:solidFill>
              </a:rPr>
              <a:t>Я спрашиваю тебя</a:t>
            </a:r>
            <a:r>
              <a:rPr lang="en-US" sz="2800">
                <a:solidFill>
                  <a:srgbClr val="1F497D"/>
                </a:solidFill>
              </a:rPr>
              <a:t>: знаешь ли ты, почему у драмы мужская маска, а у комедии ― женская, по причине того, что </a:t>
            </a:r>
            <a:r>
              <a:rPr lang="ru-RU" sz="2800">
                <a:solidFill>
                  <a:srgbClr val="1F497D"/>
                </a:solidFill>
              </a:rPr>
              <a:t>об этом </a:t>
            </a:r>
            <a:r>
              <a:rPr lang="en-US" sz="2800">
                <a:solidFill>
                  <a:srgbClr val="1F497D"/>
                </a:solidFill>
              </a:rPr>
              <a:t>зашла речь</a:t>
            </a:r>
            <a:r>
              <a:rPr lang="en-US" sz="2800"/>
              <a:t>?’.</a:t>
            </a:r>
            <a:r>
              <a:rPr lang="ru-RU" sz="2800"/>
              <a:t> </a:t>
            </a:r>
          </a:p>
          <a:p>
            <a:r>
              <a:rPr lang="ru-RU" sz="2800"/>
              <a:t>Бесспорно иллокутивная конструкция с </a:t>
            </a:r>
            <a:r>
              <a:rPr lang="ru-RU" sz="2800">
                <a:solidFill>
                  <a:srgbClr val="1F497D"/>
                </a:solidFill>
              </a:rPr>
              <a:t>императивом</a:t>
            </a:r>
            <a:r>
              <a:rPr lang="ru-RU" sz="2800"/>
              <a:t>? </a:t>
            </a:r>
          </a:p>
          <a:p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6784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355600"/>
          </a:xfrm>
        </p:spPr>
        <p:txBody>
          <a:bodyPr>
            <a:normAutofit fontScale="90000"/>
          </a:bodyPr>
          <a:lstStyle/>
          <a:p>
            <a:r>
              <a:rPr lang="ru-RU" sz="2400" b="1"/>
              <a:t>К определению шкалы иллокутивности </a:t>
            </a: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" y="680720"/>
            <a:ext cx="8666480" cy="5994400"/>
          </a:xfrm>
        </p:spPr>
        <p:txBody>
          <a:bodyPr/>
          <a:lstStyle/>
          <a:p>
            <a:r>
              <a:rPr lang="en-US" b="1"/>
              <a:t>Бесспорно неиллокутивные </a:t>
            </a:r>
            <a:r>
              <a:rPr lang="en-US"/>
              <a:t>к-ции</a:t>
            </a:r>
            <a:r>
              <a:rPr lang="ru-RU"/>
              <a:t>:</a:t>
            </a:r>
          </a:p>
          <a:p>
            <a:pPr marL="0" indent="0">
              <a:buNone/>
            </a:pPr>
            <a:r>
              <a:rPr lang="ru-RU"/>
              <a:t>а)</a:t>
            </a:r>
            <a:r>
              <a:rPr lang="en-US"/>
              <a:t> иллокутивное и неиллокутивное прочтение существенно различаются по смыслу</a:t>
            </a:r>
            <a:r>
              <a:rPr lang="ru-RU"/>
              <a:t>;</a:t>
            </a:r>
            <a:r>
              <a:rPr lang="en-US"/>
              <a:t> </a:t>
            </a:r>
            <a:endParaRPr lang="ru-RU"/>
          </a:p>
          <a:p>
            <a:pPr marL="0" indent="0">
              <a:buNone/>
            </a:pPr>
            <a:r>
              <a:rPr lang="en-US"/>
              <a:t>б) иллокутивная интерпретация сомнительна.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3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280" y="91440"/>
            <a:ext cx="8625840" cy="6675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/>
              <a:t>(</a:t>
            </a:r>
            <a:r>
              <a:rPr lang="ru-RU" sz="2600"/>
              <a:t>7) </a:t>
            </a:r>
            <a:r>
              <a:rPr lang="ru-RU" sz="2600" i="1">
                <a:solidFill>
                  <a:srgbClr val="1F497D"/>
                </a:solidFill>
              </a:rPr>
              <a:t>Поскольку английский знаю недостаточно хорошо, приходится писать по-русски</a:t>
            </a:r>
            <a:r>
              <a:rPr lang="ru-RU" sz="2600" i="1"/>
              <a:t>… </a:t>
            </a:r>
            <a:r>
              <a:rPr lang="ru-RU" sz="2600"/>
              <a:t>[НКРЯ] </a:t>
            </a:r>
          </a:p>
          <a:p>
            <a:pPr marL="0" indent="0">
              <a:buNone/>
            </a:pPr>
            <a:r>
              <a:rPr lang="ru-RU" sz="2600">
                <a:solidFill>
                  <a:schemeClr val="tx2"/>
                </a:solidFill>
              </a:rPr>
              <a:t>Не-ИИ</a:t>
            </a:r>
            <a:r>
              <a:rPr lang="ru-RU" sz="2600"/>
              <a:t>: </a:t>
            </a:r>
            <a:r>
              <a:rPr lang="en-US" sz="2600"/>
              <a:t>‘</a:t>
            </a:r>
            <a:r>
              <a:rPr lang="en-US" sz="2600" i="1"/>
              <a:t>Я говорю</a:t>
            </a:r>
            <a:r>
              <a:rPr lang="en-US" sz="2600"/>
              <a:t>: </a:t>
            </a:r>
            <a:r>
              <a:rPr lang="ru-RU" sz="2600"/>
              <a:t>приходится писать по-русски по той причине, что английский знаю недостаточно хорошо</a:t>
            </a:r>
            <a:r>
              <a:rPr lang="en-US" sz="2600"/>
              <a:t>’ </a:t>
            </a:r>
            <a:endParaRPr lang="ru-RU" sz="2600"/>
          </a:p>
          <a:p>
            <a:pPr marL="0" indent="0">
              <a:buNone/>
            </a:pPr>
            <a:r>
              <a:rPr lang="ru-RU" sz="2600">
                <a:solidFill>
                  <a:srgbClr val="1F497D"/>
                </a:solidFill>
              </a:rPr>
              <a:t>ИИ</a:t>
            </a:r>
            <a:r>
              <a:rPr lang="ru-RU" sz="2600"/>
              <a:t>: </a:t>
            </a:r>
            <a:r>
              <a:rPr lang="ru-RU" sz="2600" baseline="30000"/>
              <a:t>?</a:t>
            </a:r>
            <a:r>
              <a:rPr lang="en-US" sz="2600"/>
              <a:t>‘</a:t>
            </a:r>
            <a:r>
              <a:rPr lang="ru-RU" sz="2600"/>
              <a:t>По той причине, что английский знаю недостаточно хорошо,</a:t>
            </a:r>
            <a:r>
              <a:rPr lang="ru-RU" sz="2600" i="1"/>
              <a:t> я говорю, что</a:t>
            </a:r>
            <a:r>
              <a:rPr lang="ru-RU" sz="2600"/>
              <a:t> приходится писать по-русски</a:t>
            </a:r>
            <a:r>
              <a:rPr lang="en-US" sz="2600"/>
              <a:t>’.</a:t>
            </a:r>
            <a:endParaRPr lang="ru-RU" sz="2600"/>
          </a:p>
          <a:p>
            <a:pPr marL="0" indent="0">
              <a:buNone/>
            </a:pPr>
            <a:r>
              <a:rPr lang="ru-RU" sz="2600"/>
              <a:t>(8) </a:t>
            </a:r>
            <a:r>
              <a:rPr lang="ru-RU" sz="2600" i="1">
                <a:solidFill>
                  <a:srgbClr val="1F497D"/>
                </a:solidFill>
              </a:rPr>
              <a:t>Повтори, пока не забыл: я запишу</a:t>
            </a:r>
            <a:r>
              <a:rPr lang="ru-RU" sz="2600"/>
              <a:t>. [НКРЯ]</a:t>
            </a:r>
          </a:p>
          <a:p>
            <a:pPr marL="0" indent="0">
              <a:buNone/>
            </a:pPr>
            <a:r>
              <a:rPr lang="ru-RU" sz="2600">
                <a:solidFill>
                  <a:srgbClr val="1F497D"/>
                </a:solidFill>
              </a:rPr>
              <a:t>Не-ИИ</a:t>
            </a:r>
            <a:r>
              <a:rPr lang="ru-RU" sz="2600"/>
              <a:t>: </a:t>
            </a:r>
            <a:r>
              <a:rPr lang="en-US" sz="2600"/>
              <a:t>‘</a:t>
            </a:r>
            <a:r>
              <a:rPr lang="ru-RU" sz="2600"/>
              <a:t>П</a:t>
            </a:r>
            <a:r>
              <a:rPr lang="en-US" sz="2600"/>
              <a:t>рошу, чтобы повторил раньше, чем забудешь’</a:t>
            </a:r>
            <a:endParaRPr lang="ru-RU" sz="2600"/>
          </a:p>
          <a:p>
            <a:pPr marL="0" indent="0">
              <a:buNone/>
            </a:pPr>
            <a:r>
              <a:rPr lang="ru-RU" sz="2600">
                <a:solidFill>
                  <a:srgbClr val="1F497D"/>
                </a:solidFill>
              </a:rPr>
              <a:t>ИИ</a:t>
            </a:r>
            <a:r>
              <a:rPr lang="ru-RU" sz="2600"/>
              <a:t>: </a:t>
            </a:r>
            <a:r>
              <a:rPr lang="en-US" sz="2600" baseline="30000"/>
              <a:t>#</a:t>
            </a:r>
            <a:r>
              <a:rPr lang="en-US" sz="2600"/>
              <a:t>‘</a:t>
            </a:r>
            <a:r>
              <a:rPr lang="ru-RU" sz="2600"/>
              <a:t>П</a:t>
            </a:r>
            <a:r>
              <a:rPr lang="en-US" sz="2600"/>
              <a:t>рошу </a:t>
            </a:r>
            <a:r>
              <a:rPr lang="ru-RU" sz="2600"/>
              <a:t>раньше, чем забудешь</a:t>
            </a:r>
            <a:r>
              <a:rPr lang="en-US" sz="2600"/>
              <a:t>’</a:t>
            </a:r>
            <a:endParaRPr lang="ru-RU" sz="2600"/>
          </a:p>
          <a:p>
            <a:pPr marL="0" indent="0">
              <a:buNone/>
            </a:pPr>
            <a:r>
              <a:rPr lang="ru-RU" sz="2600"/>
              <a:t>(9) </a:t>
            </a:r>
            <a:r>
              <a:rPr lang="ru-RU" sz="2600" i="1">
                <a:solidFill>
                  <a:srgbClr val="1F497D"/>
                </a:solidFill>
              </a:rPr>
              <a:t>Если бы Ёжик с Медвежонком были вдвоём, зачем бы им понадобилось ещё три чашки?</a:t>
            </a:r>
            <a:r>
              <a:rPr lang="ru-RU" sz="2600">
                <a:solidFill>
                  <a:srgbClr val="1F497D"/>
                </a:solidFill>
              </a:rPr>
              <a:t> </a:t>
            </a:r>
            <a:r>
              <a:rPr lang="ru-RU" sz="2600"/>
              <a:t>[НКРЯ]</a:t>
            </a:r>
          </a:p>
          <a:p>
            <a:pPr marL="0" indent="0">
              <a:buNone/>
            </a:pPr>
            <a:r>
              <a:rPr lang="ru-RU" sz="2600">
                <a:solidFill>
                  <a:srgbClr val="1F497D"/>
                </a:solidFill>
              </a:rPr>
              <a:t>Не-ИИ</a:t>
            </a:r>
            <a:r>
              <a:rPr lang="ru-RU" sz="2600"/>
              <a:t>: </a:t>
            </a:r>
            <a:r>
              <a:rPr lang="en-US" sz="2600"/>
              <a:t>‘</a:t>
            </a:r>
            <a:r>
              <a:rPr lang="en-US" sz="2600" i="1"/>
              <a:t>Я спрашиваю</a:t>
            </a:r>
            <a:r>
              <a:rPr lang="en-US" sz="2600"/>
              <a:t>, зачем бы им понадобились три чашки </a:t>
            </a:r>
            <a:r>
              <a:rPr lang="ru-RU" sz="2600"/>
              <a:t>в случае, если </a:t>
            </a:r>
            <a:r>
              <a:rPr lang="en-US" sz="2600"/>
              <a:t>они были бы вдвоем?’</a:t>
            </a:r>
            <a:endParaRPr lang="ru-RU" sz="2600"/>
          </a:p>
          <a:p>
            <a:pPr marL="0" indent="0">
              <a:buNone/>
            </a:pPr>
            <a:r>
              <a:rPr lang="ru-RU" sz="2600">
                <a:solidFill>
                  <a:srgbClr val="1F497D"/>
                </a:solidFill>
              </a:rPr>
              <a:t>ИИ</a:t>
            </a:r>
            <a:r>
              <a:rPr lang="ru-RU" sz="2600"/>
              <a:t>: </a:t>
            </a:r>
            <a:r>
              <a:rPr lang="en-US" sz="2600" baseline="30000"/>
              <a:t>#</a:t>
            </a:r>
            <a:r>
              <a:rPr lang="en-US" sz="2600"/>
              <a:t>‘</a:t>
            </a:r>
            <a:r>
              <a:rPr lang="ru-RU" sz="2600"/>
              <a:t>Если бы Ежик с Медвежонком были вдвоем, </a:t>
            </a:r>
            <a:r>
              <a:rPr lang="ru-RU" sz="2600" i="1"/>
              <a:t>я спросил бы</a:t>
            </a:r>
            <a:r>
              <a:rPr lang="ru-RU" sz="2600"/>
              <a:t>: зачем бы им понадобилось ещё три чашки?</a:t>
            </a:r>
            <a:r>
              <a:rPr lang="en-US" sz="2600"/>
              <a:t>’</a:t>
            </a:r>
            <a:endParaRPr lang="ru-RU" sz="2600"/>
          </a:p>
          <a:p>
            <a:pPr marL="0" indent="0">
              <a:buNone/>
            </a:pPr>
            <a:endParaRPr lang="ru-RU" sz="2600"/>
          </a:p>
          <a:p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93676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1864</Words>
  <Application>Microsoft Macintosh PowerPoint</Application>
  <PresentationFormat>Экран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Диалог 2018</vt:lpstr>
      <vt:lpstr>Презентация PowerPoint</vt:lpstr>
      <vt:lpstr>Постановка задачи</vt:lpstr>
      <vt:lpstr>Постановка задачи</vt:lpstr>
      <vt:lpstr>План доклада</vt:lpstr>
      <vt:lpstr>К определению шкалы иллокутивности </vt:lpstr>
      <vt:lpstr>К определению шкалы иллокутивности </vt:lpstr>
      <vt:lpstr>К определению шкалы иллокутивности </vt:lpstr>
      <vt:lpstr>Презентация PowerPoint</vt:lpstr>
      <vt:lpstr>К определению шкалы иллокутивности </vt:lpstr>
      <vt:lpstr>Презентация PowerPoint</vt:lpstr>
      <vt:lpstr>К определению шкалы иллокутивности </vt:lpstr>
      <vt:lpstr>Об особой позиции императива на шкале иллокутивности </vt:lpstr>
      <vt:lpstr>Об особой позиции императива на шкале иллокутивности </vt:lpstr>
      <vt:lpstr>Об особой позиции императива на шкале иллокутивности </vt:lpstr>
      <vt:lpstr>Об особой позиции императива на шкале иллокутивности </vt:lpstr>
      <vt:lpstr>Шкала иллокутивности: грамматические рефлексы </vt:lpstr>
      <vt:lpstr> Разные союзы на шкале иллокутивности </vt:lpstr>
      <vt:lpstr>Разные союзы на шкале иллокутивности</vt:lpstr>
      <vt:lpstr>Разные союзы на шкале иллокутивности</vt:lpstr>
      <vt:lpstr>Коррелят тогда как индикатор степени иллокутивности </vt:lpstr>
      <vt:lpstr>Коррелят тогда как индикатор степени иллокутивности </vt:lpstr>
      <vt:lpstr>Выводы</vt:lpstr>
      <vt:lpstr>Литература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Диалог-2018</dc:title>
  <dc:creator>Mac</dc:creator>
  <cp:lastModifiedBy>Mac</cp:lastModifiedBy>
  <cp:revision>48</cp:revision>
  <dcterms:created xsi:type="dcterms:W3CDTF">2018-05-15T10:05:10Z</dcterms:created>
  <dcterms:modified xsi:type="dcterms:W3CDTF">2018-05-31T15:23:50Z</dcterms:modified>
</cp:coreProperties>
</file>