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0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4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2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7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5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8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0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7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6F56E-2AE5-43B0-8008-692013DB5C93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30F5-E33F-4850-B44F-D9AF5CD4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7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Абы</a:t>
            </a:r>
            <a:r>
              <a:rPr lang="ru-RU" dirty="0"/>
              <a:t>: корпусное исследование в аспекте синхронии и диахронии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Ирина </a:t>
            </a:r>
            <a:r>
              <a:rPr lang="ru-RU" dirty="0" err="1" smtClean="0"/>
              <a:t>Левонтина</a:t>
            </a:r>
            <a:r>
              <a:rPr lang="ru-RU" dirty="0" smtClean="0"/>
              <a:t>, Алексей Шмелев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Значение</a:t>
            </a:r>
            <a:r>
              <a:rPr lang="en-US" dirty="0"/>
              <a:t> и </a:t>
            </a:r>
            <a:r>
              <a:rPr lang="en-US" dirty="0" err="1"/>
              <a:t>употребление</a:t>
            </a:r>
            <a:r>
              <a:rPr lang="en-US" dirty="0"/>
              <a:t> </a:t>
            </a:r>
            <a:r>
              <a:rPr lang="en-US" i="1" dirty="0" err="1"/>
              <a:t>абы</a:t>
            </a:r>
            <a:r>
              <a:rPr lang="en-US" dirty="0"/>
              <a:t> в </a:t>
            </a:r>
            <a:r>
              <a:rPr lang="en-US" dirty="0" err="1"/>
              <a:t>современном</a:t>
            </a:r>
            <a:r>
              <a:rPr lang="en-US" dirty="0"/>
              <a:t> </a:t>
            </a:r>
            <a:r>
              <a:rPr lang="en-US" dirty="0" err="1"/>
              <a:t>русском</a:t>
            </a:r>
            <a:r>
              <a:rPr lang="en-US" dirty="0"/>
              <a:t> </a:t>
            </a:r>
            <a:r>
              <a:rPr lang="en-US" dirty="0" err="1"/>
              <a:t>языке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корпусным</a:t>
            </a:r>
            <a:r>
              <a:rPr lang="en-US" dirty="0"/>
              <a:t> </a:t>
            </a:r>
            <a:r>
              <a:rPr lang="en-US" dirty="0" err="1"/>
              <a:t>данным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Негативная полярность:</a:t>
            </a:r>
          </a:p>
          <a:p>
            <a:pPr lvl="1"/>
            <a:r>
              <a:rPr lang="ru-RU" dirty="0" smtClean="0"/>
              <a:t>Противительная </a:t>
            </a:r>
            <a:r>
              <a:rPr lang="ru-RU" dirty="0"/>
              <a:t>конструкции вида «</a:t>
            </a:r>
            <a:r>
              <a:rPr lang="ru-RU" i="1" dirty="0"/>
              <a:t>не абы </a:t>
            </a:r>
            <a:r>
              <a:rPr lang="ru-RU" i="1" dirty="0" smtClean="0"/>
              <a:t>К</a:t>
            </a:r>
            <a:r>
              <a:rPr lang="ru-RU" dirty="0" smtClean="0"/>
              <a:t>‑слово</a:t>
            </a:r>
            <a:r>
              <a:rPr lang="ru-RU" i="1" dirty="0"/>
              <a:t>, а…</a:t>
            </a:r>
            <a:r>
              <a:rPr lang="ru-RU" dirty="0"/>
              <a:t>» (из 196 вхождений оборотов вида «</a:t>
            </a:r>
            <a:r>
              <a:rPr lang="ru-RU" i="1" dirty="0"/>
              <a:t>абы к</a:t>
            </a:r>
            <a:r>
              <a:rPr lang="ru-RU" dirty="0"/>
              <a:t>‑слово» в основном корпусе НКРЯ по состоянию на 20 февраля 2018 </a:t>
            </a:r>
            <a:r>
              <a:rPr lang="ru-RU" dirty="0" smtClean="0"/>
              <a:t>41 </a:t>
            </a:r>
            <a:r>
              <a:rPr lang="ru-RU" dirty="0"/>
              <a:t>– это именно конструкции вида «</a:t>
            </a:r>
            <a:r>
              <a:rPr lang="ru-RU" i="1" dirty="0"/>
              <a:t>не абы к</a:t>
            </a:r>
            <a:r>
              <a:rPr lang="ru-RU" dirty="0"/>
              <a:t>‑слово</a:t>
            </a:r>
            <a:r>
              <a:rPr lang="ru-RU" i="1" dirty="0"/>
              <a:t>, а</a:t>
            </a:r>
            <a:r>
              <a:rPr lang="ru-RU" i="1" dirty="0" smtClean="0"/>
              <a:t>…</a:t>
            </a:r>
            <a:r>
              <a:rPr lang="ru-RU" dirty="0" smtClean="0"/>
              <a:t>»):</a:t>
            </a:r>
          </a:p>
          <a:p>
            <a:pPr lvl="2"/>
            <a:r>
              <a:rPr lang="ru-RU" dirty="0"/>
              <a:t>Он любил читать, да </a:t>
            </a:r>
            <a:r>
              <a:rPr lang="ru-RU" b="1" dirty="0"/>
              <a:t>не абы что, а</a:t>
            </a:r>
            <a:r>
              <a:rPr lang="ru-RU" dirty="0"/>
              <a:t> стихи и философскую литературу. [Преферанс его жизни (2003) // «Криминальная хроника», 2003.06.10] </a:t>
            </a:r>
            <a:endParaRPr lang="en-US" dirty="0"/>
          </a:p>
          <a:p>
            <a:pPr lvl="2"/>
            <a:r>
              <a:rPr lang="ru-RU" dirty="0"/>
              <a:t>В ней на голубом глазу излагается кодекс поведения девушки, которая хочет выйти замуж, но </a:t>
            </a:r>
            <a:r>
              <a:rPr lang="ru-RU" b="1" dirty="0"/>
              <a:t>не </a:t>
            </a:r>
            <a:r>
              <a:rPr lang="ru-RU" dirty="0"/>
              <a:t>просто</a:t>
            </a:r>
            <a:r>
              <a:rPr lang="ru-RU" b="1" dirty="0"/>
              <a:t> за абы кого, а</a:t>
            </a:r>
            <a:r>
              <a:rPr lang="ru-RU" dirty="0"/>
              <a:t> за того, кто её действительно любит и, главное, будет любить всю оставшуюся жизнь. [Ксения Махненко. Обращение (2002) // «Домовой», 2002.03.04]</a:t>
            </a:r>
            <a:endParaRPr lang="en-US" dirty="0"/>
          </a:p>
          <a:p>
            <a:pPr lvl="2"/>
            <a:r>
              <a:rPr lang="ru-RU" dirty="0"/>
              <a:t>А так как дядя Витя начал свой путь с ПТУ, то решено было не искушать судьбу, а идти в это учебное заведение, и </a:t>
            </a:r>
            <a:r>
              <a:rPr lang="ru-RU" b="1" dirty="0"/>
              <a:t>не абы в какое, а</a:t>
            </a:r>
            <a:r>
              <a:rPr lang="ru-RU" dirty="0"/>
              <a:t> именно в то же самое ― ПТУ номер один при заводе ЗИЛ. [Алексей Моторов. Преступление доктора </a:t>
            </a:r>
            <a:r>
              <a:rPr lang="ru-RU" dirty="0" err="1"/>
              <a:t>Паровозова</a:t>
            </a:r>
            <a:r>
              <a:rPr lang="ru-RU" dirty="0"/>
              <a:t> (2013)]</a:t>
            </a:r>
            <a:endParaRPr lang="en-US" dirty="0"/>
          </a:p>
          <a:p>
            <a:pPr lvl="2"/>
            <a:r>
              <a:rPr lang="ru-RU" dirty="0"/>
              <a:t>Это при том, что у нас были хорошие учителя, которые стремились что-то до нас донести, и </a:t>
            </a:r>
            <a:r>
              <a:rPr lang="ru-RU" b="1" dirty="0"/>
              <a:t>не абы как, а</a:t>
            </a:r>
            <a:r>
              <a:rPr lang="ru-RU" dirty="0"/>
              <a:t> заинтересовать нас. [коллективный. Форум: Школьные рамки (2013</a:t>
            </a:r>
            <a:r>
              <a:rPr lang="ru-RU" dirty="0" smtClean="0"/>
              <a:t>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87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Негативная полярность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Наличие </a:t>
            </a:r>
            <a:r>
              <a:rPr lang="ru-RU" dirty="0"/>
              <a:t>эксплицитного противопоставления не обязательно (в основном </a:t>
            </a:r>
            <a:r>
              <a:rPr lang="ru-RU" dirty="0" err="1"/>
              <a:t>подкорпусе</a:t>
            </a:r>
            <a:r>
              <a:rPr lang="ru-RU" dirty="0"/>
              <a:t> НКРЯ по состоянию на 20 февраля 2018 </a:t>
            </a:r>
            <a:r>
              <a:rPr lang="ru-RU" dirty="0" smtClean="0"/>
              <a:t>еще </a:t>
            </a:r>
            <a:r>
              <a:rPr lang="ru-RU" dirty="0"/>
              <a:t>39 примеров с отрицанием </a:t>
            </a:r>
            <a:r>
              <a:rPr lang="ru-RU" i="1" dirty="0"/>
              <a:t>не</a:t>
            </a:r>
            <a:r>
              <a:rPr lang="ru-RU" dirty="0"/>
              <a:t> при отсутствии эксплицитного противопоставления):</a:t>
            </a:r>
            <a:endParaRPr lang="en-US" dirty="0"/>
          </a:p>
          <a:p>
            <a:pPr lvl="1"/>
            <a:r>
              <a:rPr lang="ru-RU" dirty="0"/>
              <a:t>Ее снимала Энни </a:t>
            </a:r>
            <a:r>
              <a:rPr lang="ru-RU" dirty="0" err="1"/>
              <a:t>Лейбовиц</a:t>
            </a:r>
            <a:r>
              <a:rPr lang="ru-RU" dirty="0"/>
              <a:t>, а Энни </a:t>
            </a:r>
            <a:r>
              <a:rPr lang="ru-RU" dirty="0" err="1"/>
              <a:t>Лейбовиц</a:t>
            </a:r>
            <a:r>
              <a:rPr lang="ru-RU" dirty="0"/>
              <a:t> </a:t>
            </a:r>
            <a:r>
              <a:rPr lang="ru-RU" b="1" dirty="0"/>
              <a:t>абы кого не снимает</a:t>
            </a:r>
            <a:r>
              <a:rPr lang="ru-RU" dirty="0"/>
              <a:t>. [Игорь Найденов, Наталья Водянова. Личное тело Натальи Водяновой // «Русский репортер», 2012]</a:t>
            </a:r>
            <a:endParaRPr lang="en-US" dirty="0"/>
          </a:p>
          <a:p>
            <a:pPr lvl="1"/>
            <a:r>
              <a:rPr lang="ru-RU" dirty="0"/>
              <a:t>Если ресторан попроще, то и женщина будет попроще, ― безжалостно оскалился Воск. ― Марину </a:t>
            </a:r>
            <a:r>
              <a:rPr lang="ru-RU" b="1" dirty="0"/>
              <a:t>абы куда не поведешь</a:t>
            </a:r>
            <a:r>
              <a:rPr lang="ru-RU" dirty="0"/>
              <a:t>… [Даниил Корецкий. Менты не ангелы, но… (2011)]</a:t>
            </a:r>
            <a:endParaRPr lang="en-US" dirty="0"/>
          </a:p>
          <a:p>
            <a:pPr lvl="1"/>
            <a:r>
              <a:rPr lang="ru-RU" dirty="0"/>
              <a:t>Ты что, монашка? Мужа ведь не нашла, это я и без расспросов поняла, по тебе сразу видно. ― Не нашла. Но </a:t>
            </a:r>
            <a:r>
              <a:rPr lang="ru-RU" b="1" dirty="0"/>
              <a:t>абы кого</a:t>
            </a:r>
            <a:r>
              <a:rPr lang="ru-RU" dirty="0"/>
              <a:t> мне тоже </a:t>
            </a:r>
            <a:r>
              <a:rPr lang="ru-RU" b="1" dirty="0"/>
              <a:t>не нужно</a:t>
            </a:r>
            <a:r>
              <a:rPr lang="ru-RU" dirty="0"/>
              <a:t>. [Вацлав </a:t>
            </a:r>
            <a:r>
              <a:rPr lang="ru-RU" dirty="0" err="1"/>
              <a:t>Михальский</a:t>
            </a:r>
            <a:r>
              <a:rPr lang="ru-RU" dirty="0"/>
              <a:t>. Прощеное воскресенье // Октябрь, 2009</a:t>
            </a:r>
            <a:r>
              <a:rPr lang="ru-RU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59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Негативная полярность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Негативно поляризованные контексты, организованные </a:t>
            </a:r>
            <a:r>
              <a:rPr lang="ru-RU" dirty="0"/>
              <a:t>более сложным образом:</a:t>
            </a:r>
            <a:endParaRPr lang="en-US" dirty="0"/>
          </a:p>
          <a:p>
            <a:pPr lvl="1"/>
            <a:r>
              <a:rPr lang="ru-RU" dirty="0" smtClean="0"/>
              <a:t>С другой стороны, </a:t>
            </a:r>
            <a:r>
              <a:rPr lang="ru-RU" b="1" dirty="0" smtClean="0"/>
              <a:t>не хотелось</a:t>
            </a:r>
            <a:r>
              <a:rPr lang="ru-RU" dirty="0" smtClean="0"/>
              <a:t> и отдавать </a:t>
            </a:r>
            <a:r>
              <a:rPr lang="ru-RU" dirty="0" err="1" smtClean="0"/>
              <a:t>квартиреху</a:t>
            </a:r>
            <a:r>
              <a:rPr lang="ru-RU" dirty="0" smtClean="0"/>
              <a:t> </a:t>
            </a:r>
            <a:r>
              <a:rPr lang="ru-RU" b="1" dirty="0" smtClean="0"/>
              <a:t>абы как</a:t>
            </a:r>
            <a:r>
              <a:rPr lang="ru-RU" dirty="0" smtClean="0"/>
              <a:t>, за бесценок. [Андрей Волос. Недвижимость (2000) // «Новый Мир», 2001]</a:t>
            </a:r>
          </a:p>
          <a:p>
            <a:pPr lvl="1"/>
            <a:r>
              <a:rPr lang="ru-RU" dirty="0" smtClean="0"/>
              <a:t>Учиться </a:t>
            </a:r>
            <a:r>
              <a:rPr lang="ru-RU" b="1" dirty="0" smtClean="0"/>
              <a:t>абы как</a:t>
            </a:r>
            <a:r>
              <a:rPr lang="ru-RU" dirty="0" smtClean="0"/>
              <a:t> она </a:t>
            </a:r>
            <a:r>
              <a:rPr lang="ru-RU" b="1" dirty="0" smtClean="0"/>
              <a:t>не умела</a:t>
            </a:r>
            <a:r>
              <a:rPr lang="ru-RU" dirty="0" smtClean="0"/>
              <a:t> и мерно тянула воз. [Сергей </a:t>
            </a:r>
            <a:r>
              <a:rPr lang="ru-RU" dirty="0" err="1" smtClean="0"/>
              <a:t>Каледин</a:t>
            </a:r>
            <a:r>
              <a:rPr lang="ru-RU" dirty="0" smtClean="0"/>
              <a:t>. Аллея Руж // «Огонек», 2013]</a:t>
            </a:r>
          </a:p>
          <a:p>
            <a:pPr lvl="1"/>
            <a:r>
              <a:rPr lang="ru-RU" dirty="0" smtClean="0"/>
              <a:t>я думаю, </a:t>
            </a:r>
            <a:r>
              <a:rPr lang="ru-RU" b="1" dirty="0" smtClean="0"/>
              <a:t>абы кому</a:t>
            </a:r>
            <a:r>
              <a:rPr lang="ru-RU" dirty="0" smtClean="0"/>
              <a:t> проводить Олимпиаду и ЧМ по футболу </a:t>
            </a:r>
            <a:r>
              <a:rPr lang="ru-RU" b="1" dirty="0" smtClean="0"/>
              <a:t>не доверят</a:t>
            </a:r>
            <a:r>
              <a:rPr lang="ru-RU" dirty="0" smtClean="0"/>
              <a:t>… [коллективный. Форум: Жители Пугачева из-за убийства десантника перекрывали трассу (2013)]</a:t>
            </a:r>
          </a:p>
          <a:p>
            <a:pPr lvl="1"/>
            <a:r>
              <a:rPr lang="ru-RU" dirty="0" smtClean="0"/>
              <a:t>Он поступал в аспирантуру, его профессор лично звал ― </a:t>
            </a:r>
            <a:r>
              <a:rPr lang="ru-RU" b="1" dirty="0" smtClean="0"/>
              <a:t>не думаю</a:t>
            </a:r>
            <a:r>
              <a:rPr lang="ru-RU" dirty="0" smtClean="0"/>
              <a:t>, что звали бы </a:t>
            </a:r>
            <a:r>
              <a:rPr lang="ru-RU" b="1" dirty="0" smtClean="0"/>
              <a:t>абы кого</a:t>
            </a:r>
            <a:r>
              <a:rPr lang="ru-RU" dirty="0" smtClean="0"/>
              <a:t>! [коллективный. Форум: Большая перемена (2001-2011)]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307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Негативная полярность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Отрицание, </a:t>
            </a:r>
            <a:r>
              <a:rPr lang="ru-RU" dirty="0"/>
              <a:t>скрыто в лексическом значении одного из слов, в контексте которого появляется </a:t>
            </a:r>
            <a:r>
              <a:rPr lang="ru-RU" i="1" dirty="0"/>
              <a:t>абы</a:t>
            </a:r>
            <a:r>
              <a:rPr lang="ru-RU" dirty="0"/>
              <a:t>:</a:t>
            </a:r>
            <a:endParaRPr lang="en-US" dirty="0"/>
          </a:p>
          <a:p>
            <a:pPr lvl="1"/>
            <a:r>
              <a:rPr lang="ru-RU" dirty="0"/>
              <a:t>Все звали в рестораны, норовили оказать какие-то услуги… Но Петрицкий </a:t>
            </a:r>
            <a:r>
              <a:rPr lang="ru-RU" b="1" dirty="0"/>
              <a:t>запретил</a:t>
            </a:r>
            <a:r>
              <a:rPr lang="ru-RU" dirty="0"/>
              <a:t> дружить </a:t>
            </a:r>
            <a:r>
              <a:rPr lang="ru-RU" b="1" dirty="0"/>
              <a:t>абы с кем</a:t>
            </a:r>
            <a:r>
              <a:rPr lang="ru-RU" dirty="0"/>
              <a:t>. [Даниил Корецкий. Менты не ангелы, но… (2011)]</a:t>
            </a:r>
            <a:endParaRPr lang="en-US" dirty="0"/>
          </a:p>
          <a:p>
            <a:r>
              <a:rPr lang="ru-RU" dirty="0" smtClean="0"/>
              <a:t>В вышеприведенном примере </a:t>
            </a:r>
            <a:r>
              <a:rPr lang="ru-RU" i="1" dirty="0" smtClean="0"/>
              <a:t>не дума</a:t>
            </a:r>
            <a:r>
              <a:rPr lang="ru-RU" dirty="0" smtClean="0"/>
              <a:t>ю можно было бы заменить на </a:t>
            </a:r>
            <a:r>
              <a:rPr lang="ru-RU" i="1" dirty="0" smtClean="0"/>
              <a:t>сомневаюсь</a:t>
            </a:r>
            <a:r>
              <a:rPr lang="ru-RU" dirty="0" smtClean="0"/>
              <a:t>, и употребление </a:t>
            </a:r>
            <a:r>
              <a:rPr lang="ru-RU" i="1" dirty="0" smtClean="0"/>
              <a:t>абы</a:t>
            </a:r>
            <a:r>
              <a:rPr lang="ru-RU" dirty="0" smtClean="0"/>
              <a:t> было бы столь же естественным:</a:t>
            </a:r>
          </a:p>
          <a:p>
            <a:pPr lvl="1"/>
            <a:r>
              <a:rPr lang="ru-RU" dirty="0" smtClean="0"/>
              <a:t>Он поступал в аспирантуру, его профессор лично звал ― </a:t>
            </a:r>
            <a:r>
              <a:rPr lang="ru-RU" b="1" dirty="0" smtClean="0"/>
              <a:t>не думаю</a:t>
            </a:r>
            <a:r>
              <a:rPr lang="ru-RU" dirty="0" smtClean="0"/>
              <a:t>, что звали бы </a:t>
            </a:r>
            <a:r>
              <a:rPr lang="ru-RU" b="1" dirty="0" smtClean="0"/>
              <a:t>абы кого</a:t>
            </a:r>
            <a:r>
              <a:rPr lang="ru-RU" dirty="0" smtClean="0"/>
              <a:t>! [коллективный. Форум: Большая перемена (2001-2011)]</a:t>
            </a:r>
          </a:p>
          <a:p>
            <a:pPr lvl="1"/>
            <a:r>
              <a:rPr lang="ru-RU" dirty="0" smtClean="0"/>
              <a:t>Он поступал в аспирантуру, его профессор лично звал ― </a:t>
            </a:r>
            <a:r>
              <a:rPr lang="ru-RU" b="1" dirty="0" smtClean="0"/>
              <a:t>сомневаюсь</a:t>
            </a:r>
            <a:r>
              <a:rPr lang="ru-RU" dirty="0" smtClean="0"/>
              <a:t>, что звали бы </a:t>
            </a:r>
            <a:r>
              <a:rPr lang="ru-RU" b="1" dirty="0" smtClean="0"/>
              <a:t>абы кого</a:t>
            </a:r>
            <a:r>
              <a:rPr lang="ru-RU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90037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отсутствия негативной полярности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Идея </a:t>
            </a:r>
            <a:r>
              <a:rPr lang="ru-RU" dirty="0"/>
              <a:t>случайности </a:t>
            </a:r>
            <a:r>
              <a:rPr lang="ru-RU" dirty="0" smtClean="0"/>
              <a:t>выбора иногда оказывается </a:t>
            </a:r>
            <a:r>
              <a:rPr lang="ru-RU" dirty="0"/>
              <a:t>достаточным основанием для употребления </a:t>
            </a:r>
            <a:r>
              <a:rPr lang="ru-RU" i="1" dirty="0"/>
              <a:t>абы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…я определенно за форму. Ибо это придает, ну, что-то свое каждой школе. Когда я училась в начальной, у нас была школьная форма, конечно не фонтан, но была. Было оригинально, ибо все остальные школы ходили </a:t>
            </a:r>
            <a:r>
              <a:rPr lang="ru-RU" b="1" dirty="0" smtClean="0"/>
              <a:t>абы как</a:t>
            </a:r>
            <a:r>
              <a:rPr lang="ru-RU" dirty="0" smtClean="0"/>
              <a:t>, а мы определенно. Все знали из какой школы ребенок, и это было интересно. [коллективный. Форум: Школьная форма. За и против (2007-2010)]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en-US" dirty="0" smtClean="0"/>
              <a:t>‘</a:t>
            </a:r>
            <a:r>
              <a:rPr lang="ru-RU" dirty="0" smtClean="0"/>
              <a:t>даже плохая форма (</a:t>
            </a:r>
            <a:r>
              <a:rPr lang="ru-RU" i="1" dirty="0" smtClean="0"/>
              <a:t>не фонтан</a:t>
            </a:r>
            <a:r>
              <a:rPr lang="ru-RU" dirty="0" smtClean="0"/>
              <a:t>) лучше, чем произвольно выбранная одежда</a:t>
            </a:r>
            <a:r>
              <a:rPr lang="en-US" dirty="0" smtClean="0"/>
              <a:t>’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92656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отсутствия негативной полярности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Чаще всего – </a:t>
            </a:r>
            <a:r>
              <a:rPr lang="ru-RU" dirty="0"/>
              <a:t>примеры, в которых идея </a:t>
            </a:r>
            <a:r>
              <a:rPr lang="ru-RU" dirty="0" err="1"/>
              <a:t>рандомности</a:t>
            </a:r>
            <a:r>
              <a:rPr lang="ru-RU" dirty="0"/>
              <a:t> сопровождается идеей низкого качества или небрежности:</a:t>
            </a:r>
            <a:endParaRPr lang="en-US" dirty="0"/>
          </a:p>
          <a:p>
            <a:pPr lvl="1"/>
            <a:r>
              <a:rPr lang="ru-RU" dirty="0"/>
              <a:t>Пригласили крышу перекрывать неверующих, они запили, неделю делали и сделали </a:t>
            </a:r>
            <a:r>
              <a:rPr lang="ru-RU" b="1" dirty="0"/>
              <a:t>абы как</a:t>
            </a:r>
            <a:r>
              <a:rPr lang="ru-RU" dirty="0"/>
              <a:t>, а тут ― один день и высочайшее качество. [В. Н. Павленко, К. </a:t>
            </a:r>
            <a:r>
              <a:rPr lang="ru-RU" dirty="0" err="1"/>
              <a:t>Ваннер</a:t>
            </a:r>
            <a:r>
              <a:rPr lang="ru-RU" dirty="0"/>
              <a:t>. Особенности психологии евангельских христиан-баптистов (2004) // «Вопросы психологии», 2004.10.12]</a:t>
            </a:r>
            <a:endParaRPr lang="en-US" dirty="0"/>
          </a:p>
          <a:p>
            <a:pPr lvl="1"/>
            <a:r>
              <a:rPr lang="ru-RU" dirty="0"/>
              <a:t>Спросить не с кого, зато и свое дело можно сделать </a:t>
            </a:r>
            <a:r>
              <a:rPr lang="ru-RU" b="1" dirty="0"/>
              <a:t>абы как</a:t>
            </a:r>
            <a:r>
              <a:rPr lang="ru-RU" dirty="0"/>
              <a:t>, </a:t>
            </a:r>
            <a:r>
              <a:rPr lang="ru-RU" b="1" dirty="0"/>
              <a:t>тяп-ляп</a:t>
            </a:r>
            <a:r>
              <a:rPr lang="ru-RU" dirty="0"/>
              <a:t>. [Время события люди (2003) // «Встреча» (Дубна), 2003.02.12] </a:t>
            </a:r>
            <a:endParaRPr lang="en-US" dirty="0"/>
          </a:p>
          <a:p>
            <a:pPr lvl="1"/>
            <a:r>
              <a:rPr lang="ru-RU" dirty="0"/>
              <a:t>Да и соблюдался-то он в те недолгие годы </a:t>
            </a:r>
            <a:r>
              <a:rPr lang="ru-RU" b="1" dirty="0"/>
              <a:t>абы как</a:t>
            </a:r>
            <a:r>
              <a:rPr lang="ru-RU" dirty="0"/>
              <a:t>, </a:t>
            </a:r>
            <a:r>
              <a:rPr lang="ru-RU" b="1" dirty="0"/>
              <a:t>спустя рукава</a:t>
            </a:r>
            <a:r>
              <a:rPr lang="ru-RU" dirty="0"/>
              <a:t>. [Алла </a:t>
            </a:r>
            <a:r>
              <a:rPr lang="ru-RU" dirty="0" err="1"/>
              <a:t>Лерчик</a:t>
            </a:r>
            <a:r>
              <a:rPr lang="ru-RU" dirty="0"/>
              <a:t>. Жемчуг слёз и розы смеха // «Зеркало мира», 2012] </a:t>
            </a:r>
            <a:endParaRPr lang="en-US" dirty="0"/>
          </a:p>
          <a:p>
            <a:pPr lvl="1"/>
            <a:r>
              <a:rPr lang="ru-RU" dirty="0"/>
              <a:t>― Олег Николаевич открыл другую бутылку коньяка. ― Учится ― </a:t>
            </a:r>
            <a:r>
              <a:rPr lang="ru-RU" b="1" dirty="0"/>
              <a:t>абы как</a:t>
            </a:r>
            <a:r>
              <a:rPr lang="ru-RU" dirty="0"/>
              <a:t>! </a:t>
            </a:r>
            <a:r>
              <a:rPr lang="ru-RU" b="1" dirty="0"/>
              <a:t>Работать не желает</a:t>
            </a:r>
            <a:r>
              <a:rPr lang="ru-RU" dirty="0"/>
              <a:t>! [Карен Шахназаров. Курьер (1986</a:t>
            </a:r>
            <a:r>
              <a:rPr lang="ru-RU" dirty="0" smtClean="0"/>
              <a:t>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35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</a:t>
            </a:r>
            <a:r>
              <a:rPr lang="ru-RU" dirty="0" err="1" smtClean="0"/>
              <a:t>рандомности</a:t>
            </a:r>
            <a:r>
              <a:rPr lang="ru-RU" dirty="0" smtClean="0"/>
              <a:t> плюс идея низкого качества или небрежности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Даже </a:t>
            </a:r>
            <a:r>
              <a:rPr lang="ru-RU" dirty="0" smtClean="0"/>
              <a:t>когда </a:t>
            </a:r>
            <a:r>
              <a:rPr lang="ru-RU" dirty="0"/>
              <a:t>идея низкого качества не профилирована, читатель часто бывает склонен вычитывать эту идею из текста:</a:t>
            </a:r>
            <a:endParaRPr lang="en-US" dirty="0"/>
          </a:p>
          <a:p>
            <a:pPr lvl="1"/>
            <a:r>
              <a:rPr lang="ru-RU" dirty="0"/>
              <a:t>От главной улицы вверх, в сторону бора, ― частые переулки, там уже и ворот нет, и ограды далеко не везде, городьба поставлена </a:t>
            </a:r>
            <a:r>
              <a:rPr lang="ru-RU" b="1" dirty="0"/>
              <a:t>абы как</a:t>
            </a:r>
            <a:r>
              <a:rPr lang="ru-RU" dirty="0"/>
              <a:t> ― и плетень, и </a:t>
            </a:r>
            <a:r>
              <a:rPr lang="ru-RU" dirty="0" err="1"/>
              <a:t>жердянник</a:t>
            </a:r>
            <a:r>
              <a:rPr lang="ru-RU" dirty="0"/>
              <a:t>, и просто подсолнухи посажены полосой погуще, вот тебе и грань между дворами. [Сергей Залыгин. Соленая Падь (1967</a:t>
            </a:r>
            <a:r>
              <a:rPr lang="ru-RU" dirty="0" smtClean="0"/>
              <a:t>)] – строго говоря</a:t>
            </a:r>
            <a:r>
              <a:rPr lang="ru-RU" dirty="0"/>
              <a:t>, речь идет только о случайном выборе средств разметки, однако возникает ощущение неопрятности и запустения</a:t>
            </a:r>
            <a:r>
              <a:rPr lang="ru-RU" dirty="0" smtClean="0"/>
              <a:t>.</a:t>
            </a:r>
          </a:p>
          <a:p>
            <a:r>
              <a:rPr lang="ru-RU" dirty="0"/>
              <a:t>Не случайно </a:t>
            </a:r>
            <a:r>
              <a:rPr lang="ru-RU" i="1" dirty="0"/>
              <a:t>абы</a:t>
            </a:r>
            <a:r>
              <a:rPr lang="ru-RU" dirty="0"/>
              <a:t> иногда встречается в одной фразе с </a:t>
            </a:r>
            <a:r>
              <a:rPr lang="ru-RU" i="1" dirty="0"/>
              <a:t>попало</a:t>
            </a:r>
            <a:r>
              <a:rPr lang="ru-RU" dirty="0"/>
              <a:t>:</a:t>
            </a:r>
            <a:endParaRPr lang="en-US" dirty="0"/>
          </a:p>
          <a:p>
            <a:pPr lvl="1"/>
            <a:r>
              <a:rPr lang="ru-RU" dirty="0" smtClean="0"/>
              <a:t>Как будто вдохновение делало его чужим в своей квартире, случайным гостем, стесняющимся занимать место хозяина и пристраивающимся </a:t>
            </a:r>
            <a:r>
              <a:rPr lang="ru-RU" b="1" dirty="0" smtClean="0"/>
              <a:t>абы как где попало</a:t>
            </a:r>
            <a:r>
              <a:rPr lang="ru-RU" dirty="0" smtClean="0"/>
              <a:t>. [Евгений Чижов. Перевод с подстрочника (2012)]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862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Избирательность в отношении </a:t>
            </a:r>
            <a:r>
              <a:rPr lang="ru-RU" i="1" dirty="0" smtClean="0"/>
              <a:t>К-слов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Чаще всего – со </a:t>
            </a:r>
            <a:r>
              <a:rPr lang="ru-RU" dirty="0"/>
              <a:t>словами </a:t>
            </a:r>
            <a:r>
              <a:rPr lang="ru-RU" i="1" dirty="0"/>
              <a:t>кто</a:t>
            </a:r>
            <a:r>
              <a:rPr lang="ru-RU" dirty="0"/>
              <a:t>, </a:t>
            </a:r>
            <a:r>
              <a:rPr lang="ru-RU" i="1" dirty="0"/>
              <a:t>что</a:t>
            </a:r>
            <a:r>
              <a:rPr lang="ru-RU" dirty="0"/>
              <a:t>, </a:t>
            </a:r>
            <a:r>
              <a:rPr lang="ru-RU" i="1" dirty="0"/>
              <a:t>как</a:t>
            </a:r>
            <a:r>
              <a:rPr lang="ru-RU" dirty="0"/>
              <a:t> и </a:t>
            </a:r>
            <a:r>
              <a:rPr lang="ru-RU" i="1" dirty="0"/>
              <a:t>какой</a:t>
            </a:r>
            <a:r>
              <a:rPr lang="ru-RU" dirty="0"/>
              <a:t>:</a:t>
            </a:r>
            <a:endParaRPr lang="en-US" dirty="0"/>
          </a:p>
          <a:p>
            <a:pPr lvl="1"/>
            <a:r>
              <a:rPr lang="ru-RU" i="1" dirty="0"/>
              <a:t>Но если Кира была готова бежать под венец </a:t>
            </a:r>
            <a:r>
              <a:rPr lang="ru-RU" b="1" i="1" dirty="0"/>
              <a:t>абы с кем</a:t>
            </a:r>
            <a:r>
              <a:rPr lang="ru-RU" i="1" dirty="0"/>
              <a:t>, то Катя хотела большой любви. [Дарья Донцова. Доллары царя Гороха (2004)] </a:t>
            </a:r>
            <a:endParaRPr lang="en-US" i="1" dirty="0"/>
          </a:p>
          <a:p>
            <a:pPr lvl="1"/>
            <a:r>
              <a:rPr lang="ru-RU" i="1" dirty="0"/>
              <a:t>Ну еще в студию приходят гости, и не </a:t>
            </a:r>
            <a:r>
              <a:rPr lang="ru-RU" b="1" i="1" dirty="0"/>
              <a:t>абы кто</a:t>
            </a:r>
            <a:r>
              <a:rPr lang="ru-RU" i="1" dirty="0"/>
              <a:t> с улицы, а именитые актеры, политики, певцы и другие деятели шоу-бизнеса. [коллективный. Форум: Комментарии к передаче «</a:t>
            </a:r>
            <a:r>
              <a:rPr lang="ru-RU" i="1" dirty="0" err="1"/>
              <a:t>ПрожекторПерисХилтон</a:t>
            </a:r>
            <a:r>
              <a:rPr lang="ru-RU" i="1" dirty="0"/>
              <a:t>» (2009-2011)]</a:t>
            </a:r>
            <a:endParaRPr lang="en-US" i="1" dirty="0"/>
          </a:p>
          <a:p>
            <a:pPr lvl="1"/>
            <a:r>
              <a:rPr lang="ru-RU" i="1" dirty="0"/>
              <a:t>И у нас не принято ходить на работу </a:t>
            </a:r>
            <a:r>
              <a:rPr lang="ru-RU" b="1" i="1" dirty="0"/>
              <a:t>абы в чем</a:t>
            </a:r>
            <a:r>
              <a:rPr lang="ru-RU" i="1" dirty="0"/>
              <a:t>. [А. В. </a:t>
            </a:r>
            <a:r>
              <a:rPr lang="ru-RU" i="1" dirty="0" err="1"/>
              <a:t>Жвалевский</a:t>
            </a:r>
            <a:r>
              <a:rPr lang="ru-RU" i="1" dirty="0"/>
              <a:t>, Е. Пастернак. Время всегда хорошее (2009)] </a:t>
            </a:r>
            <a:endParaRPr lang="en-US" i="1" dirty="0"/>
          </a:p>
          <a:p>
            <a:pPr lvl="1"/>
            <a:r>
              <a:rPr lang="ru-RU" i="1" dirty="0"/>
              <a:t>Конечно, рисовать надо не </a:t>
            </a:r>
            <a:r>
              <a:rPr lang="ru-RU" b="1" i="1" dirty="0"/>
              <a:t>абы что</a:t>
            </a:r>
            <a:r>
              <a:rPr lang="ru-RU" i="1" dirty="0"/>
              <a:t>, а нечто приемлемое для данной команды, и не </a:t>
            </a:r>
            <a:r>
              <a:rPr lang="ru-RU" b="1" i="1" dirty="0"/>
              <a:t>абы как</a:t>
            </a:r>
            <a:r>
              <a:rPr lang="ru-RU" i="1" dirty="0"/>
              <a:t>, а в том стиле, в каком делаются и другие надписи этой группы. [Илья Абель. Новый палимпсест или краткий словарь иностранных слов // «Знание - сила», 2005]</a:t>
            </a:r>
            <a:endParaRPr lang="en-US" i="1" dirty="0"/>
          </a:p>
          <a:p>
            <a:pPr lvl="1"/>
            <a:r>
              <a:rPr lang="ru-RU" i="1" dirty="0"/>
              <a:t>Всех наша мамочка учила относиться к делу не </a:t>
            </a:r>
            <a:r>
              <a:rPr lang="ru-RU" b="1" i="1" dirty="0"/>
              <a:t>абы как</a:t>
            </a:r>
            <a:r>
              <a:rPr lang="ru-RU" i="1" dirty="0"/>
              <a:t>, а с полной ответственностью. [коллективный. Сердце матери (2013.03.15) // «Новгородские ведомости», 2013]</a:t>
            </a:r>
            <a:endParaRPr lang="en-US" i="1" dirty="0"/>
          </a:p>
          <a:p>
            <a:pPr lvl="1"/>
            <a:r>
              <a:rPr lang="ru-RU" i="1" dirty="0"/>
              <a:t>Да ему нужна не </a:t>
            </a:r>
            <a:r>
              <a:rPr lang="ru-RU" b="1" i="1" dirty="0"/>
              <a:t>абы какая</a:t>
            </a:r>
            <a:r>
              <a:rPr lang="ru-RU" i="1" dirty="0"/>
              <a:t>, а чтобы и богатая, и с квартирой, и чтобы ему трусы покупала. [Маша </a:t>
            </a:r>
            <a:r>
              <a:rPr lang="ru-RU" i="1" dirty="0" err="1"/>
              <a:t>Трауб</a:t>
            </a:r>
            <a:r>
              <a:rPr lang="ru-RU" i="1" dirty="0"/>
              <a:t>. </a:t>
            </a:r>
            <a:r>
              <a:rPr lang="ru-RU" i="1" dirty="0" err="1"/>
              <a:t>Ласточ</a:t>
            </a:r>
            <a:r>
              <a:rPr lang="ru-RU" i="1" dirty="0"/>
              <a:t>…ка (2012</a:t>
            </a:r>
            <a:r>
              <a:rPr lang="ru-RU" i="1" dirty="0" smtClean="0"/>
              <a:t>)]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37602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сочетания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Ну, комиссию </a:t>
            </a:r>
            <a:r>
              <a:rPr lang="ru-RU" b="1" dirty="0"/>
              <a:t>абы когда</a:t>
            </a:r>
            <a:r>
              <a:rPr lang="ru-RU" dirty="0"/>
              <a:t> не соберёшь, нужен приказ по вузу и нужно, чтобы члены комиссии могли присутствовать…</a:t>
            </a:r>
            <a:endParaRPr lang="en-US" dirty="0"/>
          </a:p>
          <a:p>
            <a:pPr lvl="0"/>
            <a:r>
              <a:rPr lang="ru-RU" dirty="0"/>
              <a:t>В центре деревни стоит деревянная </a:t>
            </a:r>
            <a:r>
              <a:rPr lang="ru-RU" dirty="0" err="1"/>
              <a:t>протестанская</a:t>
            </a:r>
            <a:r>
              <a:rPr lang="ru-RU" dirty="0"/>
              <a:t> церковь. Вокруг нее кладбище. Построена не </a:t>
            </a:r>
            <a:r>
              <a:rPr lang="ru-RU" b="1" dirty="0"/>
              <a:t>абы когда</a:t>
            </a:r>
            <a:r>
              <a:rPr lang="ru-RU" dirty="0"/>
              <a:t>, а в 1667 году!</a:t>
            </a:r>
            <a:endParaRPr lang="en-US" dirty="0"/>
          </a:p>
          <a:p>
            <a:pPr lvl="0"/>
            <a:r>
              <a:rPr lang="ru-RU" dirty="0"/>
              <a:t>Мальчик, названный Андрюшей в честь героического папы, появился на свет не </a:t>
            </a:r>
            <a:r>
              <a:rPr lang="ru-RU" b="1" dirty="0"/>
              <a:t>абы когда</a:t>
            </a:r>
            <a:r>
              <a:rPr lang="ru-RU" dirty="0"/>
              <a:t>, а в самый день победы — 9 мая 1945 года.</a:t>
            </a:r>
            <a:endParaRPr lang="en-US" dirty="0"/>
          </a:p>
          <a:p>
            <a:pPr lvl="0"/>
            <a:r>
              <a:rPr lang="ru-RU" b="1" dirty="0"/>
              <a:t>Абы где</a:t>
            </a:r>
            <a:r>
              <a:rPr lang="ru-RU" dirty="0"/>
              <a:t> компьютер лучше не покупать. Шоппинг в интернете становится все популярнее. Покупки в интернете могут быть еще более выгодными.</a:t>
            </a:r>
            <a:endParaRPr lang="en-US" dirty="0"/>
          </a:p>
          <a:p>
            <a:pPr lvl="0"/>
            <a:r>
              <a:rPr lang="ru-RU" dirty="0"/>
              <a:t>При этом квартиру не </a:t>
            </a:r>
            <a:r>
              <a:rPr lang="ru-RU" b="1" dirty="0"/>
              <a:t>абы где</a:t>
            </a:r>
            <a:r>
              <a:rPr lang="ru-RU" dirty="0"/>
              <a:t>, а в Москве, желательно в хорошем районе.</a:t>
            </a:r>
            <a:endParaRPr lang="en-US" dirty="0"/>
          </a:p>
          <a:p>
            <a:pPr lvl="0"/>
            <a:r>
              <a:rPr lang="ru-RU" dirty="0" smtClean="0"/>
              <a:t>Так </a:t>
            </a:r>
            <a:r>
              <a:rPr lang="ru-RU" dirty="0"/>
              <a:t>все сразу бесятся-как так?? иди </a:t>
            </a:r>
            <a:r>
              <a:rPr lang="ru-RU" b="1" dirty="0"/>
              <a:t>абы куда</a:t>
            </a:r>
            <a:r>
              <a:rPr lang="ru-RU" dirty="0"/>
              <a:t> работать? я ищу исключительно вакансию по редкой специальности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11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сочетания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Но </a:t>
            </a:r>
            <a:r>
              <a:rPr lang="ru-RU" dirty="0"/>
              <a:t>если ее нет, то надо ее сначала подготовить и создавать, чтобы музеи не переселялись </a:t>
            </a:r>
            <a:r>
              <a:rPr lang="ru-RU" b="1" dirty="0"/>
              <a:t>абы куда</a:t>
            </a:r>
            <a:r>
              <a:rPr lang="ru-RU" dirty="0"/>
              <a:t>, в какие-то мало приспособленные для этого здания.</a:t>
            </a:r>
            <a:endParaRPr lang="en-US" dirty="0"/>
          </a:p>
          <a:p>
            <a:pPr lvl="0"/>
            <a:r>
              <a:rPr lang="ru-RU" dirty="0" err="1"/>
              <a:t>Мурамаса</a:t>
            </a:r>
            <a:r>
              <a:rPr lang="ru-RU" dirty="0"/>
              <a:t> в филлерах - он же не </a:t>
            </a:r>
            <a:r>
              <a:rPr lang="ru-RU" b="1" dirty="0"/>
              <a:t>абы откуда</a:t>
            </a:r>
            <a:r>
              <a:rPr lang="ru-RU" dirty="0"/>
              <a:t> взялся! </a:t>
            </a:r>
            <a:r>
              <a:rPr lang="ru-RU" dirty="0" err="1"/>
              <a:t>Момото</a:t>
            </a:r>
            <a:r>
              <a:rPr lang="ru-RU" dirty="0"/>
              <a:t> </a:t>
            </a:r>
            <a:r>
              <a:rPr lang="ru-RU" dirty="0" err="1"/>
              <a:t>Мурамаса</a:t>
            </a:r>
            <a:r>
              <a:rPr lang="ru-RU" dirty="0"/>
              <a:t> - это древний изготовитель мечей в Японии...</a:t>
            </a:r>
            <a:endParaRPr lang="en-US" dirty="0"/>
          </a:p>
          <a:p>
            <a:pPr lvl="0"/>
            <a:r>
              <a:rPr lang="ru-RU" dirty="0"/>
              <a:t>Вот прям никогда не </a:t>
            </a:r>
            <a:r>
              <a:rPr lang="ru-RU" dirty="0" err="1"/>
              <a:t>логиньтесь</a:t>
            </a:r>
            <a:r>
              <a:rPr lang="ru-RU" dirty="0"/>
              <a:t> </a:t>
            </a:r>
            <a:r>
              <a:rPr lang="ru-RU" b="1" dirty="0"/>
              <a:t>абы откуда</a:t>
            </a:r>
            <a:r>
              <a:rPr lang="ru-RU" dirty="0"/>
              <a:t>.</a:t>
            </a:r>
            <a:endParaRPr lang="en-US" dirty="0"/>
          </a:p>
          <a:p>
            <a:pPr lvl="0"/>
            <a:r>
              <a:rPr lang="ru-RU" dirty="0" smtClean="0"/>
              <a:t>Дураку </a:t>
            </a:r>
            <a:r>
              <a:rPr lang="ru-RU" dirty="0"/>
              <a:t>понятно, что столь высокие фигуры </a:t>
            </a:r>
            <a:r>
              <a:rPr lang="ru-RU" b="1" dirty="0"/>
              <a:t>абы зачем</a:t>
            </a:r>
            <a:r>
              <a:rPr lang="ru-RU" dirty="0"/>
              <a:t> и абы к кому не ездят...</a:t>
            </a:r>
            <a:endParaRPr lang="en-US" dirty="0"/>
          </a:p>
          <a:p>
            <a:pPr lvl="0"/>
            <a:r>
              <a:rPr lang="ru-RU" dirty="0"/>
              <a:t>...Царевна-лягушка является в русских сказках не </a:t>
            </a:r>
            <a:r>
              <a:rPr lang="ru-RU" b="1" dirty="0"/>
              <a:t>абы почему</a:t>
            </a:r>
            <a:r>
              <a:rPr lang="ru-RU" dirty="0"/>
              <a:t>, а потому…</a:t>
            </a:r>
            <a:endParaRPr lang="en-US" dirty="0"/>
          </a:p>
          <a:p>
            <a:pPr lvl="0"/>
            <a:r>
              <a:rPr lang="ru-RU" dirty="0" smtClean="0"/>
              <a:t>…</a:t>
            </a:r>
            <a:r>
              <a:rPr lang="ru-RU" dirty="0"/>
              <a:t>в наше время деньги нужны всем и все хотят их заработать и не </a:t>
            </a:r>
            <a:r>
              <a:rPr lang="ru-RU" b="1" dirty="0"/>
              <a:t>абы сколько</a:t>
            </a:r>
            <a:r>
              <a:rPr lang="ru-RU" dirty="0"/>
              <a:t>, а чтобы хватало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6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Методологическое замечание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Привычным является такое использование корпусных данных, при котором выдвигаются те или иные гипотезы, которые в дальнейшем проверяются на основе статистического </a:t>
            </a:r>
            <a:r>
              <a:rPr lang="ru-RU" dirty="0" smtClean="0"/>
              <a:t>анализа.</a:t>
            </a:r>
          </a:p>
          <a:p>
            <a:r>
              <a:rPr lang="ru-RU" dirty="0" smtClean="0"/>
              <a:t>Не </a:t>
            </a:r>
            <a:r>
              <a:rPr lang="ru-RU" dirty="0"/>
              <a:t>менее плодотворным может оказаться подход, при котором сами гипотезы формулируются на основе изучения большого массива корпусных </a:t>
            </a:r>
            <a:r>
              <a:rPr lang="ru-RU" dirty="0" smtClean="0"/>
              <a:t>данных.</a:t>
            </a:r>
          </a:p>
          <a:p>
            <a:r>
              <a:rPr lang="ru-RU" dirty="0" smtClean="0"/>
              <a:t>Разумеется</a:t>
            </a:r>
            <a:r>
              <a:rPr lang="ru-RU" dirty="0"/>
              <a:t>, эти два подхода не противоречат друг другу</a:t>
            </a:r>
            <a:r>
              <a:rPr lang="ru-RU" dirty="0" smtClean="0"/>
              <a:t>.</a:t>
            </a:r>
          </a:p>
          <a:p>
            <a:r>
              <a:rPr lang="en-US" dirty="0" smtClean="0"/>
              <a:t>Case study:</a:t>
            </a:r>
            <a:r>
              <a:rPr lang="ru-RU" dirty="0" smtClean="0"/>
              <a:t> </a:t>
            </a:r>
            <a:r>
              <a:rPr lang="ru-RU" i="1" dirty="0" smtClean="0"/>
              <a:t>абы</a:t>
            </a:r>
            <a:r>
              <a:rPr lang="ru-RU" dirty="0" smtClean="0"/>
              <a:t> как показатель </a:t>
            </a:r>
            <a:r>
              <a:rPr lang="ru-RU" dirty="0" err="1" smtClean="0"/>
              <a:t>незаданности</a:t>
            </a:r>
            <a:r>
              <a:rPr lang="ru-RU" dirty="0" smtClean="0"/>
              <a:t> критериев выбора.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1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Союзные употребления </a:t>
            </a:r>
            <a:r>
              <a:rPr lang="ru-RU" i="1" dirty="0" smtClean="0"/>
              <a:t>абы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Незначительная </a:t>
            </a:r>
            <a:r>
              <a:rPr lang="ru-RU" dirty="0"/>
              <a:t>часть современного корпусного </a:t>
            </a:r>
            <a:r>
              <a:rPr lang="ru-RU" dirty="0" smtClean="0"/>
              <a:t>материала.</a:t>
            </a:r>
          </a:p>
          <a:p>
            <a:r>
              <a:rPr lang="ru-RU" dirty="0"/>
              <a:t>О</a:t>
            </a:r>
            <a:r>
              <a:rPr lang="ru-RU" dirty="0" smtClean="0"/>
              <a:t>ни </a:t>
            </a:r>
            <a:r>
              <a:rPr lang="ru-RU" dirty="0"/>
              <a:t>в основном устарели: из 127 вхождений </a:t>
            </a:r>
            <a:r>
              <a:rPr lang="ru-RU" i="1" dirty="0"/>
              <a:t>абы</a:t>
            </a:r>
            <a:r>
              <a:rPr lang="ru-RU" dirty="0"/>
              <a:t> в созданные в 2000 или позже </a:t>
            </a:r>
            <a:r>
              <a:rPr lang="ru-RU" dirty="0" smtClean="0"/>
              <a:t>тексты </a:t>
            </a:r>
            <a:r>
              <a:rPr lang="ru-RU" dirty="0"/>
              <a:t>основного </a:t>
            </a:r>
            <a:r>
              <a:rPr lang="ru-RU" dirty="0" err="1"/>
              <a:t>подкорпуса</a:t>
            </a:r>
            <a:r>
              <a:rPr lang="ru-RU" dirty="0"/>
              <a:t> НКРЯ (по состоянию на 20 февраля 2018) </a:t>
            </a:r>
            <a:r>
              <a:rPr lang="ru-RU" dirty="0" smtClean="0"/>
              <a:t>шесть вхождений с союзным употреблением (одно </a:t>
            </a:r>
            <a:r>
              <a:rPr lang="ru-RU" dirty="0"/>
              <a:t>из </a:t>
            </a:r>
            <a:r>
              <a:rPr lang="ru-RU" dirty="0" smtClean="0"/>
              <a:t>них </a:t>
            </a:r>
            <a:r>
              <a:rPr lang="ru-RU" dirty="0"/>
              <a:t>– из исторического романа Александра Архангельского «Александр </a:t>
            </a:r>
            <a:r>
              <a:rPr lang="en-US" dirty="0"/>
              <a:t>I</a:t>
            </a:r>
            <a:r>
              <a:rPr lang="ru-RU" dirty="0"/>
              <a:t>» </a:t>
            </a:r>
            <a:r>
              <a:rPr lang="ru-RU" dirty="0" smtClean="0"/>
              <a:t>– явная стилизация).</a:t>
            </a:r>
          </a:p>
          <a:p>
            <a:r>
              <a:rPr lang="ru-RU" dirty="0" smtClean="0"/>
              <a:t>В </a:t>
            </a:r>
            <a:r>
              <a:rPr lang="ru-RU" dirty="0"/>
              <a:t>большинстве случаев союзное </a:t>
            </a:r>
            <a:r>
              <a:rPr lang="ru-RU" i="1" dirty="0"/>
              <a:t>абы</a:t>
            </a:r>
            <a:r>
              <a:rPr lang="ru-RU" dirty="0"/>
              <a:t> может быть заменено на нейтральное </a:t>
            </a:r>
            <a:r>
              <a:rPr lang="ru-RU" i="1" dirty="0"/>
              <a:t>лишь </a:t>
            </a:r>
            <a:r>
              <a:rPr lang="ru-RU" i="1" dirty="0" smtClean="0"/>
              <a:t>бы</a:t>
            </a:r>
            <a:r>
              <a:rPr lang="ru-RU" dirty="0" smtClean="0"/>
              <a:t>:</a:t>
            </a:r>
            <a:endParaRPr lang="en-US" dirty="0"/>
          </a:p>
          <a:p>
            <a:pPr lvl="1"/>
            <a:r>
              <a:rPr lang="ru-RU" dirty="0"/>
              <a:t>Ну, а там, кто знает: может «в вышнем суждено совете», что я должен овладеть начатками всех специальностей, какие есть в лагере, </a:t>
            </a:r>
            <a:r>
              <a:rPr lang="ru-RU" b="1" dirty="0"/>
              <a:t>абы</a:t>
            </a:r>
            <a:r>
              <a:rPr lang="ru-RU" dirty="0"/>
              <a:t> потруднее… [Юлий Даниэль. Письма из заключения (1966-1970)]</a:t>
            </a:r>
            <a:endParaRPr lang="en-US" dirty="0"/>
          </a:p>
          <a:p>
            <a:pPr lvl="1"/>
            <a:r>
              <a:rPr lang="ru-RU" dirty="0"/>
              <a:t>Когда пары сводят случайно, наугад, </a:t>
            </a:r>
            <a:r>
              <a:rPr lang="ru-RU" b="1" dirty="0"/>
              <a:t>абы</a:t>
            </a:r>
            <a:r>
              <a:rPr lang="ru-RU" dirty="0"/>
              <a:t> взлетели, </a:t>
            </a:r>
            <a:r>
              <a:rPr lang="ru-RU" b="1" dirty="0"/>
              <a:t>абы</a:t>
            </a:r>
            <a:r>
              <a:rPr lang="ru-RU" dirty="0"/>
              <a:t> поднялись и ушли, летчики, не зная друг друга, ярятся и психуют… [Артем Анфиногенов. А внизу была земля (1982)] </a:t>
            </a:r>
            <a:endParaRPr lang="en-US" dirty="0"/>
          </a:p>
          <a:p>
            <a:pPr lvl="1"/>
            <a:r>
              <a:rPr lang="ru-RU" dirty="0"/>
              <a:t>На то, что вас будут встречать с хоругвями, и не надейтесь, милая. </a:t>
            </a:r>
            <a:r>
              <a:rPr lang="ru-RU" b="1" dirty="0"/>
              <a:t>Абы</a:t>
            </a:r>
            <a:r>
              <a:rPr lang="ru-RU" dirty="0"/>
              <a:t> живой остаться. [В. Лихоносов. Ненаписанные воспоминания. Наш маленький Париж. Ч. 3-4 (1983)]</a:t>
            </a:r>
            <a:endParaRPr lang="en-US" dirty="0"/>
          </a:p>
          <a:p>
            <a:pPr lvl="1"/>
            <a:r>
              <a:rPr lang="ru-RU" dirty="0"/>
              <a:t>Но, думаешь, хотя бы половина клиентов понимает, что это такое? ― А зачем им понимать? ― пожала плечами </a:t>
            </a:r>
            <a:r>
              <a:rPr lang="ru-RU" dirty="0" err="1"/>
              <a:t>Линка</a:t>
            </a:r>
            <a:r>
              <a:rPr lang="ru-RU" dirty="0"/>
              <a:t>. ― </a:t>
            </a:r>
            <a:r>
              <a:rPr lang="ru-RU" b="1" dirty="0"/>
              <a:t>Абы</a:t>
            </a:r>
            <a:r>
              <a:rPr lang="ru-RU" dirty="0"/>
              <a:t> деньги платили. [Анна </a:t>
            </a:r>
            <a:r>
              <a:rPr lang="ru-RU" dirty="0" err="1"/>
              <a:t>Берсенева</a:t>
            </a:r>
            <a:r>
              <a:rPr lang="ru-RU" dirty="0"/>
              <a:t>. Полет над разлукой (2003-2005)]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95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Союзные употребления </a:t>
            </a:r>
            <a:r>
              <a:rPr lang="ru-RU" i="1" dirty="0" smtClean="0"/>
              <a:t>абы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Смысловой </a:t>
            </a:r>
            <a:r>
              <a:rPr lang="ru-RU" dirty="0"/>
              <a:t>компонент, который отличает </a:t>
            </a:r>
            <a:r>
              <a:rPr lang="ru-RU" i="1" dirty="0"/>
              <a:t>абы</a:t>
            </a:r>
            <a:r>
              <a:rPr lang="ru-RU" dirty="0"/>
              <a:t> от </a:t>
            </a:r>
            <a:r>
              <a:rPr lang="ru-RU" i="1" dirty="0"/>
              <a:t>угодно</a:t>
            </a:r>
            <a:r>
              <a:rPr lang="ru-RU" dirty="0"/>
              <a:t>, </a:t>
            </a:r>
            <a:r>
              <a:rPr lang="ru-RU" i="1" dirty="0"/>
              <a:t>попало</a:t>
            </a:r>
            <a:r>
              <a:rPr lang="ru-RU" dirty="0"/>
              <a:t> и </a:t>
            </a:r>
            <a:r>
              <a:rPr lang="ru-RU" i="1" dirty="0"/>
              <a:t>придется</a:t>
            </a:r>
            <a:r>
              <a:rPr lang="ru-RU" dirty="0"/>
              <a:t> и о котором шла речь выше, восходит именно к союзному употреблению </a:t>
            </a:r>
            <a:r>
              <a:rPr lang="ru-RU" i="1" dirty="0"/>
              <a:t>абы</a:t>
            </a:r>
            <a:r>
              <a:rPr lang="ru-RU" dirty="0" smtClean="0"/>
              <a:t>.</a:t>
            </a:r>
            <a:endParaRPr lang="en-US" dirty="0"/>
          </a:p>
          <a:p>
            <a:pPr lvl="1"/>
            <a:r>
              <a:rPr lang="ru-RU" dirty="0"/>
              <a:t>Тиша решил отойти от общественной жизни, подался на лесосплав в Саяны, </a:t>
            </a:r>
            <a:r>
              <a:rPr lang="ru-RU" b="1" dirty="0"/>
              <a:t>абы куда подальше</a:t>
            </a:r>
            <a:r>
              <a:rPr lang="ru-RU" dirty="0"/>
              <a:t>, старался забыть про все, что случилось в </a:t>
            </a:r>
            <a:r>
              <a:rPr lang="ru-RU" dirty="0" err="1"/>
              <a:t>Тетеревке</a:t>
            </a:r>
            <a:r>
              <a:rPr lang="ru-RU" dirty="0"/>
              <a:t>, но выковырять чувство вины не мог. [Евгений Евтушенко. Ягодные места (1982</a:t>
            </a:r>
            <a:r>
              <a:rPr lang="ru-RU" dirty="0" smtClean="0"/>
              <a:t>)]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i="1" dirty="0" smtClean="0"/>
              <a:t>абы</a:t>
            </a:r>
            <a:r>
              <a:rPr lang="ru-RU" dirty="0" smtClean="0"/>
              <a:t> употреблено в союзном значении, однако ясно виден механизм перехода от союзного употребления к «</a:t>
            </a:r>
            <a:r>
              <a:rPr lang="ru-RU" dirty="0" err="1" smtClean="0"/>
              <a:t>кванторному</a:t>
            </a:r>
            <a:r>
              <a:rPr lang="ru-RU" dirty="0" smtClean="0"/>
              <a:t>».</a:t>
            </a:r>
            <a:endParaRPr lang="en-US" dirty="0" smtClean="0"/>
          </a:p>
          <a:p>
            <a:r>
              <a:rPr lang="ru-RU" dirty="0" smtClean="0"/>
              <a:t>Значения, отсутствующие </a:t>
            </a:r>
            <a:r>
              <a:rPr lang="ru-RU" dirty="0"/>
              <a:t>в современном литературном языке:</a:t>
            </a:r>
            <a:endParaRPr lang="en-US" dirty="0"/>
          </a:p>
          <a:p>
            <a:pPr lvl="1"/>
            <a:r>
              <a:rPr lang="ru-RU" dirty="0"/>
              <a:t>Их дело. Молодые. </a:t>
            </a:r>
            <a:r>
              <a:rPr lang="ru-RU" b="1" dirty="0"/>
              <a:t>Абы</a:t>
            </a:r>
            <a:r>
              <a:rPr lang="ru-RU" dirty="0"/>
              <a:t> для здоровья полезно. [Михаил Анчаров. Как Птица </a:t>
            </a:r>
            <a:r>
              <a:rPr lang="ru-RU" dirty="0" err="1"/>
              <a:t>Гаруда</a:t>
            </a:r>
            <a:r>
              <a:rPr lang="ru-RU" dirty="0"/>
              <a:t> (1989)]</a:t>
            </a:r>
            <a:endParaRPr lang="en-US" dirty="0"/>
          </a:p>
          <a:p>
            <a:pPr lvl="1"/>
            <a:r>
              <a:rPr lang="ru-RU" dirty="0"/>
              <a:t>«Кисленького бы чего сейчас </a:t>
            </a:r>
            <a:r>
              <a:rPr lang="ru-RU" b="1" dirty="0"/>
              <a:t>абы</a:t>
            </a:r>
            <a:r>
              <a:rPr lang="ru-RU" dirty="0"/>
              <a:t> солененького, ― непроизвольно вырвалось, дурнота вдруг подкатила к горлу и тут же пропала. [Владимир </a:t>
            </a:r>
            <a:r>
              <a:rPr lang="ru-RU" dirty="0" err="1"/>
              <a:t>Личутин</a:t>
            </a:r>
            <a:r>
              <a:rPr lang="ru-RU" dirty="0"/>
              <a:t>. </a:t>
            </a:r>
            <a:r>
              <a:rPr lang="ru-RU" dirty="0" err="1"/>
              <a:t>Любостай</a:t>
            </a:r>
            <a:r>
              <a:rPr lang="ru-RU" dirty="0"/>
              <a:t> (1987)]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37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употребления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До начала </a:t>
            </a:r>
            <a:r>
              <a:rPr lang="en-US" dirty="0"/>
              <a:t>XX</a:t>
            </a:r>
            <a:r>
              <a:rPr lang="ru-RU" dirty="0"/>
              <a:t> в. оно используется почти исключительно как союз, употребления с </a:t>
            </a:r>
            <a:r>
              <a:rPr lang="ru-RU" i="1" dirty="0"/>
              <a:t>к</a:t>
            </a:r>
            <a:r>
              <a:rPr lang="ru-RU" dirty="0"/>
              <a:t>‑словами активизируются лишь с середины </a:t>
            </a:r>
            <a:r>
              <a:rPr lang="en-US" dirty="0"/>
              <a:t>XX</a:t>
            </a:r>
            <a:r>
              <a:rPr lang="ru-RU" dirty="0"/>
              <a:t> в., а тенденция к преобладанию негативной полярности совсем поздняя. Во всех без исключения примерах </a:t>
            </a:r>
            <a:r>
              <a:rPr lang="en-US" dirty="0"/>
              <a:t>XIX</a:t>
            </a:r>
            <a:r>
              <a:rPr lang="ru-RU" dirty="0"/>
              <a:t> в. из основного </a:t>
            </a:r>
            <a:r>
              <a:rPr lang="ru-RU" dirty="0" err="1"/>
              <a:t>подкорпуса</a:t>
            </a:r>
            <a:r>
              <a:rPr lang="ru-RU" dirty="0"/>
              <a:t> НКРЯ (всего 120 вхождений) представлено союзное употребление </a:t>
            </a:r>
            <a:r>
              <a:rPr lang="ru-RU" i="1" dirty="0"/>
              <a:t>абы</a:t>
            </a:r>
            <a:r>
              <a:rPr lang="ru-RU" dirty="0" smtClean="0"/>
              <a:t>:</a:t>
            </a:r>
          </a:p>
          <a:p>
            <a:pPr lvl="1"/>
            <a:r>
              <a:rPr lang="ru-RU" dirty="0"/>
              <a:t>― Государь Ива </a:t>
            </a:r>
            <a:r>
              <a:rPr lang="ru-RU" dirty="0" err="1"/>
              <a:t>Олелькович</a:t>
            </a:r>
            <a:r>
              <a:rPr lang="ru-RU" dirty="0"/>
              <a:t>, невеста твоя едет, иди навстречу, </a:t>
            </a:r>
            <a:r>
              <a:rPr lang="ru-RU" b="1" dirty="0"/>
              <a:t>абы</a:t>
            </a:r>
            <a:r>
              <a:rPr lang="ru-RU" dirty="0"/>
              <a:t> хищник Кощей не </a:t>
            </a:r>
            <a:r>
              <a:rPr lang="ru-RU" dirty="0" err="1"/>
              <a:t>исхитил</a:t>
            </a:r>
            <a:r>
              <a:rPr lang="ru-RU" dirty="0"/>
              <a:t> ее! [А. Ф. </a:t>
            </a:r>
            <a:r>
              <a:rPr lang="ru-RU" dirty="0" err="1"/>
              <a:t>Вельтман</a:t>
            </a:r>
            <a:r>
              <a:rPr lang="ru-RU" dirty="0"/>
              <a:t>. Кощей бессмертный. Былина старого времени (1833)]</a:t>
            </a:r>
            <a:endParaRPr lang="en-US" dirty="0"/>
          </a:p>
          <a:p>
            <a:pPr lvl="1"/>
            <a:r>
              <a:rPr lang="ru-RU" dirty="0" smtClean="0"/>
              <a:t>Пустое </a:t>
            </a:r>
            <a:r>
              <a:rPr lang="ru-RU" dirty="0"/>
              <a:t>это и не господское дело лошадьми торговать, но, думаю, чем бы дитя ни тешилось, </a:t>
            </a:r>
            <a:r>
              <a:rPr lang="ru-RU" b="1" dirty="0"/>
              <a:t>абы</a:t>
            </a:r>
            <a:r>
              <a:rPr lang="ru-RU" dirty="0"/>
              <a:t> не плакало, и говорю: «Извольте». [Н. С. Лесков. Очарованный странник (1873)]</a:t>
            </a:r>
            <a:endParaRPr lang="en-US" dirty="0"/>
          </a:p>
          <a:p>
            <a:pPr lvl="1"/>
            <a:r>
              <a:rPr lang="ru-RU" dirty="0"/>
              <a:t>Ноне не </a:t>
            </a:r>
            <a:r>
              <a:rPr lang="ru-RU" dirty="0" err="1"/>
              <a:t>токма</a:t>
            </a:r>
            <a:r>
              <a:rPr lang="ru-RU" dirty="0"/>
              <a:t> что </a:t>
            </a:r>
            <a:r>
              <a:rPr lang="ru-RU" dirty="0" err="1"/>
              <a:t>застоять</a:t>
            </a:r>
            <a:r>
              <a:rPr lang="ru-RU" dirty="0"/>
              <a:t>, а потопить норовит всякий… </a:t>
            </a:r>
            <a:r>
              <a:rPr lang="ru-RU" b="1" dirty="0"/>
              <a:t>абы</a:t>
            </a:r>
            <a:r>
              <a:rPr lang="ru-RU" dirty="0"/>
              <a:t> самому сухому из воды выбраться… [А. И. </a:t>
            </a:r>
            <a:r>
              <a:rPr lang="ru-RU" dirty="0" err="1"/>
              <a:t>Эртель</a:t>
            </a:r>
            <a:r>
              <a:rPr lang="ru-RU" dirty="0"/>
              <a:t>. Записки Степняка (1883</a:t>
            </a:r>
            <a:r>
              <a:rPr lang="ru-RU" dirty="0" smtClean="0"/>
              <a:t>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61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употребления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Этот тип употребления хорошо сохраняется </a:t>
            </a:r>
            <a:r>
              <a:rPr lang="ru-RU" dirty="0" smtClean="0"/>
              <a:t>в </a:t>
            </a:r>
            <a:r>
              <a:rPr lang="ru-RU" dirty="0"/>
              <a:t>первой половине </a:t>
            </a:r>
            <a:r>
              <a:rPr lang="en-US" dirty="0"/>
              <a:t>XX</a:t>
            </a:r>
            <a:r>
              <a:rPr lang="ru-RU" dirty="0"/>
              <a:t> в.:</a:t>
            </a:r>
            <a:endParaRPr lang="en-US" dirty="0"/>
          </a:p>
          <a:p>
            <a:pPr lvl="1"/>
            <a:r>
              <a:rPr lang="ru-RU" dirty="0"/>
              <a:t>И в том тебе каюсь и душевно пишу, </a:t>
            </a:r>
            <a:r>
              <a:rPr lang="ru-RU" b="1" dirty="0"/>
              <a:t>абы</a:t>
            </a:r>
            <a:r>
              <a:rPr lang="ru-RU" dirty="0"/>
              <a:t> на меня по напраслине ты не гневался. [Ал. П. Чехов. Письма Антону Павловичу Чехову (1902)]</a:t>
            </a:r>
            <a:endParaRPr lang="en-US" dirty="0"/>
          </a:p>
          <a:p>
            <a:pPr lvl="1"/>
            <a:r>
              <a:rPr lang="ru-RU" dirty="0"/>
              <a:t>Подумаешь… </a:t>
            </a:r>
            <a:r>
              <a:rPr lang="ru-RU" b="1" dirty="0"/>
              <a:t>Абы</a:t>
            </a:r>
            <a:r>
              <a:rPr lang="ru-RU" dirty="0"/>
              <a:t> жизнь была ― богов выдумают… ― [Вс. В. Иванов. Бронепоезд № 14.69 (1922)]</a:t>
            </a:r>
            <a:endParaRPr lang="en-US" dirty="0"/>
          </a:p>
          <a:p>
            <a:pPr lvl="1"/>
            <a:r>
              <a:rPr lang="ru-RU" dirty="0"/>
              <a:t>Это от бедности своей она совершенно инертна в общественных начинаниях, потому что бедный человек думает только «</a:t>
            </a:r>
            <a:r>
              <a:rPr lang="ru-RU" b="1" dirty="0"/>
              <a:t>абы</a:t>
            </a:r>
            <a:r>
              <a:rPr lang="ru-RU" dirty="0"/>
              <a:t> просуществовать» и начинание считает роскошью. [М. М. Пришвин. Дневники (1924)]</a:t>
            </a:r>
            <a:endParaRPr lang="en-US" dirty="0"/>
          </a:p>
          <a:p>
            <a:pPr lvl="1"/>
            <a:r>
              <a:rPr lang="ru-RU" dirty="0"/>
              <a:t>За чужим не </a:t>
            </a:r>
            <a:r>
              <a:rPr lang="ru-RU" dirty="0" err="1"/>
              <a:t>гонюся</a:t>
            </a:r>
            <a:r>
              <a:rPr lang="ru-RU" dirty="0"/>
              <a:t>, </a:t>
            </a:r>
            <a:r>
              <a:rPr lang="ru-RU" b="1" dirty="0"/>
              <a:t>абы</a:t>
            </a:r>
            <a:r>
              <a:rPr lang="ru-RU" dirty="0"/>
              <a:t> свое было цело! [Л. М. Леонов. Вор. Часть 3 (1927)]</a:t>
            </a:r>
            <a:endParaRPr lang="en-US" dirty="0"/>
          </a:p>
          <a:p>
            <a:pPr lvl="1"/>
            <a:r>
              <a:rPr lang="ru-RU" dirty="0"/>
              <a:t>― Я разобьюсь на части, а все сделаю, </a:t>
            </a:r>
            <a:r>
              <a:rPr lang="ru-RU" b="1" dirty="0"/>
              <a:t>абы</a:t>
            </a:r>
            <a:r>
              <a:rPr lang="ru-RU" dirty="0"/>
              <a:t> она со мной поехала… [А. С. Макаренко. Педагогическая поэма. Часть 2 (1934)]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34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употребления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начала </a:t>
            </a:r>
            <a:r>
              <a:rPr lang="en-US" dirty="0"/>
              <a:t>XX</a:t>
            </a:r>
            <a:r>
              <a:rPr lang="ru-RU" dirty="0"/>
              <a:t> в. появляется и постепенно нарастает </a:t>
            </a:r>
            <a:r>
              <a:rPr lang="ru-RU" dirty="0" err="1"/>
              <a:t>приместоименное</a:t>
            </a:r>
            <a:r>
              <a:rPr lang="ru-RU" dirty="0"/>
              <a:t> употребление </a:t>
            </a:r>
            <a:r>
              <a:rPr lang="ru-RU" i="1" dirty="0"/>
              <a:t>абы</a:t>
            </a:r>
            <a:r>
              <a:rPr lang="ru-RU" dirty="0"/>
              <a:t>:</a:t>
            </a:r>
            <a:endParaRPr lang="en-US" dirty="0"/>
          </a:p>
          <a:p>
            <a:pPr lvl="1"/>
            <a:r>
              <a:rPr lang="ru-RU" dirty="0"/>
              <a:t>И все это он знал не </a:t>
            </a:r>
            <a:r>
              <a:rPr lang="ru-RU" b="1" dirty="0"/>
              <a:t>абы как</a:t>
            </a:r>
            <a:r>
              <a:rPr lang="ru-RU" dirty="0"/>
              <a:t>, а вполне основательно и надежно. [П. И. Ковалевский. Петр Великий и его гений (1900-1910)] </a:t>
            </a:r>
            <a:endParaRPr lang="en-US" dirty="0"/>
          </a:p>
          <a:p>
            <a:pPr lvl="1"/>
            <a:r>
              <a:rPr lang="ru-RU" dirty="0"/>
              <a:t>И будто умные люди, из панов, а так </a:t>
            </a:r>
            <a:r>
              <a:rPr lang="ru-RU" b="1" dirty="0"/>
              <a:t>абы что</a:t>
            </a:r>
            <a:r>
              <a:rPr lang="ru-RU" dirty="0"/>
              <a:t> говорят. [А. С. Серафимович. Бомбы (1906)]</a:t>
            </a:r>
            <a:endParaRPr lang="en-US" dirty="0"/>
          </a:p>
          <a:p>
            <a:pPr lvl="1"/>
            <a:r>
              <a:rPr lang="ru-RU" dirty="0"/>
              <a:t>Вижу я, да и другие тоже не слепые, что Феня эта моя такая, выходит, птица, которая по части гнезда вполне вить умеющая, и даже с большою она жадностью к этому делу, а не то как другие бывают ― </a:t>
            </a:r>
            <a:r>
              <a:rPr lang="ru-RU" b="1" dirty="0"/>
              <a:t>абы как</a:t>
            </a:r>
            <a:r>
              <a:rPr lang="ru-RU" dirty="0"/>
              <a:t>! [С. Н. Сергеев-Ценский. Кость в голове (1932)]</a:t>
            </a:r>
            <a:endParaRPr lang="en-US" dirty="0"/>
          </a:p>
          <a:p>
            <a:pPr lvl="1"/>
            <a:r>
              <a:rPr lang="ru-RU" dirty="0"/>
              <a:t>В лавках </a:t>
            </a:r>
            <a:r>
              <a:rPr lang="ru-RU" dirty="0" err="1"/>
              <a:t>нонешний</a:t>
            </a:r>
            <a:r>
              <a:rPr lang="ru-RU" dirty="0"/>
              <a:t> год их не было… </a:t>
            </a:r>
            <a:r>
              <a:rPr lang="ru-RU" b="1" dirty="0"/>
              <a:t>Абы в чем</a:t>
            </a:r>
            <a:r>
              <a:rPr lang="ru-RU" dirty="0"/>
              <a:t> лето проходил… В </a:t>
            </a:r>
            <a:r>
              <a:rPr lang="ru-RU" dirty="0" err="1"/>
              <a:t>церкву</a:t>
            </a:r>
            <a:r>
              <a:rPr lang="ru-RU" dirty="0"/>
              <a:t> </a:t>
            </a:r>
            <a:r>
              <a:rPr lang="ru-RU" dirty="0" err="1"/>
              <a:t>ажник</a:t>
            </a:r>
            <a:r>
              <a:rPr lang="ru-RU" dirty="0"/>
              <a:t> </a:t>
            </a:r>
            <a:r>
              <a:rPr lang="ru-RU" dirty="0" err="1"/>
              <a:t>страмно</a:t>
            </a:r>
            <a:r>
              <a:rPr lang="ru-RU" dirty="0"/>
              <a:t> </a:t>
            </a:r>
            <a:r>
              <a:rPr lang="ru-RU" dirty="0" err="1"/>
              <a:t>идтить</a:t>
            </a:r>
            <a:r>
              <a:rPr lang="ru-RU" dirty="0"/>
              <a:t> в старой. [М. А. Шолохов. Тихий Дон. Книга вторая (1928-1940)]</a:t>
            </a:r>
            <a:endParaRPr lang="en-US" dirty="0"/>
          </a:p>
          <a:p>
            <a:pPr lvl="1"/>
            <a:r>
              <a:rPr lang="ru-RU" b="1" dirty="0" smtClean="0"/>
              <a:t>Абы </a:t>
            </a:r>
            <a:r>
              <a:rPr lang="ru-RU" b="1" dirty="0"/>
              <a:t>кого</a:t>
            </a:r>
            <a:r>
              <a:rPr lang="ru-RU" dirty="0"/>
              <a:t> с такими предосторожностями </a:t>
            </a:r>
            <a:r>
              <a:rPr lang="ru-RU" dirty="0" err="1"/>
              <a:t>этапировать</a:t>
            </a:r>
            <a:r>
              <a:rPr lang="ru-RU" dirty="0"/>
              <a:t> не станут! [Г. Г. Демидов. Без бирки (1966)]</a:t>
            </a:r>
            <a:endParaRPr lang="en-US" dirty="0"/>
          </a:p>
          <a:p>
            <a:pPr lvl="1"/>
            <a:r>
              <a:rPr lang="ru-RU" dirty="0"/>
              <a:t>Сам жил </a:t>
            </a:r>
            <a:r>
              <a:rPr lang="ru-RU" b="1" dirty="0"/>
              <a:t>абы как</a:t>
            </a:r>
            <a:r>
              <a:rPr lang="ru-RU" dirty="0"/>
              <a:t>, в избенке, не хотел жилое ставить, покуда не разбогатею. [Сергей Залыгин. Соленая Падь (1967)]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25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употребления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газетном </a:t>
            </a:r>
            <a:r>
              <a:rPr lang="ru-RU" dirty="0" err="1"/>
              <a:t>подкорпусе</a:t>
            </a:r>
            <a:r>
              <a:rPr lang="ru-RU" dirty="0"/>
              <a:t> НКРЯ, отражающем современное словоупотребление, из 333 вхождений единицы </a:t>
            </a:r>
            <a:r>
              <a:rPr lang="ru-RU" i="1" dirty="0"/>
              <a:t>абы</a:t>
            </a:r>
            <a:r>
              <a:rPr lang="ru-RU" dirty="0"/>
              <a:t> 293 составляют </a:t>
            </a:r>
            <a:r>
              <a:rPr lang="ru-RU" dirty="0" err="1"/>
              <a:t>приместоименные</a:t>
            </a:r>
            <a:r>
              <a:rPr lang="ru-RU" dirty="0"/>
              <a:t> обороты</a:t>
            </a:r>
            <a:r>
              <a:rPr lang="ru-RU" dirty="0" smtClean="0"/>
              <a:t>.</a:t>
            </a:r>
          </a:p>
          <a:p>
            <a:r>
              <a:rPr lang="ru-RU" dirty="0"/>
              <a:t>Современный переводчик не обинуясь вставляет </a:t>
            </a:r>
            <a:r>
              <a:rPr lang="ru-RU" i="1" dirty="0"/>
              <a:t>абы как</a:t>
            </a:r>
            <a:r>
              <a:rPr lang="ru-RU" dirty="0"/>
              <a:t> в свой перевод произведения Набокова, тогда как сам Набоков едва ли мог употребить такой оборот:</a:t>
            </a:r>
            <a:endParaRPr lang="en-US" dirty="0"/>
          </a:p>
          <a:p>
            <a:pPr lvl="1"/>
            <a:r>
              <a:rPr lang="en-US" dirty="0"/>
              <a:t>…the sunset had gone, leaving only a clutter of the purplish remnants of the day, piled up </a:t>
            </a:r>
            <a:r>
              <a:rPr lang="en-US" b="1" dirty="0"/>
              <a:t>anyhow</a:t>
            </a:r>
            <a:r>
              <a:rPr lang="en-US" dirty="0"/>
              <a:t>, ruins, junk. [Vladimir Nabokov. Bend Sinister (1947)] </a:t>
            </a:r>
            <a:r>
              <a:rPr lang="ru-RU" dirty="0" smtClean="0"/>
              <a:t>…закат ушел, побросав в беспорядке багровые останки дня, сваленные </a:t>
            </a:r>
            <a:r>
              <a:rPr lang="ru-RU" b="1" dirty="0" smtClean="0"/>
              <a:t>абы как</a:t>
            </a:r>
            <a:r>
              <a:rPr lang="ru-RU" dirty="0" smtClean="0"/>
              <a:t> ― развалины, хлам. [Владимир Набоков. Под знаком незаконнорожденных (С. Ильин, 1993)]</a:t>
            </a:r>
          </a:p>
          <a:p>
            <a:r>
              <a:rPr lang="ru-RU" dirty="0" smtClean="0"/>
              <a:t>Частица </a:t>
            </a:r>
            <a:r>
              <a:rPr lang="ru-RU" i="1" dirty="0" smtClean="0"/>
              <a:t>абы</a:t>
            </a:r>
            <a:r>
              <a:rPr lang="ru-RU" dirty="0" smtClean="0"/>
              <a:t> (в сочетании с </a:t>
            </a:r>
            <a:r>
              <a:rPr lang="ru-RU" i="1" dirty="0" smtClean="0"/>
              <a:t>К</a:t>
            </a:r>
            <a:r>
              <a:rPr lang="ru-RU" dirty="0" smtClean="0"/>
              <a:t>‑словом) многим интуитивно кажется старой и даже архаичной. Корпусное исследование показывает, что она совсем новая и что это «архаичное» употребление, предполагающее в современном языке отрицательную полярность, сформировалось в последние несколько десятков лет.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807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Тот </a:t>
            </a:r>
            <a:r>
              <a:rPr lang="ru-RU" dirty="0"/>
              <a:t>факт, что, как </a:t>
            </a:r>
            <a:r>
              <a:rPr lang="ru-RU" dirty="0" smtClean="0"/>
              <a:t>отмечалось, </a:t>
            </a:r>
            <a:r>
              <a:rPr lang="ru-RU" dirty="0"/>
              <a:t>в </a:t>
            </a:r>
            <a:r>
              <a:rPr lang="ru-RU" dirty="0" smtClean="0"/>
              <a:t>МАС-1981 </a:t>
            </a:r>
            <a:r>
              <a:rPr lang="ru-RU" dirty="0"/>
              <a:t>для слова </a:t>
            </a:r>
            <a:r>
              <a:rPr lang="ru-RU" i="1" dirty="0"/>
              <a:t>абы</a:t>
            </a:r>
            <a:r>
              <a:rPr lang="ru-RU" dirty="0"/>
              <a:t> указано лишь союзное употребление (и лишь за знаком ромба в качестве </a:t>
            </a:r>
            <a:r>
              <a:rPr lang="ru-RU" dirty="0" err="1"/>
              <a:t>фраземы</a:t>
            </a:r>
            <a:r>
              <a:rPr lang="ru-RU" dirty="0"/>
              <a:t> приводится выражение </a:t>
            </a:r>
            <a:r>
              <a:rPr lang="ru-RU" i="1" dirty="0"/>
              <a:t>абы как</a:t>
            </a:r>
            <a:r>
              <a:rPr lang="ru-RU" dirty="0"/>
              <a:t>), не должен вызывать удивление. Дело не в упущении авторов словаря, а в том, что они ориентировались на картотеку, в основном отражающую словоупотребление </a:t>
            </a:r>
            <a:r>
              <a:rPr lang="en-US" dirty="0"/>
              <a:t>XIX</a:t>
            </a:r>
            <a:r>
              <a:rPr lang="ru-RU" dirty="0"/>
              <a:t> и первой половины </a:t>
            </a:r>
            <a:r>
              <a:rPr lang="en-US" dirty="0"/>
              <a:t>XX </a:t>
            </a:r>
            <a:r>
              <a:rPr lang="ru-RU" dirty="0"/>
              <a:t>в., когда интересующее нас употребление </a:t>
            </a:r>
            <a:r>
              <a:rPr lang="ru-RU" i="1" dirty="0"/>
              <a:t>абы</a:t>
            </a:r>
            <a:r>
              <a:rPr lang="ru-RU" dirty="0"/>
              <a:t> еще не стало </a:t>
            </a:r>
            <a:r>
              <a:rPr lang="ru-RU" dirty="0" smtClean="0"/>
              <a:t>общепринятым.</a:t>
            </a:r>
          </a:p>
          <a:p>
            <a:r>
              <a:rPr lang="ru-RU" dirty="0" smtClean="0"/>
              <a:t>Однако </a:t>
            </a:r>
            <a:r>
              <a:rPr lang="ru-RU" dirty="0"/>
              <a:t>то, что эта словарная статья практически без изменений перенесена в новое издание </a:t>
            </a:r>
            <a:r>
              <a:rPr lang="ru-RU" dirty="0" smtClean="0"/>
              <a:t>МАС-2016, </a:t>
            </a:r>
            <a:r>
              <a:rPr lang="ru-RU" dirty="0"/>
              <a:t>хотя новое употребление </a:t>
            </a:r>
            <a:r>
              <a:rPr lang="ru-RU" i="1" dirty="0"/>
              <a:t>абы</a:t>
            </a:r>
            <a:r>
              <a:rPr lang="ru-RU" dirty="0"/>
              <a:t> вошло в обиход уже более полувека тому назад, можно объяснить лишь инерцией восприятия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Высказанная </a:t>
            </a:r>
            <a:r>
              <a:rPr lang="ru-RU" dirty="0"/>
              <a:t>в предшествующих публикациях гипотеза об отрицательной полярности частицы </a:t>
            </a:r>
            <a:r>
              <a:rPr lang="ru-RU" i="1" dirty="0"/>
              <a:t>абы</a:t>
            </a:r>
            <a:r>
              <a:rPr lang="ru-RU" dirty="0"/>
              <a:t> (в сочетании с </a:t>
            </a:r>
            <a:r>
              <a:rPr lang="ru-RU" i="1" dirty="0"/>
              <a:t>к‑</a:t>
            </a:r>
            <a:r>
              <a:rPr lang="ru-RU" dirty="0"/>
              <a:t>словом) подтверждается лишь частично. Оборот «</a:t>
            </a:r>
            <a:r>
              <a:rPr lang="ru-RU" i="1" dirty="0"/>
              <a:t>абы к‑</a:t>
            </a:r>
            <a:r>
              <a:rPr lang="ru-RU" dirty="0"/>
              <a:t>слово» действительно тяготеет к употреблению в контексте эксплицитного или имплицитного отрицания, но эта тенденция вовсе не абсолютна.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33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Заключительное замечание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хотели придумать что-нибудь остроумное для последнего кадра, но не </a:t>
            </a:r>
            <a:r>
              <a:rPr lang="ru-RU" dirty="0" smtClean="0"/>
              <a:t>придумали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81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Заключительное замечание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хотели придумать что-нибудь остроумное для последнего кадра, но не придумали, а писать абы что не хотелось, поэтому </a:t>
            </a:r>
            <a:r>
              <a:rPr lang="ru-RU" dirty="0" smtClean="0"/>
              <a:t>просто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61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Заключительное замечание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хотели придумать что-нибудь остроумное для последнего кадра, но не придумали, а писать абы что не хотелось, поэтому </a:t>
            </a:r>
            <a:r>
              <a:rPr lang="ru-RU" dirty="0" smtClean="0"/>
              <a:t>просто</a:t>
            </a:r>
            <a:endParaRPr lang="en-US" dirty="0" smtClean="0"/>
          </a:p>
          <a:p>
            <a:pPr marL="0" indent="0" algn="ctr">
              <a:buNone/>
            </a:pPr>
            <a:r>
              <a:rPr lang="ru-RU" sz="4000" dirty="0" smtClean="0"/>
              <a:t>СПАСИБО</a:t>
            </a:r>
            <a:r>
              <a:rPr lang="en-US" sz="4000" dirty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205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Незаданность</a:t>
            </a:r>
            <a:r>
              <a:rPr lang="ru-RU" dirty="0" smtClean="0"/>
              <a:t> критериев выбора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Незаданность</a:t>
            </a:r>
            <a:r>
              <a:rPr lang="ru-RU" dirty="0" smtClean="0"/>
              <a:t> </a:t>
            </a:r>
            <a:r>
              <a:rPr lang="ru-RU" dirty="0"/>
              <a:t>критериев </a:t>
            </a:r>
            <a:r>
              <a:rPr lang="ru-RU" dirty="0" smtClean="0"/>
              <a:t>выбора важно </a:t>
            </a:r>
            <a:r>
              <a:rPr lang="ru-RU" dirty="0"/>
              <a:t>отличать от </a:t>
            </a:r>
            <a:r>
              <a:rPr lang="ru-RU" dirty="0" err="1" smtClean="0"/>
              <a:t>неспецифицированности</a:t>
            </a:r>
            <a:r>
              <a:rPr lang="ru-RU" dirty="0"/>
              <a:t>, которая выражается единицами типа </a:t>
            </a:r>
            <a:r>
              <a:rPr lang="ru-RU" i="1" dirty="0"/>
              <a:t>‑</a:t>
            </a:r>
            <a:r>
              <a:rPr lang="ru-RU" i="1" dirty="0" err="1" smtClean="0"/>
              <a:t>нибудь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Неспецифицированность</a:t>
            </a:r>
            <a:r>
              <a:rPr lang="ru-RU" dirty="0" smtClean="0"/>
              <a:t> </a:t>
            </a:r>
            <a:r>
              <a:rPr lang="ru-RU" dirty="0"/>
              <a:t>не предполагает отсутствия критериев выбора, она лишь указывает, что объект еще не выделен из множества, хотя критерий может быть задан</a:t>
            </a:r>
            <a:r>
              <a:rPr lang="ru-RU" dirty="0" smtClean="0"/>
              <a:t>.</a:t>
            </a:r>
          </a:p>
          <a:p>
            <a:pPr lvl="1"/>
            <a:r>
              <a:rPr lang="ru-RU" i="1" dirty="0" smtClean="0"/>
              <a:t>Возьми </a:t>
            </a:r>
            <a:r>
              <a:rPr lang="ru-RU" i="1" dirty="0"/>
              <a:t>какую-нибудь палку </a:t>
            </a:r>
            <a:r>
              <a:rPr lang="ru-RU" i="1" dirty="0" smtClean="0"/>
              <a:t>подлиннее.</a:t>
            </a:r>
            <a:endParaRPr lang="ru-RU" dirty="0" smtClean="0"/>
          </a:p>
          <a:p>
            <a:pPr lvl="2"/>
            <a:r>
              <a:rPr lang="ru-RU" dirty="0" smtClean="0"/>
              <a:t>Адресату </a:t>
            </a:r>
            <a:r>
              <a:rPr lang="ru-RU" dirty="0"/>
              <a:t>предлагается самому выбрать из множества объект, руководствуясь определенным критерием: палка должна быть по возможности длинной</a:t>
            </a:r>
            <a:r>
              <a:rPr lang="ru-RU" dirty="0" smtClean="0"/>
              <a:t>)</a:t>
            </a:r>
          </a:p>
          <a:p>
            <a:pPr lvl="1"/>
            <a:r>
              <a:rPr lang="ru-RU" i="1" dirty="0" smtClean="0"/>
              <a:t>*Возьми </a:t>
            </a:r>
            <a:r>
              <a:rPr lang="ru-RU" i="1" dirty="0"/>
              <a:t>какую угодно палку </a:t>
            </a:r>
            <a:r>
              <a:rPr lang="ru-RU" i="1" dirty="0" smtClean="0"/>
              <a:t>подлиннее.</a:t>
            </a:r>
            <a:endParaRPr lang="ru-RU" dirty="0" smtClean="0"/>
          </a:p>
          <a:p>
            <a:pPr lvl="2"/>
            <a:r>
              <a:rPr lang="ru-RU" dirty="0" smtClean="0"/>
              <a:t>Поскольку </a:t>
            </a:r>
            <a:r>
              <a:rPr lang="ru-RU" dirty="0"/>
              <a:t>критерий выбора задан, показатель </a:t>
            </a:r>
            <a:r>
              <a:rPr lang="ru-RU" i="1" dirty="0"/>
              <a:t>угодно</a:t>
            </a:r>
            <a:r>
              <a:rPr lang="ru-RU" dirty="0"/>
              <a:t> употребить нельзя).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1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Незаданность</a:t>
            </a:r>
            <a:r>
              <a:rPr lang="ru-RU" dirty="0" smtClean="0"/>
              <a:t> критериев выбора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Левонтина</a:t>
            </a:r>
            <a:r>
              <a:rPr lang="ru-RU" dirty="0" smtClean="0"/>
              <a:t>, Шмелев 2005:</a:t>
            </a:r>
          </a:p>
          <a:p>
            <a:r>
              <a:rPr lang="ru-RU" dirty="0" smtClean="0"/>
              <a:t>В смысл целого ряда русских языковых единиц эта идея входит как важная составная часть:</a:t>
            </a:r>
            <a:endParaRPr lang="ru-RU" i="1" dirty="0"/>
          </a:p>
          <a:p>
            <a:pPr lvl="1"/>
            <a:r>
              <a:rPr lang="ru-RU" i="1" dirty="0" smtClean="0"/>
              <a:t>(как) Бог на душу положит</a:t>
            </a:r>
            <a:r>
              <a:rPr lang="ru-RU" dirty="0" smtClean="0"/>
              <a:t>,</a:t>
            </a:r>
            <a:r>
              <a:rPr lang="ru-RU" i="1" dirty="0" smtClean="0"/>
              <a:t> как ни крути</a:t>
            </a:r>
            <a:r>
              <a:rPr lang="ru-RU" dirty="0" smtClean="0"/>
              <a:t>, </a:t>
            </a:r>
            <a:r>
              <a:rPr lang="ru-RU" i="1" dirty="0" smtClean="0"/>
              <a:t>как ни кинь</a:t>
            </a:r>
            <a:r>
              <a:rPr lang="ru-RU" dirty="0" smtClean="0"/>
              <a:t>, </a:t>
            </a:r>
            <a:r>
              <a:rPr lang="ru-RU" i="1" dirty="0" smtClean="0"/>
              <a:t>какой ни то</a:t>
            </a:r>
            <a:r>
              <a:rPr lang="ru-RU" dirty="0" smtClean="0"/>
              <a:t>, </a:t>
            </a:r>
            <a:r>
              <a:rPr lang="ru-RU" i="1" dirty="0" smtClean="0"/>
              <a:t>куда глаза глядят</a:t>
            </a:r>
            <a:r>
              <a:rPr lang="ru-RU" dirty="0" smtClean="0"/>
              <a:t>, </a:t>
            </a:r>
            <a:r>
              <a:rPr lang="ru-RU" i="1" dirty="0" smtClean="0"/>
              <a:t>куда ни плюнь</a:t>
            </a:r>
            <a:r>
              <a:rPr lang="ru-RU" dirty="0" smtClean="0"/>
              <a:t>, </a:t>
            </a:r>
            <a:r>
              <a:rPr lang="ru-RU" i="1" dirty="0" smtClean="0"/>
              <a:t>первый попавшийся, первый встречный</a:t>
            </a:r>
            <a:r>
              <a:rPr lang="ru-RU" dirty="0" smtClean="0"/>
              <a:t>, </a:t>
            </a:r>
            <a:r>
              <a:rPr lang="ru-RU" i="1" dirty="0" smtClean="0"/>
              <a:t>подвернуться</a:t>
            </a:r>
            <a:r>
              <a:rPr lang="ru-RU" dirty="0" smtClean="0"/>
              <a:t>, </a:t>
            </a:r>
            <a:r>
              <a:rPr lang="ru-RU" i="1" dirty="0" err="1" smtClean="0"/>
              <a:t>по-любому</a:t>
            </a:r>
            <a:r>
              <a:rPr lang="ru-RU" dirty="0" smtClean="0"/>
              <a:t>,  </a:t>
            </a:r>
            <a:r>
              <a:rPr lang="ru-RU" i="1" dirty="0" smtClean="0"/>
              <a:t>(чем) Бог послал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Русские местоименные единицы (</a:t>
            </a:r>
            <a:r>
              <a:rPr lang="ru-RU" i="1" dirty="0" smtClean="0"/>
              <a:t>К</a:t>
            </a:r>
            <a:r>
              <a:rPr lang="ru-RU" dirty="0" smtClean="0"/>
              <a:t>-слово + показатель)</a:t>
            </a:r>
          </a:p>
          <a:p>
            <a:r>
              <a:rPr lang="ru-RU" dirty="0" smtClean="0"/>
              <a:t>Показатели:</a:t>
            </a:r>
          </a:p>
          <a:p>
            <a:pPr lvl="1"/>
            <a:r>
              <a:rPr lang="ru-RU" i="1" dirty="0" smtClean="0"/>
              <a:t>угодно</a:t>
            </a:r>
            <a:r>
              <a:rPr lang="ru-RU" dirty="0"/>
              <a:t>, </a:t>
            </a:r>
            <a:r>
              <a:rPr lang="ru-RU" i="1" dirty="0"/>
              <a:t>попало</a:t>
            </a:r>
            <a:r>
              <a:rPr lang="ru-RU" dirty="0"/>
              <a:t>, </a:t>
            </a:r>
            <a:r>
              <a:rPr lang="ru-RU" i="1" dirty="0"/>
              <a:t>попадя</a:t>
            </a:r>
            <a:r>
              <a:rPr lang="ru-RU" dirty="0"/>
              <a:t>, </a:t>
            </a:r>
            <a:r>
              <a:rPr lang="ru-RU" i="1" dirty="0" smtClean="0"/>
              <a:t>придется</a:t>
            </a:r>
            <a:r>
              <a:rPr lang="ru-RU" dirty="0"/>
              <a:t>, </a:t>
            </a:r>
            <a:r>
              <a:rPr lang="ru-RU" i="1" dirty="0"/>
              <a:t>пришлось</a:t>
            </a:r>
            <a:r>
              <a:rPr lang="ru-RU" dirty="0"/>
              <a:t>, </a:t>
            </a:r>
            <a:r>
              <a:rPr lang="ru-RU" i="1" dirty="0"/>
              <a:t>бы то ни было</a:t>
            </a:r>
            <a:r>
              <a:rPr lang="ru-RU" dirty="0"/>
              <a:t>, </a:t>
            </a:r>
            <a:r>
              <a:rPr lang="ru-RU" i="1" dirty="0"/>
              <a:t>бы ни, хочешь / хотите</a:t>
            </a:r>
            <a:r>
              <a:rPr lang="ru-RU" dirty="0"/>
              <a:t>, </a:t>
            </a:r>
            <a:r>
              <a:rPr lang="ru-RU" i="1" dirty="0"/>
              <a:t>все равно</a:t>
            </a:r>
            <a:r>
              <a:rPr lang="ru-RU" dirty="0"/>
              <a:t>, </a:t>
            </a:r>
            <a:r>
              <a:rPr lang="ru-RU" i="1" dirty="0"/>
              <a:t>вздумает(</a:t>
            </a:r>
            <a:r>
              <a:rPr lang="ru-RU" i="1" dirty="0" err="1"/>
              <a:t>ся</a:t>
            </a:r>
            <a:r>
              <a:rPr lang="ru-RU" i="1" dirty="0" smtClean="0"/>
              <a:t>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7074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Незаданность</a:t>
            </a:r>
            <a:r>
              <a:rPr lang="ru-RU" dirty="0" smtClean="0"/>
              <a:t> критериев выбора: </a:t>
            </a:r>
            <a:r>
              <a:rPr lang="ru-RU" dirty="0" err="1" smtClean="0"/>
              <a:t>идиоматизация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Вследствие </a:t>
            </a:r>
            <a:r>
              <a:rPr lang="ru-RU" dirty="0" err="1" smtClean="0"/>
              <a:t>идиоматизации</a:t>
            </a:r>
            <a:r>
              <a:rPr lang="ru-RU" dirty="0" smtClean="0"/>
              <a:t> значение рассматриваемых единиц в значительной степени выхолащивается.</a:t>
            </a:r>
          </a:p>
          <a:p>
            <a:r>
              <a:rPr lang="ru-RU" dirty="0" smtClean="0"/>
              <a:t>Многие элементы, входящие в состав серийных неопределенных местоимений, включают в свой состав элементы, восходящие к полнозначным словам и словосочетаниям (</a:t>
            </a:r>
            <a:r>
              <a:rPr lang="ru-RU" i="1" dirty="0" smtClean="0"/>
              <a:t>‑либо</a:t>
            </a:r>
            <a:r>
              <a:rPr lang="ru-RU" dirty="0" smtClean="0"/>
              <a:t>, </a:t>
            </a:r>
            <a:r>
              <a:rPr lang="ru-RU" i="1" dirty="0" smtClean="0"/>
              <a:t>‑нибудь</a:t>
            </a:r>
            <a:r>
              <a:rPr lang="ru-RU" dirty="0" smtClean="0"/>
              <a:t>); однако всякая связь с исходными единицами (</a:t>
            </a:r>
            <a:r>
              <a:rPr lang="ru-RU" i="1" dirty="0" smtClean="0"/>
              <a:t>любо</a:t>
            </a:r>
            <a:r>
              <a:rPr lang="ru-RU" dirty="0" smtClean="0"/>
              <a:t>, </a:t>
            </a:r>
            <a:r>
              <a:rPr lang="ru-RU" i="1" dirty="0" smtClean="0"/>
              <a:t>ни будь</a:t>
            </a:r>
            <a:r>
              <a:rPr lang="ru-RU" dirty="0" smtClean="0"/>
              <a:t>) в современном языке полностью утрачена.</a:t>
            </a:r>
          </a:p>
          <a:p>
            <a:r>
              <a:rPr lang="ru-RU" dirty="0" smtClean="0"/>
              <a:t>Для единиц типа </a:t>
            </a:r>
            <a:r>
              <a:rPr lang="ru-RU" i="1" dirty="0" smtClean="0"/>
              <a:t>угодно</a:t>
            </a:r>
            <a:r>
              <a:rPr lang="ru-RU" dirty="0" smtClean="0"/>
              <a:t>, </a:t>
            </a:r>
            <a:r>
              <a:rPr lang="ru-RU" i="1" dirty="0" smtClean="0"/>
              <a:t>попало</a:t>
            </a:r>
            <a:r>
              <a:rPr lang="ru-RU" dirty="0" smtClean="0"/>
              <a:t>, </a:t>
            </a:r>
            <a:r>
              <a:rPr lang="ru-RU" i="1" dirty="0" smtClean="0"/>
              <a:t>придется</a:t>
            </a:r>
            <a:r>
              <a:rPr lang="ru-RU" dirty="0" smtClean="0"/>
              <a:t> эта связь нередко осознается говорящими и в каких-то случаях может оказаться актуальной или же актуализоваться.</a:t>
            </a:r>
          </a:p>
        </p:txBody>
      </p:sp>
    </p:spTree>
    <p:extLst>
      <p:ext uri="{BB962C8B-B14F-4D97-AF65-F5344CB8AC3E}">
        <p14:creationId xmlns:p14="http://schemas.microsoft.com/office/powerpoint/2010/main" val="76788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Незаданность</a:t>
            </a:r>
            <a:r>
              <a:rPr lang="ru-RU" sz="4000" dirty="0" smtClean="0"/>
              <a:t> критериев выбора: актуализация внутренней формы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зависимости от того, насколько указанная связь остается актуальной, такие выражения, как </a:t>
            </a:r>
            <a:r>
              <a:rPr lang="ru-RU" i="1" dirty="0" smtClean="0"/>
              <a:t>кто угодно</a:t>
            </a:r>
            <a:r>
              <a:rPr lang="ru-RU" dirty="0" smtClean="0"/>
              <a:t>, </a:t>
            </a:r>
            <a:r>
              <a:rPr lang="ru-RU" i="1" dirty="0" smtClean="0"/>
              <a:t>где придется</a:t>
            </a:r>
            <a:r>
              <a:rPr lang="ru-RU" dirty="0" smtClean="0"/>
              <a:t>, </a:t>
            </a:r>
            <a:r>
              <a:rPr lang="ru-RU" i="1" dirty="0" smtClean="0"/>
              <a:t>как попало</a:t>
            </a:r>
            <a:r>
              <a:rPr lang="ru-RU" dirty="0" smtClean="0"/>
              <a:t> и т. п., могут описываться как свободные сочетания, как идиомы или как полноценные местоимения.</a:t>
            </a:r>
            <a:endParaRPr lang="en-US" dirty="0" smtClean="0"/>
          </a:p>
          <a:p>
            <a:r>
              <a:rPr lang="ru-RU" dirty="0" smtClean="0"/>
              <a:t>В сочетании </a:t>
            </a:r>
            <a:r>
              <a:rPr lang="ru-RU" i="1" dirty="0" smtClean="0"/>
              <a:t>где угодно</a:t>
            </a:r>
            <a:r>
              <a:rPr lang="ru-RU" dirty="0" smtClean="0"/>
              <a:t> (и в большинстве подобных сочетаний) от желательности практически ничего не остается.</a:t>
            </a:r>
          </a:p>
          <a:p>
            <a:r>
              <a:rPr lang="ru-RU" dirty="0" smtClean="0"/>
              <a:t>В выражении </a:t>
            </a:r>
            <a:r>
              <a:rPr lang="ru-RU" i="1" dirty="0" smtClean="0"/>
              <a:t>сколько угодно</a:t>
            </a:r>
            <a:r>
              <a:rPr lang="ru-RU" dirty="0" smtClean="0"/>
              <a:t> в каком-то виде связь с желанием просвечивает; ср.:</a:t>
            </a:r>
            <a:endParaRPr lang="ru-RU" dirty="0"/>
          </a:p>
          <a:p>
            <a:pPr lvl="1"/>
            <a:r>
              <a:rPr lang="ru-RU" i="1" dirty="0"/>
              <a:t>Спустись в подвал – там сколько угодно вина.</a:t>
            </a:r>
            <a:endParaRPr lang="en-US" i="1" dirty="0"/>
          </a:p>
          <a:p>
            <a:pPr lvl="1"/>
            <a:r>
              <a:rPr lang="ru-RU" i="1" dirty="0"/>
              <a:t>*Не спускайся в подвал – там сколько угодно крыс</a:t>
            </a:r>
            <a:r>
              <a:rPr lang="ru-RU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7323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Незаданность</a:t>
            </a:r>
            <a:r>
              <a:rPr lang="ru-RU" sz="4000" dirty="0" smtClean="0"/>
              <a:t> критериев выбора: пути </a:t>
            </a:r>
            <a:r>
              <a:rPr lang="ru-RU" sz="4000" dirty="0" err="1" smtClean="0"/>
              <a:t>идиоматизации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Однако между ними сохраняются различия.</a:t>
            </a:r>
            <a:endParaRPr lang="en-US" dirty="0" smtClean="0"/>
          </a:p>
          <a:p>
            <a:pPr lvl="1"/>
            <a:r>
              <a:rPr lang="ru-RU" i="1" dirty="0" smtClean="0"/>
              <a:t>… «Спартак» — это та команда, которая способна как обыграть кого угодно, так и продуть черт знает кому…</a:t>
            </a:r>
            <a:r>
              <a:rPr lang="ru-RU" dirty="0" smtClean="0"/>
              <a:t> (Ю. Гладильщиков) - нельзя было бы поменять местами обороты </a:t>
            </a:r>
            <a:r>
              <a:rPr lang="ru-RU" i="1" dirty="0" smtClean="0"/>
              <a:t>кто угодно</a:t>
            </a:r>
            <a:r>
              <a:rPr lang="ru-RU" dirty="0" smtClean="0"/>
              <a:t> и </a:t>
            </a:r>
            <a:r>
              <a:rPr lang="ru-RU" i="1" dirty="0" smtClean="0"/>
              <a:t>черт знает кто</a:t>
            </a:r>
            <a:r>
              <a:rPr lang="ru-RU" dirty="0" smtClean="0"/>
              <a:t>.</a:t>
            </a:r>
          </a:p>
          <a:p>
            <a:r>
              <a:rPr lang="ru-RU" i="1" dirty="0"/>
              <a:t>Ест что попало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неразборчивость </a:t>
            </a:r>
            <a:r>
              <a:rPr lang="ru-RU" dirty="0" smtClean="0"/>
              <a:t>субъекта</a:t>
            </a:r>
          </a:p>
          <a:p>
            <a:r>
              <a:rPr lang="ru-RU" i="1" dirty="0" smtClean="0"/>
              <a:t>Ест </a:t>
            </a:r>
            <a:r>
              <a:rPr lang="ru-RU" i="1" dirty="0"/>
              <a:t>что придется</a:t>
            </a:r>
            <a:r>
              <a:rPr lang="ru-RU" dirty="0"/>
              <a:t> </a:t>
            </a:r>
            <a:r>
              <a:rPr lang="ru-RU" dirty="0" smtClean="0"/>
              <a:t>–неприхотливость субъекта.</a:t>
            </a:r>
          </a:p>
          <a:p>
            <a:r>
              <a:rPr lang="ru-RU" i="1" dirty="0" smtClean="0"/>
              <a:t>Ест </a:t>
            </a:r>
            <a:r>
              <a:rPr lang="ru-RU" i="1" dirty="0"/>
              <a:t>что угодно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субъекту можно предложить даже самые странные </a:t>
            </a:r>
            <a:r>
              <a:rPr lang="ru-RU" dirty="0" smtClean="0"/>
              <a:t>кушанья (утрачен </a:t>
            </a:r>
            <a:r>
              <a:rPr lang="ru-RU" dirty="0"/>
              <a:t>компонент </a:t>
            </a:r>
            <a:r>
              <a:rPr lang="ru-RU" dirty="0" smtClean="0"/>
              <a:t>желательности).</a:t>
            </a:r>
            <a:endParaRPr lang="ru-RU" dirty="0"/>
          </a:p>
          <a:p>
            <a:r>
              <a:rPr lang="ru-RU" dirty="0" smtClean="0"/>
              <a:t>Во всех трех случаях субъект не обязательно стремится поесть во что бы то ни стало.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2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Местоимения с </a:t>
            </a:r>
            <a:r>
              <a:rPr lang="ru-RU" i="1" dirty="0" smtClean="0"/>
              <a:t>абы</a:t>
            </a:r>
            <a:r>
              <a:rPr lang="ru-RU" dirty="0" smtClean="0"/>
              <a:t>: </a:t>
            </a:r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Пути </a:t>
            </a:r>
            <a:r>
              <a:rPr lang="ru-RU" dirty="0" err="1" smtClean="0"/>
              <a:t>идиоматизации</a:t>
            </a:r>
            <a:r>
              <a:rPr lang="ru-RU" dirty="0" smtClean="0"/>
              <a:t> таких местоименных единиц удобно проследить на основе данных лингвистических корпусов, охватывающих более или менее продолжительный период времени (достаточный для того, чтобы языковые изменения были наблюдаемы).</a:t>
            </a:r>
          </a:p>
          <a:p>
            <a:r>
              <a:rPr lang="ru-RU" dirty="0" smtClean="0"/>
              <a:t>МАС </a:t>
            </a:r>
            <a:r>
              <a:rPr lang="ru-RU" dirty="0"/>
              <a:t>[Евгеньева 1981</a:t>
            </a:r>
            <a:r>
              <a:rPr lang="ru-RU" dirty="0" smtClean="0"/>
              <a:t>]:</a:t>
            </a:r>
          </a:p>
          <a:p>
            <a:r>
              <a:rPr lang="ru-RU" b="1" dirty="0" smtClean="0"/>
              <a:t>АБЫ</a:t>
            </a:r>
            <a:r>
              <a:rPr lang="ru-RU" dirty="0" smtClean="0"/>
              <a:t>́, </a:t>
            </a:r>
            <a:r>
              <a:rPr lang="ru-RU" i="1" dirty="0" smtClean="0"/>
              <a:t>союз. </a:t>
            </a:r>
            <a:r>
              <a:rPr lang="ru-RU" i="1" dirty="0"/>
              <a:t>Обл</a:t>
            </a:r>
            <a:r>
              <a:rPr lang="ru-RU" dirty="0" smtClean="0"/>
              <a:t>. Лишь </a:t>
            </a:r>
            <a:r>
              <a:rPr lang="ru-RU" dirty="0"/>
              <a:t>бы, только </a:t>
            </a:r>
            <a:r>
              <a:rPr lang="ru-RU" dirty="0" smtClean="0"/>
              <a:t>бы – </a:t>
            </a:r>
            <a:r>
              <a:rPr lang="en-US" dirty="0" smtClean="0"/>
              <a:t>[</a:t>
            </a:r>
            <a:r>
              <a:rPr lang="ru-RU" dirty="0" smtClean="0"/>
              <a:t>иллюстрация </a:t>
            </a:r>
            <a:r>
              <a:rPr lang="ru-RU" dirty="0"/>
              <a:t>из «Тихого Дона</a:t>
            </a:r>
            <a:r>
              <a:rPr lang="ru-RU" dirty="0" smtClean="0"/>
              <a:t>»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en-US" dirty="0" smtClean="0"/>
              <a:t>◊</a:t>
            </a:r>
            <a:r>
              <a:rPr lang="ru-RU" dirty="0" smtClean="0"/>
              <a:t> </a:t>
            </a:r>
            <a:r>
              <a:rPr lang="ru-RU" b="1" dirty="0" smtClean="0"/>
              <a:t>Абы </a:t>
            </a:r>
            <a:r>
              <a:rPr lang="ru-RU" b="1" dirty="0"/>
              <a:t>как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i="1" dirty="0" smtClean="0"/>
              <a:t>прост</a:t>
            </a:r>
            <a:r>
              <a:rPr lang="ru-RU" dirty="0" smtClean="0"/>
              <a:t>.) – как-нибудь. – </a:t>
            </a:r>
            <a:r>
              <a:rPr lang="en-US" dirty="0" smtClean="0"/>
              <a:t>[</a:t>
            </a:r>
            <a:r>
              <a:rPr lang="ru-RU" dirty="0" smtClean="0"/>
              <a:t>иллюстрация из «</a:t>
            </a:r>
            <a:r>
              <a:rPr lang="ru-RU" dirty="0"/>
              <a:t>Поднятой целины</a:t>
            </a:r>
            <a:r>
              <a:rPr lang="ru-RU" dirty="0" smtClean="0"/>
              <a:t>»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Эта </a:t>
            </a:r>
            <a:r>
              <a:rPr lang="ru-RU" dirty="0"/>
              <a:t>словарная статья практически без </a:t>
            </a:r>
            <a:r>
              <a:rPr lang="ru-RU" dirty="0" smtClean="0"/>
              <a:t>изменений </a:t>
            </a:r>
            <a:r>
              <a:rPr lang="ru-RU" dirty="0"/>
              <a:t>перенесена и в новое издание </a:t>
            </a:r>
            <a:r>
              <a:rPr lang="ru-RU" dirty="0" smtClean="0"/>
              <a:t>МАС </a:t>
            </a:r>
            <a:r>
              <a:rPr lang="ru-RU" dirty="0"/>
              <a:t>[Крысин 2016</a:t>
            </a:r>
            <a:r>
              <a:rPr lang="ru-RU" dirty="0" smtClean="0"/>
              <a:t>] (единственное изменение состоит в том, что в новом издании допущено двоякое ударение).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8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Абы</a:t>
            </a:r>
            <a:r>
              <a:rPr lang="ru-RU" dirty="0" smtClean="0"/>
              <a:t>: яркий семантический облик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Ест абы что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субъект непременно что-нибудь ест, но ему все равно </a:t>
            </a:r>
            <a:r>
              <a:rPr lang="ru-RU" dirty="0" smtClean="0"/>
              <a:t>что.</a:t>
            </a:r>
          </a:p>
          <a:p>
            <a:pPr lvl="1"/>
            <a:r>
              <a:rPr lang="ru-RU" dirty="0" smtClean="0"/>
              <a:t>Приходить пустым рискованно, я накидал </a:t>
            </a:r>
            <a:r>
              <a:rPr lang="ru-RU" b="1" dirty="0" smtClean="0"/>
              <a:t>абы каких</a:t>
            </a:r>
            <a:r>
              <a:rPr lang="ru-RU" dirty="0" smtClean="0"/>
              <a:t> глупостей. Кетчуп с овощами можно назвать «Дача». Будто бы из помидоров, выращенных на частных грядках. [Слава </a:t>
            </a:r>
            <a:r>
              <a:rPr lang="ru-RU" dirty="0" err="1" smtClean="0"/>
              <a:t>Сэ</a:t>
            </a:r>
            <a:r>
              <a:rPr lang="ru-RU" dirty="0" smtClean="0"/>
              <a:t>. Ева (2010)]</a:t>
            </a:r>
          </a:p>
          <a:p>
            <a:r>
              <a:rPr lang="ru-RU" dirty="0" smtClean="0"/>
              <a:t>Прямо сказано: </a:t>
            </a:r>
            <a:r>
              <a:rPr lang="ru-RU" dirty="0"/>
              <a:t>человек пытается принести все равно что, но принести хоть что-нибудь, потому что приходить с пустыми руками неудобно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Просто </a:t>
            </a:r>
            <a:r>
              <a:rPr lang="ru-RU" dirty="0"/>
              <a:t>с возрастом приперло. Решила родить </a:t>
            </a:r>
            <a:r>
              <a:rPr lang="ru-RU" b="1" dirty="0"/>
              <a:t>абы от кого</a:t>
            </a:r>
            <a:r>
              <a:rPr lang="ru-RU" dirty="0"/>
              <a:t> ― ну, а тут как раз дурак попался. </a:t>
            </a:r>
            <a:r>
              <a:rPr lang="ru-RU" dirty="0" smtClean="0"/>
              <a:t>[</a:t>
            </a:r>
            <a:r>
              <a:rPr lang="ru-RU" dirty="0"/>
              <a:t>Вячеслав Рыбаков. </a:t>
            </a:r>
            <a:r>
              <a:rPr lang="ru-RU" dirty="0" err="1"/>
              <a:t>Гравилет</a:t>
            </a:r>
            <a:r>
              <a:rPr lang="ru-RU" dirty="0"/>
              <a:t> «Цесаревич» (1993)]</a:t>
            </a:r>
            <a:endParaRPr lang="en-US" dirty="0"/>
          </a:p>
          <a:p>
            <a:pPr lvl="1"/>
            <a:r>
              <a:rPr lang="ru-RU" dirty="0"/>
              <a:t>Гаранин и Настя вошли в квартиру, тесную, двухкомнатную, с дурной, непродуманной планировкой, словно строили ее наспех, </a:t>
            </a:r>
            <a:r>
              <a:rPr lang="ru-RU" b="1" dirty="0"/>
              <a:t>абы как</a:t>
            </a:r>
            <a:r>
              <a:rPr lang="ru-RU" dirty="0"/>
              <a:t>, лишь бы отвязаться. [Влада Валеева. Скорая помощь (2002)]</a:t>
            </a:r>
            <a:endParaRPr lang="en-US" dirty="0"/>
          </a:p>
          <a:p>
            <a:pPr lvl="1"/>
            <a:r>
              <a:rPr lang="ru-RU" dirty="0"/>
              <a:t>Главная беда заключалась в том, что многие мастерские шили по старинке: </a:t>
            </a:r>
            <a:r>
              <a:rPr lang="ru-RU" b="1" dirty="0"/>
              <a:t>абы как</a:t>
            </a:r>
            <a:r>
              <a:rPr lang="ru-RU" dirty="0"/>
              <a:t>, все сойдет, все возьмут. [Виктор </a:t>
            </a:r>
            <a:r>
              <a:rPr lang="ru-RU" dirty="0" err="1"/>
              <a:t>Жизнев</a:t>
            </a:r>
            <a:r>
              <a:rPr lang="ru-RU" dirty="0"/>
              <a:t>. Одежда, в которой приятно работать (2003) // «Встреча» (Дубна), 2003.03.26] </a:t>
            </a:r>
            <a:endParaRPr lang="en-US" dirty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57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2561</Words>
  <Application>Microsoft Office PowerPoint</Application>
  <PresentationFormat>Широкоэкранный</PresentationFormat>
  <Paragraphs>161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Тема Office</vt:lpstr>
      <vt:lpstr>Абы: корпусное исследование в аспекте синхронии и диахронии</vt:lpstr>
      <vt:lpstr>Методологическое замечание</vt:lpstr>
      <vt:lpstr>Незаданность критериев выбора</vt:lpstr>
      <vt:lpstr>Незаданность критериев выбора</vt:lpstr>
      <vt:lpstr>Незаданность критериев выбора: идиоматизация</vt:lpstr>
      <vt:lpstr>Незаданность критериев выбора: актуализация внутренней формы</vt:lpstr>
      <vt:lpstr>Незаданность критериев выбора: пути идиоматизации</vt:lpstr>
      <vt:lpstr>Местоимения с абы: case study</vt:lpstr>
      <vt:lpstr>Абы: яркий семантический облик</vt:lpstr>
      <vt:lpstr>Значение и употребление абы в современном русском языке по корпусным данным</vt:lpstr>
      <vt:lpstr>Негативная полярность</vt:lpstr>
      <vt:lpstr>Негативная полярность</vt:lpstr>
      <vt:lpstr>Негативная полярность</vt:lpstr>
      <vt:lpstr>Примеры отсутствия негативной полярности</vt:lpstr>
      <vt:lpstr>Примеры отсутствия негативной полярности</vt:lpstr>
      <vt:lpstr>Идея рандомности плюс идея низкого качества или небрежности</vt:lpstr>
      <vt:lpstr>Избирательность в отношении К-слов.</vt:lpstr>
      <vt:lpstr>Другие сочетания</vt:lpstr>
      <vt:lpstr>Другие сочетания</vt:lpstr>
      <vt:lpstr>Союзные употребления абы</vt:lpstr>
      <vt:lpstr>Союзные употребления абы</vt:lpstr>
      <vt:lpstr>Изменение употребления</vt:lpstr>
      <vt:lpstr>Изменение употребления</vt:lpstr>
      <vt:lpstr>Изменение употребления</vt:lpstr>
      <vt:lpstr>Изменение употребления</vt:lpstr>
      <vt:lpstr>Выводы</vt:lpstr>
      <vt:lpstr>Заключительное замечание</vt:lpstr>
      <vt:lpstr>Заключительное замечание</vt:lpstr>
      <vt:lpstr>Заключительное замечание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Абы: корпусное исследование в аспекте синхронии и диахронии</dc:title>
  <dc:creator>Алексей Шмелев</dc:creator>
  <cp:lastModifiedBy>Алексей Шмелев</cp:lastModifiedBy>
  <cp:revision>14</cp:revision>
  <dcterms:created xsi:type="dcterms:W3CDTF">2018-05-31T20:53:13Z</dcterms:created>
  <dcterms:modified xsi:type="dcterms:W3CDTF">2018-06-01T05:20:51Z</dcterms:modified>
</cp:coreProperties>
</file>