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56" r:id="rId2"/>
    <p:sldId id="257" r:id="rId3"/>
    <p:sldId id="307" r:id="rId4"/>
    <p:sldId id="260" r:id="rId5"/>
    <p:sldId id="261" r:id="rId6"/>
    <p:sldId id="291" r:id="rId7"/>
    <p:sldId id="258" r:id="rId8"/>
    <p:sldId id="259" r:id="rId9"/>
    <p:sldId id="292" r:id="rId10"/>
    <p:sldId id="293" r:id="rId11"/>
    <p:sldId id="294" r:id="rId12"/>
    <p:sldId id="271" r:id="rId13"/>
    <p:sldId id="272" r:id="rId14"/>
    <p:sldId id="295" r:id="rId15"/>
    <p:sldId id="262" r:id="rId16"/>
    <p:sldId id="296" r:id="rId17"/>
    <p:sldId id="264" r:id="rId18"/>
    <p:sldId id="266" r:id="rId19"/>
    <p:sldId id="297" r:id="rId20"/>
    <p:sldId id="267" r:id="rId21"/>
    <p:sldId id="300" r:id="rId22"/>
    <p:sldId id="301" r:id="rId23"/>
    <p:sldId id="302" r:id="rId24"/>
    <p:sldId id="303" r:id="rId25"/>
    <p:sldId id="304" r:id="rId26"/>
    <p:sldId id="305" r:id="rId27"/>
    <p:sldId id="309" r:id="rId28"/>
    <p:sldId id="310" r:id="rId29"/>
    <p:sldId id="270" r:id="rId30"/>
    <p:sldId id="286" r:id="rId31"/>
    <p:sldId id="298" r:id="rId32"/>
    <p:sldId id="299" r:id="rId33"/>
    <p:sldId id="306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5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39F31-C6F6-4C9F-AE78-BB0401871BBA}" type="datetimeFigureOut">
              <a:rPr lang="ru-RU" smtClean="0"/>
              <a:pPr/>
              <a:t>30.05.2018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7CAA9-31B6-45EE-B8DE-6B777FC4FE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82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7CAA9-31B6-45EE-B8DE-6B777FC4FE7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321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249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12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82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62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66693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02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30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12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8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647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9151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7043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36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5184">
          <p15:clr>
            <a:srgbClr val="F26B43"/>
          </p15:clr>
        </p15:guide>
        <p15:guide id="10" pos="702">
          <p15:clr>
            <a:srgbClr val="F26B43"/>
          </p15:clr>
        </p15:guide>
        <p15:guide id="11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88840"/>
            <a:ext cx="7416824" cy="1829761"/>
          </a:xfrm>
        </p:spPr>
        <p:txBody>
          <a:bodyPr>
            <a:noAutofit/>
          </a:bodyPr>
          <a:lstStyle/>
          <a:p>
            <a:r>
              <a:rPr lang="ru-RU" sz="3200" dirty="0"/>
              <a:t>ЛЕКСИКАЛИЗАЦИЯ КАК ОГРАНИЧЕНИЕ НА СТАНДАРТНУЮ ВТОРИЧНУЮ ИМПЕРФЕКТИВАЦИЮ РУССКОГО ГЛАГОЛА (ПО ДАННЫМ НКРЯ)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Е.В. Горбова (СПбГУ), </a:t>
            </a:r>
            <a:endParaRPr lang="en-US" dirty="0" smtClean="0"/>
          </a:p>
          <a:p>
            <a:r>
              <a:rPr lang="en-US" dirty="0" smtClean="0"/>
              <a:t>e</a:t>
            </a:r>
            <a:r>
              <a:rPr lang="ru-RU" dirty="0" smtClean="0"/>
              <a:t>.</a:t>
            </a:r>
            <a:r>
              <a:rPr lang="en-US" dirty="0" smtClean="0"/>
              <a:t>gorbova@spbu.ru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ДИАЛОГ-2018, 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ответ на него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579296" cy="452250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Нет ли противоречия?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Если </a:t>
            </a:r>
            <a:r>
              <a:rPr lang="ru-RU" sz="2300" dirty="0"/>
              <a:t>аналогия для </a:t>
            </a:r>
            <a:r>
              <a:rPr lang="ru-RU" sz="2300" dirty="0" smtClean="0"/>
              <a:t>лексикализации </a:t>
            </a:r>
            <a:r>
              <a:rPr lang="ru-RU" sz="2300" dirty="0"/>
              <a:t>форм НСВ</a:t>
            </a:r>
            <a:r>
              <a:rPr lang="ru-RU" sz="2300" baseline="-25000" dirty="0"/>
              <a:t>2</a:t>
            </a:r>
            <a:r>
              <a:rPr lang="ru-RU" sz="2300" dirty="0"/>
              <a:t> в виде той же лексикализации, но в сфере субстантивного числа </a:t>
            </a:r>
            <a:r>
              <a:rPr lang="ru-RU" sz="2300" dirty="0" smtClean="0"/>
              <a:t>неправомерна</a:t>
            </a:r>
            <a:r>
              <a:rPr lang="ru-RU" sz="2300" dirty="0"/>
              <a:t>, то нет смысла обсуждать и (не)затрудненность использования нелексикализованной формы </a:t>
            </a:r>
            <a:r>
              <a:rPr lang="ru-RU" sz="2300" i="1" dirty="0"/>
              <a:t>часы</a:t>
            </a:r>
            <a:r>
              <a:rPr lang="ru-RU" sz="2300" dirty="0"/>
              <a:t> на фоне лексикализованной, </a:t>
            </a:r>
            <a:r>
              <a:rPr lang="ru-RU" sz="2300" dirty="0" smtClean="0"/>
              <a:t>когда речь идет о виде.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300" dirty="0" smtClean="0"/>
              <a:t>Верно и обратное: </a:t>
            </a:r>
            <a:r>
              <a:rPr lang="ru-RU" sz="2300" dirty="0"/>
              <a:t>если свободное употребление нелексикализованной формы </a:t>
            </a:r>
            <a:r>
              <a:rPr lang="ru-RU" sz="2300" i="1" dirty="0"/>
              <a:t>часы </a:t>
            </a:r>
            <a:r>
              <a:rPr lang="ru-RU" sz="2300" dirty="0"/>
              <a:t>наряду с лексикализованной может служить аргументом при обсуждении лексикализации форм НСВ</a:t>
            </a:r>
            <a:r>
              <a:rPr lang="ru-RU" sz="2300" baseline="-25000" dirty="0"/>
              <a:t>2</a:t>
            </a:r>
            <a:r>
              <a:rPr lang="ru-RU" sz="2300" dirty="0"/>
              <a:t>, то правомерна и апелляция к феномену лексикализации в сфере субстантивного числа при обсуждении лексикализации же вторичных имперфективов у глагола.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ДИАЛОГ-2018, 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137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ответ на него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Кроме того, примеры лексикализации грамматических форм других словоизменительных категорий глагола все же имеются.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Это: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лексикализация </a:t>
            </a:r>
            <a:r>
              <a:rPr lang="ru-RU" sz="2400" dirty="0"/>
              <a:t>форм 3 л. ед. ч. настоящего времени глаголов </a:t>
            </a:r>
            <a:r>
              <a:rPr lang="ru-RU" sz="2400" i="1" dirty="0"/>
              <a:t>стоить</a:t>
            </a:r>
            <a:r>
              <a:rPr lang="ru-RU" sz="2400" dirty="0"/>
              <a:t> и </a:t>
            </a:r>
            <a:r>
              <a:rPr lang="ru-RU" sz="2400" i="1" dirty="0"/>
              <a:t>идти</a:t>
            </a:r>
            <a:r>
              <a:rPr lang="ru-RU" sz="2400" dirty="0"/>
              <a:t>: </a:t>
            </a:r>
            <a:r>
              <a:rPr lang="ru-RU" sz="2400" i="1" dirty="0" err="1"/>
              <a:t>стóит</a:t>
            </a:r>
            <a:r>
              <a:rPr lang="ru-RU" sz="2400" dirty="0"/>
              <a:t> ‘имеет смысл; следует, надо’ и </a:t>
            </a:r>
            <a:r>
              <a:rPr lang="ru-RU" sz="2400" i="1" dirty="0"/>
              <a:t>идет</a:t>
            </a:r>
            <a:r>
              <a:rPr lang="ru-RU" sz="2400" dirty="0"/>
              <a:t> ‘ладно, согласен’ [МАС] (для первого – и прошедшего времени: </a:t>
            </a:r>
            <a:r>
              <a:rPr lang="ru-RU" sz="2400" i="1" dirty="0"/>
              <a:t>стоило</a:t>
            </a:r>
            <a:r>
              <a:rPr lang="ru-RU" sz="2400" dirty="0" smtClean="0"/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i="1" dirty="0"/>
              <a:t>значит</a:t>
            </a:r>
            <a:r>
              <a:rPr lang="ru-RU" sz="2400" dirty="0"/>
              <a:t> в роли вводного слова и связки (это отдельная вокабула с двумя соответствующими лексемами в [МАС]).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7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Частотность лексикализованных и нелексикализованных форм по НКРЯ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844824"/>
            <a:ext cx="7200900" cy="4022576"/>
          </a:xfrm>
        </p:spPr>
        <p:txBody>
          <a:bodyPr>
            <a:normAutofit lnSpcReduction="10000"/>
          </a:bodyPr>
          <a:lstStyle/>
          <a:p>
            <a:pPr marL="681228" indent="-571500">
              <a:buFont typeface="+mj-lt"/>
              <a:buAutoNum type="romanUcPeriod"/>
            </a:pPr>
            <a:r>
              <a:rPr lang="ru-RU" sz="2400" b="1" i="1" dirty="0"/>
              <a:t>К</a:t>
            </a:r>
            <a:r>
              <a:rPr lang="ru-RU" sz="2400" b="1" i="1" dirty="0" smtClean="0"/>
              <a:t>апли</a:t>
            </a:r>
            <a:r>
              <a:rPr lang="ru-RU" sz="2400" dirty="0" smtClean="0"/>
              <a:t> </a:t>
            </a:r>
            <a:r>
              <a:rPr lang="en-US" sz="2400" dirty="0" smtClean="0"/>
              <a:t>‘</a:t>
            </a:r>
            <a:r>
              <a:rPr lang="ru-RU" sz="2400" dirty="0" smtClean="0"/>
              <a:t>лекарственная форма</a:t>
            </a:r>
            <a:r>
              <a:rPr lang="en-US" sz="2400" dirty="0" smtClean="0"/>
              <a:t>’ </a:t>
            </a:r>
            <a:r>
              <a:rPr lang="ru-RU" sz="2400" dirty="0" smtClean="0"/>
              <a:t>и </a:t>
            </a:r>
            <a:r>
              <a:rPr lang="ru-RU" sz="2400" b="1" i="1" dirty="0" smtClean="0"/>
              <a:t>капли</a:t>
            </a:r>
            <a:r>
              <a:rPr lang="en-US" sz="2400" i="1" dirty="0" smtClean="0"/>
              <a:t> ‘</a:t>
            </a:r>
            <a:r>
              <a:rPr lang="ru-RU" sz="2400" dirty="0"/>
              <a:t>более одной </a:t>
            </a:r>
            <a:r>
              <a:rPr lang="ru-RU" sz="2400" dirty="0" smtClean="0"/>
              <a:t>капли</a:t>
            </a:r>
            <a:r>
              <a:rPr lang="en-US" sz="2400" dirty="0" smtClean="0"/>
              <a:t>’: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лексикализованная (</a:t>
            </a:r>
            <a:r>
              <a:rPr lang="ru-RU" sz="2400" i="1" dirty="0" smtClean="0"/>
              <a:t>капли</a:t>
            </a:r>
            <a:r>
              <a:rPr lang="ru-RU" sz="2400" dirty="0" smtClean="0"/>
              <a:t>, </a:t>
            </a:r>
            <a:r>
              <a:rPr lang="ru-RU" sz="2400" dirty="0" err="1" smtClean="0"/>
              <a:t>семант.признак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ru-RU" sz="2400" dirty="0" smtClean="0"/>
              <a:t>«предметное </a:t>
            </a:r>
            <a:r>
              <a:rPr lang="ru-RU" sz="2400" dirty="0"/>
              <a:t>имя, вещества и материалы</a:t>
            </a:r>
            <a:r>
              <a:rPr lang="ru-RU" sz="2400" dirty="0" smtClean="0"/>
              <a:t>», подкорпус со снятой омонимией) – 26 вхождений в 16 документах;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нелексикализованная (</a:t>
            </a:r>
            <a:r>
              <a:rPr lang="ru-RU" sz="2400" i="1" dirty="0" smtClean="0"/>
              <a:t>капля</a:t>
            </a:r>
            <a:r>
              <a:rPr lang="ru-RU" sz="2400" dirty="0" smtClean="0"/>
              <a:t>, </a:t>
            </a:r>
            <a:r>
              <a:rPr lang="ru-RU" sz="2400" dirty="0" err="1" smtClean="0"/>
              <a:t>мн.ч</a:t>
            </a:r>
            <a:r>
              <a:rPr lang="ru-RU" sz="2400" dirty="0" smtClean="0"/>
              <a:t>., «предметное имя», тот же подкорпус) – 156 вхождений из 91 документа.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То есть нелексикализованная форма, как в (2), в 6 раз </a:t>
            </a:r>
            <a:r>
              <a:rPr lang="ru-RU" sz="2400" dirty="0" err="1" smtClean="0"/>
              <a:t>частотнее</a:t>
            </a:r>
            <a:r>
              <a:rPr lang="ru-RU" sz="2400" dirty="0"/>
              <a:t> </a:t>
            </a:r>
            <a:r>
              <a:rPr lang="ru-RU" sz="2400" dirty="0" smtClean="0"/>
              <a:t>лексикализованной (3).</a:t>
            </a:r>
            <a:endParaRPr lang="en-US" sz="2400" dirty="0" smtClean="0"/>
          </a:p>
          <a:p>
            <a:pPr marL="681228" indent="-571500">
              <a:buFont typeface="+mj-lt"/>
              <a:buAutoNum type="romanUcPeriod"/>
            </a:pPr>
            <a:endParaRPr lang="ru-RU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</a:t>
            </a:r>
            <a:r>
              <a:rPr lang="ru-RU" dirty="0" smtClean="0"/>
              <a:t>ллюстрации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700808"/>
            <a:ext cx="7200900" cy="416659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(2</a:t>
            </a:r>
            <a:r>
              <a:rPr lang="ru-RU" sz="2400" dirty="0"/>
              <a:t>) </a:t>
            </a:r>
            <a:r>
              <a:rPr lang="ru-RU" sz="2400" i="1" dirty="0" smtClean="0"/>
              <a:t>Он </a:t>
            </a:r>
            <a:r>
              <a:rPr lang="ru-RU" sz="2400" i="1" dirty="0"/>
              <a:t>ел, и губы его лоснились от жира, </a:t>
            </a:r>
            <a:r>
              <a:rPr lang="ru-RU" sz="2400" i="1" dirty="0">
                <a:solidFill>
                  <a:srgbClr val="FF0000"/>
                </a:solidFill>
              </a:rPr>
              <a:t>капли</a:t>
            </a:r>
            <a:r>
              <a:rPr lang="ru-RU" sz="2400" i="1" dirty="0"/>
              <a:t> стекали по подбородку</a:t>
            </a:r>
            <a:r>
              <a:rPr lang="ru-RU" sz="2400" dirty="0"/>
              <a:t>. [Токарева Виктория. Своя правда // «Новый Мир», 2002</a:t>
            </a:r>
            <a:r>
              <a:rPr lang="ru-RU" sz="2400" dirty="0" smtClean="0"/>
              <a:t>]</a:t>
            </a:r>
          </a:p>
          <a:p>
            <a:pPr marL="109728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3) </a:t>
            </a:r>
            <a:r>
              <a:rPr lang="ru-RU" sz="2400" i="1" dirty="0" smtClean="0"/>
              <a:t>Марья </a:t>
            </a:r>
            <a:r>
              <a:rPr lang="ru-RU" sz="2400" i="1" dirty="0"/>
              <a:t>Семеновна напоила гостя горячим молоком и сердечными </a:t>
            </a:r>
            <a:r>
              <a:rPr lang="ru-RU" sz="2400" i="1" dirty="0">
                <a:solidFill>
                  <a:srgbClr val="FF0000"/>
                </a:solidFill>
              </a:rPr>
              <a:t>каплями</a:t>
            </a:r>
            <a:r>
              <a:rPr lang="ru-RU" sz="2400" i="1" dirty="0"/>
              <a:t>, уложила на диван, и он там проспал день, затем ночь, так тихо, не шевелясь, спал, что я подходил посмотреть – живой ли? </a:t>
            </a:r>
            <a:r>
              <a:rPr lang="ru-RU" sz="2400" dirty="0"/>
              <a:t>[Виктор Астафьев. </a:t>
            </a:r>
            <a:r>
              <a:rPr lang="ru-RU" sz="2400" dirty="0" err="1"/>
              <a:t>Затеси</a:t>
            </a:r>
            <a:r>
              <a:rPr lang="ru-RU" sz="2400" dirty="0"/>
              <a:t> (1999) // «Новый Мир», 2000]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Частотность лексикализованных и нелексикализованных форм по НКРЯ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844824"/>
            <a:ext cx="7503740" cy="4022576"/>
          </a:xfrm>
        </p:spPr>
        <p:txBody>
          <a:bodyPr>
            <a:normAutofit lnSpcReduction="10000"/>
          </a:bodyPr>
          <a:lstStyle/>
          <a:p>
            <a:pPr marL="681228" indent="-571500">
              <a:buFont typeface="+mj-lt"/>
              <a:buAutoNum type="romanUcPeriod" startAt="2"/>
            </a:pPr>
            <a:r>
              <a:rPr lang="ru-RU" sz="2400" b="1" i="1" dirty="0" smtClean="0"/>
              <a:t>Часы</a:t>
            </a:r>
            <a:r>
              <a:rPr lang="ru-RU" sz="2400" dirty="0" smtClean="0"/>
              <a:t> </a:t>
            </a:r>
            <a:r>
              <a:rPr lang="en-US" sz="2400" dirty="0" smtClean="0"/>
              <a:t>‘</a:t>
            </a:r>
            <a:r>
              <a:rPr lang="ru-RU" sz="2400" dirty="0" smtClean="0"/>
              <a:t>прибор</a:t>
            </a:r>
            <a:r>
              <a:rPr lang="en-US" sz="2400" dirty="0" smtClean="0"/>
              <a:t>’ </a:t>
            </a:r>
            <a:r>
              <a:rPr lang="ru-RU" sz="2400" dirty="0" smtClean="0"/>
              <a:t>и </a:t>
            </a:r>
            <a:r>
              <a:rPr lang="ru-RU" sz="2400" b="1" i="1" dirty="0" smtClean="0"/>
              <a:t>часы</a:t>
            </a:r>
            <a:r>
              <a:rPr lang="en-US" sz="2400" i="1" dirty="0" smtClean="0"/>
              <a:t> ‘</a:t>
            </a:r>
            <a:r>
              <a:rPr lang="ru-RU" sz="2400" dirty="0"/>
              <a:t>более </a:t>
            </a:r>
            <a:r>
              <a:rPr lang="ru-RU" sz="2400" dirty="0" smtClean="0"/>
              <a:t>одного часа</a:t>
            </a:r>
            <a:r>
              <a:rPr lang="en-US" sz="2400" dirty="0" smtClean="0"/>
              <a:t>’: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лексикализованная (</a:t>
            </a:r>
            <a:r>
              <a:rPr lang="ru-RU" sz="2400" i="1" dirty="0" smtClean="0"/>
              <a:t>часы</a:t>
            </a:r>
            <a:r>
              <a:rPr lang="ru-RU" sz="2400" dirty="0" smtClean="0"/>
              <a:t>, реализация значения </a:t>
            </a:r>
            <a:r>
              <a:rPr lang="en-US" sz="2400" dirty="0" smtClean="0"/>
              <a:t>‘</a:t>
            </a:r>
            <a:r>
              <a:rPr lang="ru-RU" sz="2400" dirty="0" smtClean="0"/>
              <a:t>прибор для измерения времени</a:t>
            </a:r>
            <a:r>
              <a:rPr lang="en-US" sz="2400" dirty="0" smtClean="0"/>
              <a:t>’ </a:t>
            </a:r>
            <a:r>
              <a:rPr lang="ru-RU" sz="2400" dirty="0" smtClean="0"/>
              <a:t>подкорпус со снятой омонимией) – 533 вхождения в 163 документах;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нелексикализованная (</a:t>
            </a:r>
            <a:r>
              <a:rPr lang="ru-RU" sz="2400" i="1" dirty="0" smtClean="0"/>
              <a:t>час</a:t>
            </a:r>
            <a:r>
              <a:rPr lang="ru-RU" sz="2400" dirty="0" smtClean="0"/>
              <a:t>, </a:t>
            </a:r>
            <a:r>
              <a:rPr lang="ru-RU" sz="2400" dirty="0" err="1" smtClean="0"/>
              <a:t>мн.ч</a:t>
            </a:r>
            <a:r>
              <a:rPr lang="ru-RU" sz="2400" dirty="0" smtClean="0"/>
              <a:t>., «непредметное имя, время, период», тот же подкорпус) – 1148 вхождений из 360 документов.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 здесь нелексикализованная, как в </a:t>
            </a:r>
            <a:r>
              <a:rPr lang="ru-RU" sz="2400" dirty="0" smtClean="0"/>
              <a:t>(</a:t>
            </a:r>
            <a:r>
              <a:rPr lang="en-US" sz="2400" dirty="0" smtClean="0"/>
              <a:t>4), (</a:t>
            </a:r>
            <a:r>
              <a:rPr lang="en-US" sz="2400" dirty="0" smtClean="0"/>
              <a:t>5</a:t>
            </a:r>
            <a:r>
              <a:rPr lang="ru-RU" sz="2400" dirty="0" smtClean="0"/>
              <a:t>), </a:t>
            </a:r>
            <a:r>
              <a:rPr lang="ru-RU" sz="2400" dirty="0" smtClean="0"/>
              <a:t>в 2,15 раз более частотна, чем лексикализованная, как в (7).</a:t>
            </a:r>
            <a:endParaRPr lang="en-US" sz="2400" dirty="0" smtClean="0"/>
          </a:p>
          <a:p>
            <a:pPr marL="681228" indent="-571500">
              <a:buFont typeface="+mj-lt"/>
              <a:buAutoNum type="romanUcPeriod"/>
            </a:pPr>
            <a:endParaRPr lang="ru-RU" i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67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Часы</a:t>
            </a:r>
            <a:r>
              <a:rPr lang="ru-RU" dirty="0" smtClean="0"/>
              <a:t> в </a:t>
            </a:r>
            <a:r>
              <a:rPr lang="ru-RU" dirty="0" smtClean="0"/>
              <a:t>(не)нумеративных </a:t>
            </a:r>
            <a:r>
              <a:rPr lang="ru-RU" dirty="0" err="1" smtClean="0"/>
              <a:t>контестах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286000"/>
            <a:ext cx="7647756" cy="35814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Гипотеза: </a:t>
            </a:r>
            <a:r>
              <a:rPr lang="ru-RU" sz="2400" i="1" dirty="0" smtClean="0"/>
              <a:t>часы</a:t>
            </a:r>
            <a:r>
              <a:rPr lang="ru-RU" sz="2400" dirty="0" smtClean="0"/>
              <a:t> как единица измерения времени преобладает по объективным причинам.</a:t>
            </a:r>
          </a:p>
          <a:p>
            <a:r>
              <a:rPr lang="ru-RU" sz="2400" dirty="0" smtClean="0"/>
              <a:t>Попробуем отсеять </a:t>
            </a:r>
            <a:r>
              <a:rPr lang="ru-RU" sz="2400" i="1" dirty="0" smtClean="0"/>
              <a:t>часы</a:t>
            </a:r>
            <a:r>
              <a:rPr lang="ru-RU" sz="2400" dirty="0" smtClean="0"/>
              <a:t> в нумеративных контекстах, как в (4) и (5), и оставить только как в (6).</a:t>
            </a:r>
          </a:p>
          <a:p>
            <a:pPr marL="109728" indent="0">
              <a:buNone/>
            </a:pPr>
            <a:r>
              <a:rPr lang="ru-RU" sz="2400" dirty="0" smtClean="0"/>
              <a:t>(</a:t>
            </a:r>
            <a:r>
              <a:rPr lang="ru-RU" sz="2400" dirty="0"/>
              <a:t>4) </a:t>
            </a:r>
            <a:r>
              <a:rPr lang="ru-RU" sz="2400" i="1" dirty="0" smtClean="0"/>
              <a:t>Сегодня </a:t>
            </a:r>
            <a:r>
              <a:rPr lang="ru-RU" sz="2400" i="1" dirty="0"/>
              <a:t>в 11 </a:t>
            </a:r>
            <a:r>
              <a:rPr lang="ru-RU" sz="2400" i="1" dirty="0">
                <a:solidFill>
                  <a:srgbClr val="FF0000"/>
                </a:solidFill>
              </a:rPr>
              <a:t>часов</a:t>
            </a:r>
            <a:r>
              <a:rPr lang="ru-RU" sz="2400" i="1" dirty="0"/>
              <a:t> утра мы проводим акцию протеста на привокзальной площади Владивостока.</a:t>
            </a:r>
            <a:r>
              <a:rPr lang="ru-RU" sz="2400" dirty="0"/>
              <a:t> </a:t>
            </a:r>
            <a:r>
              <a:rPr lang="ru-RU" sz="2400" dirty="0" smtClean="0"/>
              <a:t>[«</a:t>
            </a:r>
            <a:r>
              <a:rPr lang="ru-RU" sz="2400" dirty="0"/>
              <a:t>Ежедневные новости» (Владивосток), 2003.01.14]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Часы</a:t>
            </a:r>
            <a:r>
              <a:rPr lang="ru-RU" dirty="0" smtClean="0"/>
              <a:t> в </a:t>
            </a:r>
            <a:r>
              <a:rPr lang="ru-RU" dirty="0" smtClean="0"/>
              <a:t>(не)нумеративных </a:t>
            </a:r>
            <a:r>
              <a:rPr lang="ru-RU" dirty="0" err="1" smtClean="0"/>
              <a:t>контестах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435280" cy="432048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300" dirty="0" smtClean="0"/>
              <a:t>(5) </a:t>
            </a:r>
            <a:r>
              <a:rPr lang="ru-RU" sz="2300" i="1" dirty="0" smtClean="0"/>
              <a:t>Скажу </a:t>
            </a:r>
            <a:r>
              <a:rPr lang="ru-RU" sz="2300" i="1" dirty="0"/>
              <a:t>только, что за несколько </a:t>
            </a:r>
            <a:r>
              <a:rPr lang="ru-RU" sz="2300" i="1" dirty="0">
                <a:solidFill>
                  <a:srgbClr val="FF0000"/>
                </a:solidFill>
              </a:rPr>
              <a:t>часов </a:t>
            </a:r>
            <a:r>
              <a:rPr lang="ru-RU" sz="2300" i="1" dirty="0"/>
              <a:t>специальных поисков мы так и не смогли понять, что же так не устраивает тех, кто плохо отзывается о современном состоянии зоопарка. </a:t>
            </a:r>
            <a:r>
              <a:rPr lang="ru-RU" sz="2300" dirty="0"/>
              <a:t>[О.Г. Баринов. Зоологический сад // «Первое сентября», 2003</a:t>
            </a:r>
            <a:r>
              <a:rPr lang="ru-RU" sz="2300" dirty="0" smtClean="0"/>
              <a:t>]</a:t>
            </a:r>
          </a:p>
          <a:p>
            <a:pPr marL="109728" indent="0">
              <a:buNone/>
            </a:pPr>
            <a:r>
              <a:rPr lang="ru-RU" sz="2300" dirty="0"/>
              <a:t>(6) </a:t>
            </a:r>
            <a:r>
              <a:rPr lang="ru-RU" sz="2300" i="1" dirty="0" smtClean="0"/>
              <a:t>Лишь </a:t>
            </a:r>
            <a:r>
              <a:rPr lang="ru-RU" sz="2300" i="1" dirty="0"/>
              <a:t>в предрассветные сумерки (впрочем, иногда и в закатные </a:t>
            </a:r>
            <a:r>
              <a:rPr lang="ru-RU" sz="2300" i="1" dirty="0">
                <a:solidFill>
                  <a:srgbClr val="FF0000"/>
                </a:solidFill>
              </a:rPr>
              <a:t>часы</a:t>
            </a:r>
            <a:r>
              <a:rPr lang="ru-RU" sz="2300" i="1" dirty="0"/>
              <a:t>) морские коньки парочками разбредаются по подводным зарослям ― водорослям, </a:t>
            </a:r>
            <a:r>
              <a:rPr lang="ru-RU" sz="2300" i="1" dirty="0" err="1"/>
              <a:t>свившимся</a:t>
            </a:r>
            <a:r>
              <a:rPr lang="ru-RU" sz="2300" i="1" dirty="0"/>
              <a:t> в леса. </a:t>
            </a:r>
            <a:r>
              <a:rPr lang="ru-RU" sz="2300" dirty="0"/>
              <a:t>[Александр </a:t>
            </a:r>
            <a:r>
              <a:rPr lang="ru-RU" sz="2300" dirty="0" err="1"/>
              <a:t>Голяндин</a:t>
            </a:r>
            <a:r>
              <a:rPr lang="ru-RU" sz="2300" dirty="0"/>
              <a:t>. Рассказы о животных, и не только о них: А у морского конька что за конек? // «Знание – сила», 2003</a:t>
            </a:r>
            <a:r>
              <a:rPr lang="ru-RU" sz="2300" dirty="0" smtClean="0"/>
              <a:t>]</a:t>
            </a:r>
          </a:p>
          <a:p>
            <a:pPr marL="109728" indent="0">
              <a:buNone/>
            </a:pPr>
            <a:r>
              <a:rPr lang="ru-RU" sz="2300" dirty="0"/>
              <a:t>(7) </a:t>
            </a:r>
            <a:r>
              <a:rPr lang="ru-RU" sz="2300" i="1" dirty="0"/>
              <a:t>Когда я проснулся, </a:t>
            </a:r>
            <a:r>
              <a:rPr lang="ru-RU" sz="2300" i="1" dirty="0">
                <a:solidFill>
                  <a:srgbClr val="FF0000"/>
                </a:solidFill>
              </a:rPr>
              <a:t>часы </a:t>
            </a:r>
            <a:r>
              <a:rPr lang="ru-RU" sz="2300" i="1" dirty="0"/>
              <a:t>показывали четверть десятого.</a:t>
            </a:r>
            <a:r>
              <a:rPr lang="ru-RU" sz="2300" dirty="0"/>
              <a:t> [Вера Белоусова. Второй выстрел (2000)]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442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smtClean="0"/>
              <a:t>Часы</a:t>
            </a:r>
            <a:r>
              <a:rPr lang="ru-RU" dirty="0" smtClean="0"/>
              <a:t> в </a:t>
            </a:r>
            <a:r>
              <a:rPr lang="ru-RU" dirty="0" smtClean="0"/>
              <a:t>(не)нумеративных </a:t>
            </a:r>
            <a:r>
              <a:rPr lang="ru-RU" dirty="0" smtClean="0"/>
              <a:t>контекстах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8388424" cy="410445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Сплошная проверка показала, что в </a:t>
            </a:r>
            <a:r>
              <a:rPr lang="ru-RU" sz="2400" dirty="0"/>
              <a:t>выдаче НКРЯ </a:t>
            </a:r>
            <a:r>
              <a:rPr lang="ru-RU" sz="2400" dirty="0" smtClean="0"/>
              <a:t>нумеративные контексты с </a:t>
            </a:r>
            <a:r>
              <a:rPr lang="ru-RU" sz="2400" i="1" dirty="0" smtClean="0"/>
              <a:t>часами </a:t>
            </a:r>
            <a:r>
              <a:rPr lang="ru-RU" sz="2400" dirty="0"/>
              <a:t>преобладают: </a:t>
            </a:r>
            <a:r>
              <a:rPr lang="ru-RU" sz="2400" dirty="0" smtClean="0"/>
              <a:t>на </a:t>
            </a:r>
            <a:r>
              <a:rPr lang="ru-RU" sz="2400" dirty="0"/>
              <a:t>них приходится 73,25% </a:t>
            </a:r>
            <a:r>
              <a:rPr lang="ru-RU" sz="2400" dirty="0" smtClean="0"/>
              <a:t>выборки (838 вхождений).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Оставшиеся 306 вхождений (26,75%) – это все остальные контексты, </a:t>
            </a:r>
            <a:r>
              <a:rPr lang="ru-RU" sz="2400" dirty="0"/>
              <a:t>условно </a:t>
            </a:r>
            <a:r>
              <a:rPr lang="ru-RU" sz="2400" dirty="0" smtClean="0"/>
              <a:t>обозначенные </a:t>
            </a:r>
            <a:r>
              <a:rPr lang="ru-RU" sz="2400" dirty="0"/>
              <a:t>как «ненумеративные</a:t>
            </a:r>
            <a:r>
              <a:rPr lang="ru-RU" sz="2400" dirty="0" smtClean="0"/>
              <a:t>».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Если </a:t>
            </a:r>
            <a:r>
              <a:rPr lang="ru-RU" sz="2400" dirty="0"/>
              <a:t>теперь сравнить количество вхождений лексикализованной и нелексикализованной формы </a:t>
            </a:r>
            <a:r>
              <a:rPr lang="ru-RU" sz="2400" i="1" dirty="0" smtClean="0"/>
              <a:t>часы, </a:t>
            </a:r>
            <a:r>
              <a:rPr lang="ru-RU" sz="2400" dirty="0" smtClean="0"/>
              <a:t>то </a:t>
            </a:r>
            <a:r>
              <a:rPr lang="ru-RU" sz="2400" dirty="0"/>
              <a:t>соотношение будет выглядеть уже как 533 на </a:t>
            </a:r>
            <a:r>
              <a:rPr lang="ru-RU" sz="2400" dirty="0" smtClean="0"/>
              <a:t>306.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Т</a:t>
            </a:r>
            <a:r>
              <a:rPr lang="ru-RU" sz="2400" dirty="0" smtClean="0"/>
              <a:t>о </a:t>
            </a:r>
            <a:r>
              <a:rPr lang="ru-RU" sz="2400" dirty="0"/>
              <a:t>есть с преобладанием лексикализованных </a:t>
            </a:r>
            <a:r>
              <a:rPr lang="ru-RU" sz="2400" i="1" dirty="0"/>
              <a:t>часов </a:t>
            </a:r>
            <a:r>
              <a:rPr lang="ru-RU" sz="2400" dirty="0"/>
              <a:t>(‘прибора для измерения времени’) в 1,7 раза.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15902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Частотность лексикализованных и нелексикализованных форм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844824"/>
            <a:ext cx="7992888" cy="4248472"/>
          </a:xfrm>
        </p:spPr>
        <p:txBody>
          <a:bodyPr>
            <a:noAutofit/>
          </a:bodyPr>
          <a:lstStyle/>
          <a:p>
            <a:pPr marL="571500" indent="-571500">
              <a:buFont typeface="+mj-lt"/>
              <a:buAutoNum type="romanUcPeriod" startAt="3"/>
            </a:pPr>
            <a:r>
              <a:rPr lang="ru-RU" sz="2400" i="1" dirty="0" smtClean="0"/>
              <a:t>Заигрывать </a:t>
            </a:r>
            <a:r>
              <a:rPr lang="ru-RU" sz="2400" dirty="0" smtClean="0"/>
              <a:t>(по </a:t>
            </a:r>
            <a:r>
              <a:rPr lang="en-US" sz="2400" dirty="0" smtClean="0"/>
              <a:t>[</a:t>
            </a:r>
            <a:r>
              <a:rPr lang="ru-RU" sz="2400" dirty="0" smtClean="0"/>
              <a:t>Горбова 2017</a:t>
            </a:r>
            <a:r>
              <a:rPr lang="en-US" sz="2400" dirty="0" smtClean="0"/>
              <a:t>]):</a:t>
            </a:r>
            <a:endParaRPr lang="ru-RU" sz="2400" dirty="0" smtClean="0"/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 smtClean="0"/>
              <a:t>Запрос «заигрывать» (основной корпус), выдача – 653 вхождения из 508 документов.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2400" dirty="0" smtClean="0"/>
              <a:t>Из них – 617 (94,5%) – лексикализованная форма, как в (8); 20 (3%) – тривиальный НСВ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от инхоатива </a:t>
            </a:r>
            <a:r>
              <a:rPr lang="ru-RU" sz="2400" i="1" dirty="0" smtClean="0"/>
              <a:t>заиграть</a:t>
            </a:r>
            <a:r>
              <a:rPr lang="ru-RU" sz="2400" dirty="0" smtClean="0"/>
              <a:t>, как в (9).</a:t>
            </a:r>
          </a:p>
          <a:p>
            <a:pPr marL="0" indent="0">
              <a:buNone/>
            </a:pPr>
            <a:r>
              <a:rPr lang="ru-RU" sz="2400" dirty="0"/>
              <a:t>(8) </a:t>
            </a:r>
            <a:r>
              <a:rPr lang="ru-RU" sz="2400" i="1" dirty="0"/>
              <a:t>И хотя она по-прежнему ничего не понимала, но главное было очевидно: </a:t>
            </a:r>
            <a:r>
              <a:rPr lang="ru-RU" sz="2400" i="1" dirty="0" err="1" smtClean="0"/>
              <a:t>Селуянов</a:t>
            </a:r>
            <a:r>
              <a:rPr lang="ru-RU" sz="2400" i="1" dirty="0"/>
              <a:t> </a:t>
            </a:r>
            <a:r>
              <a:rPr lang="ru-RU" sz="2400" i="1" dirty="0" smtClean="0"/>
              <a:t>не </a:t>
            </a:r>
            <a:r>
              <a:rPr lang="ru-RU" sz="2400" i="1" dirty="0"/>
              <a:t>пытался </a:t>
            </a:r>
            <a:r>
              <a:rPr lang="ru-RU" sz="2400" i="1" dirty="0">
                <a:solidFill>
                  <a:srgbClr val="FF0000"/>
                </a:solidFill>
              </a:rPr>
              <a:t>заигрывать </a:t>
            </a:r>
            <a:r>
              <a:rPr lang="ru-RU" sz="2400" i="1" dirty="0"/>
              <a:t>с женой своего приятеля, а жена Стасова не строила </a:t>
            </a:r>
            <a:r>
              <a:rPr lang="ru-RU" sz="2400" i="1" dirty="0" smtClean="0"/>
              <a:t>глазки приятелю </a:t>
            </a:r>
            <a:r>
              <a:rPr lang="ru-RU" sz="2400" i="1" dirty="0"/>
              <a:t>своего </a:t>
            </a:r>
            <a:r>
              <a:rPr lang="ru-RU" sz="2400" i="1" dirty="0" smtClean="0"/>
              <a:t>мужа </a:t>
            </a:r>
            <a:r>
              <a:rPr lang="ru-RU" sz="2400" dirty="0"/>
              <a:t>[Александра Маринина. Светлый лик смерти (1996)].</a:t>
            </a:r>
            <a:endParaRPr lang="ru-RU" sz="2400" dirty="0" smtClean="0"/>
          </a:p>
          <a:p>
            <a:pPr marL="514350" indent="-514350">
              <a:buFont typeface="+mj-lt"/>
              <a:buAutoNum type="romanUcPeriod" startAt="3"/>
            </a:pP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231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Частотность лексикализованных и нелексикализованных форм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916832"/>
            <a:ext cx="8064896" cy="3950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(9) </a:t>
            </a:r>
            <a:r>
              <a:rPr lang="ru-RU" sz="2400" i="1" dirty="0" smtClean="0"/>
              <a:t>Минут </a:t>
            </a:r>
            <a:r>
              <a:rPr lang="ru-RU" sz="2400" i="1" dirty="0"/>
              <a:t>через десять ярко пылал небольшой костерчик на берегу, грелась в открытых банках свиная тушенка, утки проснулись и летали парами над самой водой, далеко где-то </a:t>
            </a:r>
            <a:r>
              <a:rPr lang="ru-RU" sz="2400" i="1" dirty="0">
                <a:solidFill>
                  <a:srgbClr val="FF0000"/>
                </a:solidFill>
              </a:rPr>
              <a:t>заигрывали </a:t>
            </a:r>
            <a:r>
              <a:rPr lang="ru-RU" sz="2400" i="1" dirty="0"/>
              <a:t>тетерева, будто бы накручивал кто-то ручку детской балалаечки, взошло солнце, крупная рыба всплескивала вовсю, птицы заливались в лесу, но и ноги наши гудели, и сон нас обрывал</a:t>
            </a:r>
            <a:r>
              <a:rPr lang="ru-RU" sz="2400" dirty="0"/>
              <a:t>… [Юрий Казаков. Долгие крики (1966-1972</a:t>
            </a:r>
            <a:r>
              <a:rPr lang="ru-RU" sz="2400" dirty="0" smtClean="0"/>
              <a:t>)]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То есть преобладает лексикализованная форма – ее в 31 раз больше (617 на 20).</a:t>
            </a:r>
            <a:endParaRPr lang="ru-RU" sz="2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39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терминах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556792"/>
            <a:ext cx="7787208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Параллельные </a:t>
            </a:r>
            <a:r>
              <a:rPr lang="ru-RU" sz="2400" dirty="0"/>
              <a:t>термины (лексикализация и деграмматикализация) используются </a:t>
            </a:r>
            <a:r>
              <a:rPr lang="ru-RU" sz="2400" dirty="0" smtClean="0"/>
              <a:t>здесь, </a:t>
            </a:r>
            <a:r>
              <a:rPr lang="ru-RU" sz="2400" dirty="0"/>
              <a:t>вслед за </a:t>
            </a:r>
            <a:r>
              <a:rPr lang="ru-RU" sz="2400" dirty="0" smtClean="0"/>
              <a:t>[</a:t>
            </a:r>
            <a:r>
              <a:rPr lang="en-US" sz="2400" dirty="0" smtClean="0"/>
              <a:t>Ramat 1992, 2001; van de </a:t>
            </a:r>
            <a:r>
              <a:rPr lang="en-US" sz="2400" dirty="0" err="1" smtClean="0"/>
              <a:t>Auwera</a:t>
            </a:r>
            <a:r>
              <a:rPr lang="en-US" sz="2400" dirty="0" smtClean="0"/>
              <a:t> 2002; </a:t>
            </a:r>
            <a:r>
              <a:rPr lang="ru-RU" sz="2400" dirty="0" smtClean="0"/>
              <a:t>Плунгян </a:t>
            </a:r>
            <a:r>
              <a:rPr lang="ru-RU" sz="2400" dirty="0"/>
              <a:t>2011: 91], </a:t>
            </a:r>
            <a:r>
              <a:rPr lang="ru-RU" sz="2400" dirty="0" smtClean="0"/>
              <a:t>как синонимы.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Они обозначают явление, </a:t>
            </a:r>
            <a:r>
              <a:rPr lang="ru-RU" sz="2400" dirty="0"/>
              <a:t>суть которого сводится к тому, что в </a:t>
            </a:r>
            <a:r>
              <a:rPr lang="ru-RU" sz="2400" dirty="0" smtClean="0"/>
              <a:t>частном </a:t>
            </a:r>
            <a:r>
              <a:rPr lang="ru-RU" sz="2400" dirty="0"/>
              <a:t>случае граммема (вместе со «своей» словоформой) становится отдельной </a:t>
            </a:r>
            <a:r>
              <a:rPr lang="ru-RU" sz="2400" dirty="0" smtClean="0"/>
              <a:t>лексемой.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При </a:t>
            </a:r>
            <a:r>
              <a:rPr lang="ru-RU" sz="2400" dirty="0"/>
              <a:t>этом одновременно имеет место </a:t>
            </a:r>
            <a:r>
              <a:rPr lang="ru-RU" sz="2400" b="1" dirty="0"/>
              <a:t>лексикализация</a:t>
            </a:r>
            <a:r>
              <a:rPr lang="ru-RU" sz="2400" dirty="0"/>
              <a:t> (граммема становится лексемой) и </a:t>
            </a:r>
            <a:r>
              <a:rPr lang="ru-RU" sz="2400" b="1" dirty="0"/>
              <a:t>деграмматикализация</a:t>
            </a:r>
            <a:r>
              <a:rPr lang="ru-RU" sz="2400" dirty="0"/>
              <a:t> (граммема перестает ею быть). 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Подводим</a:t>
            </a:r>
            <a:r>
              <a:rPr lang="en-US" dirty="0" smtClean="0"/>
              <a:t> (</a:t>
            </a:r>
            <a:r>
              <a:rPr lang="ru-RU" dirty="0" smtClean="0"/>
              <a:t>промежуточные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ru-RU" dirty="0" smtClean="0"/>
              <a:t>итоги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060848"/>
            <a:ext cx="7200900" cy="380655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Итак, на трех рассмотренных примерах (лексикализованные и нелексикализованные </a:t>
            </a:r>
            <a:r>
              <a:rPr lang="ru-RU" sz="2400" b="1" i="1" dirty="0" smtClean="0"/>
              <a:t>капли,</a:t>
            </a:r>
            <a:r>
              <a:rPr lang="ru-RU" sz="2400" b="1" dirty="0" smtClean="0"/>
              <a:t> </a:t>
            </a:r>
            <a:r>
              <a:rPr lang="ru-RU" sz="2400" b="1" i="1" dirty="0" smtClean="0"/>
              <a:t>часы </a:t>
            </a:r>
            <a:r>
              <a:rPr lang="ru-RU" sz="2400" dirty="0" smtClean="0"/>
              <a:t>и </a:t>
            </a:r>
            <a:r>
              <a:rPr lang="ru-RU" sz="2400" b="1" i="1" dirty="0" smtClean="0"/>
              <a:t>заигрывать</a:t>
            </a:r>
            <a:r>
              <a:rPr lang="ru-RU" sz="2400" dirty="0" smtClean="0"/>
              <a:t>) </a:t>
            </a:r>
            <a:r>
              <a:rPr lang="ru-RU" sz="2400" dirty="0"/>
              <a:t>мы получили в высокой степени отличные друг от друга картины употребительности лексикализованной и нелексикализованной форм</a:t>
            </a:r>
            <a:r>
              <a:rPr lang="ru-RU" sz="24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Они демонстрируют почти весь теоретический спектр возможностей, но без полярных случаев.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2171700"/>
            <a:ext cx="7431732" cy="36957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Полярным же случаем будет такой, в котором при изменении семантики </a:t>
            </a:r>
            <a:r>
              <a:rPr lang="ru-RU" sz="2400" dirty="0" smtClean="0"/>
              <a:t>(лексикализации) </a:t>
            </a:r>
            <a:r>
              <a:rPr lang="ru-RU" sz="2400" dirty="0" smtClean="0"/>
              <a:t>употребление </a:t>
            </a:r>
            <a:r>
              <a:rPr lang="ru-RU" sz="2400" dirty="0"/>
              <a:t>нелексикализованной </a:t>
            </a:r>
            <a:r>
              <a:rPr lang="ru-RU" sz="2400" dirty="0" smtClean="0"/>
              <a:t>формы</a:t>
            </a:r>
            <a:r>
              <a:rPr lang="ru-RU" sz="2400" dirty="0" smtClean="0"/>
              <a:t> окажется </a:t>
            </a:r>
            <a:r>
              <a:rPr lang="ru-RU" sz="2400" b="1" dirty="0" smtClean="0"/>
              <a:t>заблокированным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И</a:t>
            </a:r>
            <a:r>
              <a:rPr lang="ru-RU" sz="2400" dirty="0" smtClean="0"/>
              <a:t>менно </a:t>
            </a:r>
            <a:r>
              <a:rPr lang="ru-RU" sz="2400" dirty="0"/>
              <a:t>это, очевидно, и имеется в виду, когда в [Храковский 2015] вводятся две группы префигированных перфективов, </a:t>
            </a:r>
            <a:r>
              <a:rPr lang="ru-RU" sz="2400" dirty="0" smtClean="0"/>
              <a:t>4-я </a:t>
            </a:r>
            <a:r>
              <a:rPr lang="ru-RU" sz="2400" dirty="0"/>
              <a:t>и 5-я: </a:t>
            </a:r>
            <a:r>
              <a:rPr lang="ru-RU" sz="2400" u="sng" dirty="0"/>
              <a:t>в обеих имеются лексемы с отсутствием нормального семантического соотношения между СВ и </a:t>
            </a:r>
            <a:r>
              <a:rPr lang="ru-RU" sz="2400" u="sng" dirty="0" smtClean="0"/>
              <a:t>НСВ</a:t>
            </a:r>
            <a:r>
              <a:rPr lang="ru-RU" sz="2400" u="sng" baseline="-25000" dirty="0" smtClean="0"/>
              <a:t>2</a:t>
            </a:r>
            <a:r>
              <a:rPr lang="ru-RU" sz="2400" dirty="0" smtClean="0"/>
              <a:t>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67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2818" y="2171700"/>
            <a:ext cx="7843638" cy="39513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Наиболее показательный и чистый случай – это 5-я группа: она «включает перфективы, у которых формально есть соотносительные вторичные имперфективы, лексическое значение которых, однако, не детерминируется семантикой исходных перфективов и стандартными правилами вторичной имперфективации»; </a:t>
            </a:r>
            <a:endParaRPr lang="ru-RU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имеются </a:t>
            </a:r>
            <a:r>
              <a:rPr lang="ru-RU" sz="2400" dirty="0"/>
              <a:t>в виду пары </a:t>
            </a:r>
            <a:r>
              <a:rPr lang="ru-RU" sz="2400" b="1" i="1" dirty="0"/>
              <a:t>заиграть (марш) </a:t>
            </a:r>
            <a:r>
              <a:rPr lang="ru-RU" sz="2400" dirty="0"/>
              <a:t>~ </a:t>
            </a:r>
            <a:r>
              <a:rPr lang="ru-RU" sz="2400" b="1" i="1" dirty="0"/>
              <a:t>заигрывать (с девушкой</a:t>
            </a:r>
            <a:r>
              <a:rPr lang="ru-RU" sz="2400" b="1" dirty="0"/>
              <a:t>), </a:t>
            </a:r>
            <a:r>
              <a:rPr lang="ru-RU" sz="2400" b="1" i="1" dirty="0"/>
              <a:t>раздумать (говорить) </a:t>
            </a:r>
            <a:r>
              <a:rPr lang="ru-RU" sz="2400" b="1" dirty="0"/>
              <a:t>~</a:t>
            </a:r>
            <a:r>
              <a:rPr lang="ru-RU" sz="2400" dirty="0"/>
              <a:t> </a:t>
            </a:r>
            <a:r>
              <a:rPr lang="ru-RU" sz="2400" b="1" i="1" dirty="0"/>
              <a:t>раздумывать (над дилеммой), (наконец) замолчать</a:t>
            </a:r>
            <a:r>
              <a:rPr lang="ru-RU" sz="2400" b="1" dirty="0"/>
              <a:t> ~ </a:t>
            </a:r>
            <a:r>
              <a:rPr lang="ru-RU" sz="2400" b="1" i="1" dirty="0"/>
              <a:t>замалчивать (трудности</a:t>
            </a:r>
            <a:r>
              <a:rPr lang="ru-RU" sz="2400" b="1" dirty="0"/>
              <a:t>)</a:t>
            </a:r>
            <a:r>
              <a:rPr lang="ru-RU" sz="2400" dirty="0"/>
              <a:t> [Там же: 327].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68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1229" y="536823"/>
            <a:ext cx="7200900" cy="11590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95847"/>
            <a:ext cx="7992888" cy="417155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Понятно, что основания для скольких-нибудь надежных выводов появятся только после проверки по НКРЯ более широкого перечня (или же всех) подобных случаев. </a:t>
            </a:r>
            <a:endParaRPr lang="ru-RU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На данный момент отметим</a:t>
            </a:r>
            <a:r>
              <a:rPr lang="ru-RU" sz="2400" dirty="0"/>
              <a:t> </a:t>
            </a:r>
            <a:r>
              <a:rPr lang="ru-RU" sz="2400" dirty="0" smtClean="0"/>
              <a:t>следующее.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По </a:t>
            </a:r>
            <a:r>
              <a:rPr lang="ru-RU" sz="2400" dirty="0"/>
              <a:t>завершении анализа НСВ</a:t>
            </a:r>
            <a:r>
              <a:rPr lang="ru-RU" sz="2400" baseline="-25000" dirty="0"/>
              <a:t>2</a:t>
            </a:r>
            <a:r>
              <a:rPr lang="ru-RU" sz="2400" dirty="0"/>
              <a:t> </a:t>
            </a:r>
            <a:r>
              <a:rPr lang="ru-RU" sz="2400" b="1" i="1" dirty="0"/>
              <a:t>заигрывать</a:t>
            </a:r>
            <a:r>
              <a:rPr lang="ru-RU" sz="2400" dirty="0"/>
              <a:t> и обнаружения вхождений как лексикализованной формы, так и вполне стандартной, разумной представлялась гипотеза, что и для остальных упомянутых выше </a:t>
            </a:r>
            <a:r>
              <a:rPr lang="ru-RU" sz="2400" dirty="0" smtClean="0"/>
              <a:t>НСВ</a:t>
            </a:r>
            <a:r>
              <a:rPr lang="ru-RU" sz="2400" baseline="-25000" dirty="0" smtClean="0"/>
              <a:t>2 </a:t>
            </a:r>
            <a:r>
              <a:rPr lang="ru-RU" sz="2400" dirty="0" smtClean="0"/>
              <a:t>найдутся </a:t>
            </a:r>
            <a:r>
              <a:rPr lang="ru-RU" sz="2400" dirty="0"/>
              <a:t>случаи реализации вполне стандартного для </a:t>
            </a:r>
            <a:r>
              <a:rPr lang="ru-RU" sz="2400" dirty="0" smtClean="0"/>
              <a:t>имперфектива </a:t>
            </a:r>
            <a:r>
              <a:rPr lang="ru-RU" sz="2400" dirty="0"/>
              <a:t>значения</a:t>
            </a:r>
            <a:r>
              <a:rPr lang="ru-RU" sz="2400" dirty="0"/>
              <a:t>. 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398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869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988840"/>
            <a:ext cx="7575748" cy="4248472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ОДНАКО </a:t>
            </a:r>
            <a:r>
              <a:rPr lang="ru-RU" sz="2400" dirty="0" smtClean="0"/>
              <a:t>обращение </a:t>
            </a:r>
            <a:r>
              <a:rPr lang="ru-RU" sz="2400" dirty="0"/>
              <a:t>к НКРЯ по поводу </a:t>
            </a:r>
            <a:r>
              <a:rPr lang="ru-RU" sz="2400" b="1" i="1" dirty="0"/>
              <a:t>замалчивать</a:t>
            </a:r>
            <a:r>
              <a:rPr lang="ru-RU" sz="2400" dirty="0"/>
              <a:t> привело к новому результату</a:t>
            </a:r>
            <a:r>
              <a:rPr lang="ru-RU" sz="24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Запрос </a:t>
            </a:r>
            <a:r>
              <a:rPr lang="ru-RU" sz="2400" b="1" dirty="0"/>
              <a:t>замалчивать  </a:t>
            </a:r>
            <a:r>
              <a:rPr lang="en-US" sz="2400" b="1" dirty="0"/>
              <a:t>V, </a:t>
            </a:r>
            <a:r>
              <a:rPr lang="en-US" sz="2400" b="1" dirty="0" err="1" smtClean="0"/>
              <a:t>ipf</a:t>
            </a:r>
            <a:r>
              <a:rPr lang="ru-RU" sz="2400" b="1" dirty="0" smtClean="0"/>
              <a:t> </a:t>
            </a:r>
            <a:r>
              <a:rPr lang="ru-RU" sz="2400" dirty="0" smtClean="0"/>
              <a:t>(основной корпус) – 328 вхождений из 273 документов.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Сплошной ручной анализ этой выборки привел к результату, который не </a:t>
            </a:r>
            <a:r>
              <a:rPr lang="ru-RU" sz="2400" dirty="0" smtClean="0"/>
              <a:t>оправдал </a:t>
            </a:r>
            <a:r>
              <a:rPr lang="ru-RU" sz="2400" dirty="0"/>
              <a:t>ожиданий: </a:t>
            </a:r>
            <a:r>
              <a:rPr lang="ru-RU" sz="2400" dirty="0" smtClean="0"/>
              <a:t>НИ ОДНОГО СЛУЧАЯ РЕАЛИЗАЦИИ СТАНДАРТНОГО ЗНАЧЕНИЯ ВТОРИЧНОГО ИМПЕРФЕКТИВА от </a:t>
            </a:r>
            <a:r>
              <a:rPr lang="ru-RU" sz="2400" dirty="0"/>
              <a:t>инхоатива </a:t>
            </a:r>
            <a:r>
              <a:rPr lang="ru-RU" sz="2400" i="1" dirty="0"/>
              <a:t>замолчать</a:t>
            </a:r>
            <a:r>
              <a:rPr lang="ru-RU" sz="2400" dirty="0"/>
              <a:t>, </a:t>
            </a:r>
            <a:r>
              <a:rPr lang="ru-RU" sz="2400" dirty="0" smtClean="0"/>
              <a:t>т.е. </a:t>
            </a:r>
            <a:r>
              <a:rPr lang="ru-RU" sz="2400" dirty="0" smtClean="0"/>
              <a:t>ПОЛНОЕ ОТСУТСТВИЕ НЕЛЕКСИКАЛИЗОВАННОЙ ФОРМЫ.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6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7" y="548680"/>
            <a:ext cx="7200900" cy="9635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512218"/>
            <a:ext cx="8208912" cy="4941168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Все полученные НСВ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</a:t>
            </a:r>
            <a:r>
              <a:rPr lang="ru-RU" sz="2400" b="1" i="1" dirty="0"/>
              <a:t>замалчивать</a:t>
            </a:r>
            <a:r>
              <a:rPr lang="ru-RU" sz="2400" i="1" dirty="0"/>
              <a:t> </a:t>
            </a:r>
            <a:r>
              <a:rPr lang="ru-RU" sz="2400" dirty="0"/>
              <a:t>оказались имперфективами от </a:t>
            </a:r>
            <a:r>
              <a:rPr lang="ru-RU" sz="2400" b="1" i="1" dirty="0"/>
              <a:t>замолчать</a:t>
            </a:r>
            <a:r>
              <a:rPr lang="ru-RU" sz="2400" b="1" dirty="0"/>
              <a:t>2</a:t>
            </a:r>
            <a:r>
              <a:rPr lang="ru-RU" sz="2400" dirty="0"/>
              <a:t> ‘умышленным молчанием скрыть, не дать узнать что-л.’ (МАС), как в </a:t>
            </a:r>
            <a:r>
              <a:rPr lang="ru-RU" sz="2400" dirty="0" smtClean="0"/>
              <a:t>(10).</a:t>
            </a:r>
          </a:p>
          <a:p>
            <a:pPr marL="0" indent="0">
              <a:buNone/>
            </a:pPr>
            <a:r>
              <a:rPr lang="ru-RU" sz="2400" dirty="0"/>
              <a:t>(10) </a:t>
            </a:r>
            <a:r>
              <a:rPr lang="ru-RU" sz="2400" i="1" dirty="0" smtClean="0"/>
              <a:t>Самая </a:t>
            </a:r>
            <a:r>
              <a:rPr lang="ru-RU" sz="2400" i="1" dirty="0"/>
              <a:t>основная, самая решающая проблема нашего национального бытия заключается в отказе от всяких призраков ― то есть от всякой лжи. И активной, и тем более пассивной лжи. Лжи, которая </a:t>
            </a:r>
            <a:r>
              <a:rPr lang="ru-RU" sz="2400" i="1" dirty="0">
                <a:solidFill>
                  <a:srgbClr val="FF0000"/>
                </a:solidFill>
              </a:rPr>
              <a:t>замалчивает </a:t>
            </a:r>
            <a:r>
              <a:rPr lang="ru-RU" sz="2400" i="1" dirty="0"/>
              <a:t>– как </a:t>
            </a:r>
            <a:r>
              <a:rPr lang="ru-RU" sz="2400" i="1" dirty="0">
                <a:solidFill>
                  <a:srgbClr val="FF0000"/>
                </a:solidFill>
              </a:rPr>
              <a:t>замолчаны</a:t>
            </a:r>
            <a:r>
              <a:rPr lang="ru-RU" sz="2400" i="1" dirty="0"/>
              <a:t> были планы декабристов или как </a:t>
            </a:r>
            <a:r>
              <a:rPr lang="ru-RU" sz="2400" i="1" dirty="0">
                <a:solidFill>
                  <a:srgbClr val="FF0000"/>
                </a:solidFill>
              </a:rPr>
              <a:t>замолчала </a:t>
            </a:r>
            <a:r>
              <a:rPr lang="ru-RU" sz="2400" i="1" dirty="0"/>
              <a:t>вся наша историография роль русских царей. </a:t>
            </a:r>
            <a:r>
              <a:rPr lang="ru-RU" sz="2400" dirty="0"/>
              <a:t>[И. Л. Солоневич. Миф о Николае II (1949) // «</a:t>
            </a:r>
            <a:r>
              <a:rPr lang="ru-RU" sz="2400" dirty="0" err="1"/>
              <a:t>Русскiй</a:t>
            </a:r>
            <a:r>
              <a:rPr lang="ru-RU" sz="2400" dirty="0"/>
              <a:t> </a:t>
            </a:r>
            <a:r>
              <a:rPr lang="ru-RU" sz="2400" dirty="0" err="1"/>
              <a:t>Мiръ</a:t>
            </a:r>
            <a:r>
              <a:rPr lang="ru-RU" sz="2400" dirty="0"/>
              <a:t>», 2001</a:t>
            </a:r>
            <a:r>
              <a:rPr lang="ru-RU" sz="2400" dirty="0" smtClean="0"/>
              <a:t>]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Тот же отрицательный результат – в Яндекс и </a:t>
            </a:r>
            <a:r>
              <a:rPr lang="en-US" sz="2400" dirty="0" smtClean="0"/>
              <a:t>Google.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2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42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992888" cy="396044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Итак, </a:t>
            </a:r>
            <a:r>
              <a:rPr lang="ru-RU" sz="2400" dirty="0"/>
              <a:t>здесь мы получили тот самый полярный случай, применительно к которому оказывается верным </a:t>
            </a:r>
            <a:r>
              <a:rPr lang="ru-RU" sz="2400" dirty="0" smtClean="0"/>
              <a:t>утверждение</a:t>
            </a:r>
            <a:r>
              <a:rPr lang="ru-RU" sz="2400" dirty="0"/>
              <a:t>, сформулированное в [Горбова 2017: 32]: </a:t>
            </a:r>
            <a:endParaRPr lang="ru-RU" sz="2400" dirty="0" smtClean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 smtClean="0"/>
              <a:t>«[</a:t>
            </a:r>
            <a:r>
              <a:rPr lang="ru-RU" sz="2400" dirty="0"/>
              <a:t>о]</a:t>
            </a:r>
            <a:r>
              <a:rPr lang="ru-RU" sz="2400" dirty="0" err="1"/>
              <a:t>тсутствие</a:t>
            </a:r>
            <a:r>
              <a:rPr lang="ru-RU" sz="2400" dirty="0"/>
              <a:t> стандартного семантического соотношения между префигированным СВ и НСВ</a:t>
            </a:r>
            <a:r>
              <a:rPr lang="ru-RU" sz="2400" baseline="-25000" dirty="0"/>
              <a:t>2</a:t>
            </a:r>
            <a:r>
              <a:rPr lang="ru-RU" sz="2400" dirty="0"/>
              <a:t> является следствием лексикализации (деграмматикализации) грамматической формы».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7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0423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Подводим итоги (продолжение)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992888" cy="3960440"/>
          </a:xfrm>
        </p:spPr>
        <p:txBody>
          <a:bodyPr>
            <a:no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Для остальных случаев - менее жесткое понимание: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400" dirty="0"/>
              <a:t>«если между вторичным имперфективом и соответствующим префигированным перфективом в речевой практике не обнаруживается стандартного семантического соотношения или же стандартный в семантическом отношении имперфектив находится на периферии, то такое положение дел </a:t>
            </a:r>
            <a:r>
              <a:rPr lang="ru-RU" sz="2400" u="sng" dirty="0"/>
              <a:t>может быть вызвано</a:t>
            </a:r>
            <a:r>
              <a:rPr lang="ru-RU" sz="2400" dirty="0"/>
              <a:t> имевшей место лексикализацией грамматической формы».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65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28700" y="2420888"/>
            <a:ext cx="7647756" cy="180020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Благодарю за внимание!</a:t>
            </a:r>
            <a:endParaRPr lang="ru-RU" sz="54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539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628800"/>
            <a:ext cx="7575748" cy="42386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Горбова 2014 – </a:t>
            </a:r>
            <a:r>
              <a:rPr lang="ru-RU" sz="2400" dirty="0"/>
              <a:t>Горбова Е. В. Заметки о видообразовании русского глагола и словоизменительной </a:t>
            </a:r>
            <a:r>
              <a:rPr lang="en-US" sz="2400" dirty="0"/>
              <a:t>vs. </a:t>
            </a:r>
            <a:r>
              <a:rPr lang="ru-RU" sz="2400" dirty="0"/>
              <a:t>словоклассифицирующей трактовке вида // Дмитренко С. Ю., Заика Н. М. (ред.). </a:t>
            </a:r>
            <a:r>
              <a:rPr lang="en-US" sz="2400" dirty="0" err="1"/>
              <a:t>Studia</a:t>
            </a:r>
            <a:r>
              <a:rPr lang="en-US" sz="2400" dirty="0"/>
              <a:t> </a:t>
            </a:r>
            <a:r>
              <a:rPr lang="en-US" sz="2400" dirty="0" err="1"/>
              <a:t>typologica</a:t>
            </a:r>
            <a:r>
              <a:rPr lang="en-US" sz="2400" dirty="0"/>
              <a:t> </a:t>
            </a:r>
            <a:r>
              <a:rPr lang="en-US" sz="2400" dirty="0" err="1"/>
              <a:t>octogenario</a:t>
            </a:r>
            <a:r>
              <a:rPr lang="en-US" sz="2400" dirty="0"/>
              <a:t> </a:t>
            </a:r>
            <a:r>
              <a:rPr lang="en-US" sz="2400" dirty="0" err="1"/>
              <a:t>Victori</a:t>
            </a:r>
            <a:r>
              <a:rPr lang="en-US" sz="2400" dirty="0"/>
              <a:t> </a:t>
            </a:r>
            <a:r>
              <a:rPr lang="en-US" sz="2400" dirty="0" err="1"/>
              <a:t>Khrakovskij</a:t>
            </a:r>
            <a:r>
              <a:rPr lang="en-US" sz="2400" dirty="0"/>
              <a:t> </a:t>
            </a:r>
            <a:r>
              <a:rPr lang="en-US" sz="2400" dirty="0" err="1"/>
              <a:t>Samuelis</a:t>
            </a:r>
            <a:r>
              <a:rPr lang="en-US" sz="2400" dirty="0"/>
              <a:t> </a:t>
            </a:r>
            <a:r>
              <a:rPr lang="en-US" sz="2400" dirty="0" err="1"/>
              <a:t>filio</a:t>
            </a:r>
            <a:r>
              <a:rPr lang="en-US" sz="2400" dirty="0"/>
              <a:t> </a:t>
            </a:r>
            <a:r>
              <a:rPr lang="en-US" sz="2400" dirty="0" err="1"/>
              <a:t>dedicata</a:t>
            </a:r>
            <a:r>
              <a:rPr lang="en-US" sz="2400" dirty="0"/>
              <a:t>. </a:t>
            </a:r>
            <a:r>
              <a:rPr lang="en-US" sz="2400" dirty="0" err="1"/>
              <a:t>Acta</a:t>
            </a:r>
            <a:r>
              <a:rPr lang="en-US" sz="2400" dirty="0"/>
              <a:t> </a:t>
            </a:r>
            <a:r>
              <a:rPr lang="en-US" sz="2400" dirty="0" err="1"/>
              <a:t>Linguistica</a:t>
            </a:r>
            <a:r>
              <a:rPr lang="en-US" sz="2400" dirty="0"/>
              <a:t> </a:t>
            </a:r>
            <a:r>
              <a:rPr lang="en-US" sz="2400" dirty="0" err="1"/>
              <a:t>Petropolitana</a:t>
            </a:r>
            <a:r>
              <a:rPr lang="en-US" sz="2400" dirty="0"/>
              <a:t>. </a:t>
            </a:r>
            <a:r>
              <a:rPr lang="ru-RU" sz="2400" dirty="0" err="1"/>
              <a:t>Вып</a:t>
            </a:r>
            <a:r>
              <a:rPr lang="ru-RU" sz="2400" dirty="0"/>
              <a:t>. </a:t>
            </a:r>
            <a:r>
              <a:rPr lang="en-US" sz="2400" dirty="0"/>
              <a:t>X. </a:t>
            </a:r>
            <a:r>
              <a:rPr lang="ru-RU" sz="2400" dirty="0"/>
              <a:t>Ч. 3. СПб.: Наука, 2014. С. 181—211. </a:t>
            </a:r>
          </a:p>
          <a:p>
            <a:r>
              <a:rPr lang="ru-RU" sz="2400" dirty="0" smtClean="0"/>
              <a:t>Горбова </a:t>
            </a:r>
            <a:r>
              <a:rPr lang="ru-RU" sz="2400" dirty="0"/>
              <a:t>2015а — Горбова Е. В. Видообразование русского глагола: префиксация и/или суффиксация? // Вопросы языкознания. 2015. № 1. С. 7—37. 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терминах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556792"/>
            <a:ext cx="7658100" cy="46805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Ср.: «</a:t>
            </a:r>
            <a:r>
              <a:rPr lang="en-US" sz="2400" dirty="0"/>
              <a:t>Lexicalization is the process by which new items that are considered ‘‘lexical</a:t>
            </a:r>
            <a:r>
              <a:rPr lang="en-US" sz="2400" dirty="0" smtClean="0"/>
              <a:t>’’</a:t>
            </a:r>
            <a:r>
              <a:rPr lang="ru-RU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/>
              <a:t>in terms of the theory in question) come into </a:t>
            </a:r>
            <a:r>
              <a:rPr lang="en-US" sz="2400" dirty="0" smtClean="0"/>
              <a:t>being</a:t>
            </a:r>
            <a:r>
              <a:rPr lang="ru-RU" sz="2400" dirty="0" smtClean="0"/>
              <a:t>» </a:t>
            </a:r>
            <a:r>
              <a:rPr lang="en-US" sz="2400" dirty="0" smtClean="0"/>
              <a:t>[Brinton</a:t>
            </a:r>
            <a:r>
              <a:rPr lang="en-US" sz="2400" dirty="0"/>
              <a:t>, </a:t>
            </a:r>
            <a:r>
              <a:rPr lang="en-US" sz="2400" dirty="0" err="1"/>
              <a:t>Traugott</a:t>
            </a:r>
            <a:r>
              <a:rPr lang="en-US" sz="2400" dirty="0"/>
              <a:t> </a:t>
            </a:r>
            <a:r>
              <a:rPr lang="en-US" sz="2400" dirty="0" smtClean="0"/>
              <a:t>2005: 32].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А также: «…</a:t>
            </a:r>
            <a:r>
              <a:rPr lang="en-US" sz="2400" dirty="0" smtClean="0"/>
              <a:t>in </a:t>
            </a:r>
            <a:r>
              <a:rPr lang="en-US" sz="2400" dirty="0"/>
              <a:t>addition to </a:t>
            </a:r>
            <a:r>
              <a:rPr lang="en-US" sz="2400" dirty="0" err="1" smtClean="0"/>
              <a:t>Givón’s</a:t>
            </a:r>
            <a:r>
              <a:rPr lang="en-US" sz="2400" dirty="0" smtClean="0"/>
              <a:t> well-known</a:t>
            </a:r>
            <a:r>
              <a:rPr lang="ru-RU" sz="2400" dirty="0" smtClean="0"/>
              <a:t> </a:t>
            </a:r>
            <a:r>
              <a:rPr lang="en-US" sz="2400" dirty="0" smtClean="0"/>
              <a:t>observation </a:t>
            </a:r>
            <a:r>
              <a:rPr lang="en-US" sz="2400" dirty="0"/>
              <a:t>that ‘‘[t]</a:t>
            </a:r>
            <a:r>
              <a:rPr lang="en-US" sz="2400" dirty="0" err="1"/>
              <a:t>oday’s</a:t>
            </a:r>
            <a:r>
              <a:rPr lang="en-US" sz="2400" dirty="0"/>
              <a:t> morphology is yesterday’s syntax’’ (</a:t>
            </a:r>
            <a:r>
              <a:rPr lang="en-US" sz="2400" dirty="0" err="1" smtClean="0"/>
              <a:t>Givón</a:t>
            </a:r>
            <a:r>
              <a:rPr lang="ru-RU" sz="2400" dirty="0" smtClean="0"/>
              <a:t> 1971: </a:t>
            </a:r>
            <a:r>
              <a:rPr lang="en-US" sz="2400" dirty="0"/>
              <a:t>413), we need to recognize that ‘‘today’s grammar may become </a:t>
            </a:r>
            <a:r>
              <a:rPr lang="en-US" sz="2400" dirty="0" smtClean="0"/>
              <a:t>tomorrow’s</a:t>
            </a:r>
            <a:r>
              <a:rPr lang="ru-RU" sz="2400" dirty="0" smtClean="0"/>
              <a:t> </a:t>
            </a:r>
            <a:r>
              <a:rPr lang="en-US" sz="2400" dirty="0" smtClean="0"/>
              <a:t>lexicon</a:t>
            </a:r>
            <a:r>
              <a:rPr lang="en-US" sz="2400" dirty="0"/>
              <a:t>’’ (</a:t>
            </a:r>
            <a:r>
              <a:rPr lang="en-US" sz="2400" dirty="0" smtClean="0"/>
              <a:t>Ramat</a:t>
            </a:r>
            <a:r>
              <a:rPr lang="ru-RU" sz="2400" dirty="0" smtClean="0"/>
              <a:t> </a:t>
            </a:r>
            <a:r>
              <a:rPr lang="en-US" sz="2400" dirty="0" smtClean="0"/>
              <a:t>1992:</a:t>
            </a:r>
            <a:r>
              <a:rPr lang="ru-RU" sz="2400" dirty="0" smtClean="0"/>
              <a:t> </a:t>
            </a:r>
            <a:r>
              <a:rPr lang="en-US" sz="2400" dirty="0" smtClean="0"/>
              <a:t>557)</a:t>
            </a:r>
            <a:r>
              <a:rPr lang="ru-RU" sz="2400" dirty="0" smtClean="0"/>
              <a:t>» </a:t>
            </a:r>
            <a:r>
              <a:rPr lang="en-US" sz="2400" dirty="0" smtClean="0"/>
              <a:t>[</a:t>
            </a:r>
            <a:r>
              <a:rPr lang="ru-RU" sz="2400" dirty="0" smtClean="0"/>
              <a:t>Там же: 53-54</a:t>
            </a:r>
            <a:r>
              <a:rPr lang="en-US" sz="2400" dirty="0" smtClean="0"/>
              <a:t>].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ru-RU" sz="2400" dirty="0"/>
              <a:t>литературе представлено и несинонимичное использование этих </a:t>
            </a:r>
            <a:r>
              <a:rPr lang="ru-RU" sz="2400" dirty="0" smtClean="0"/>
              <a:t>двух терминов</a:t>
            </a:r>
            <a:r>
              <a:rPr lang="ru-RU" sz="2400" dirty="0"/>
              <a:t>, как, например, в </a:t>
            </a:r>
            <a:r>
              <a:rPr lang="ru-RU" sz="2400" dirty="0" smtClean="0"/>
              <a:t>[</a:t>
            </a:r>
            <a:r>
              <a:rPr lang="en-US" sz="2400" dirty="0" smtClean="0"/>
              <a:t>Brinton, </a:t>
            </a:r>
            <a:r>
              <a:rPr lang="en-US" sz="2400" dirty="0" err="1" smtClean="0"/>
              <a:t>Traugott</a:t>
            </a:r>
            <a:r>
              <a:rPr lang="en-US" sz="2400" dirty="0" smtClean="0"/>
              <a:t> 2005: 83-86; </a:t>
            </a:r>
            <a:r>
              <a:rPr lang="ru-RU" sz="2400" dirty="0" err="1" smtClean="0"/>
              <a:t>Norde</a:t>
            </a:r>
            <a:r>
              <a:rPr lang="ru-RU" sz="2400" dirty="0" smtClean="0"/>
              <a:t> </a:t>
            </a:r>
            <a:r>
              <a:rPr lang="ru-RU" sz="2400" dirty="0"/>
              <a:t>2009].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287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484784"/>
            <a:ext cx="7935788" cy="4752528"/>
          </a:xfrm>
        </p:spPr>
        <p:txBody>
          <a:bodyPr>
            <a:noAutofit/>
          </a:bodyPr>
          <a:lstStyle/>
          <a:p>
            <a:r>
              <a:rPr lang="ru-RU" sz="2300" dirty="0"/>
              <a:t>Горбова 2015б — Горбова Е. В. Словоизменение или словообразование, или является ли русский вид «видом славянского типа»? // </a:t>
            </a:r>
            <a:r>
              <a:rPr lang="ru-RU" sz="2300" dirty="0" err="1"/>
              <a:t>Китадзё</a:t>
            </a:r>
            <a:r>
              <a:rPr lang="ru-RU" sz="2300" dirty="0"/>
              <a:t> М. (сост.). Аспектуальная семантическая зона: типология систем и сценарии диахронического развития. Сборник статей V Международной конференции Комиссии по аспектологии Международного комитета славистов. Киото, 13—15 ноября 2015 г. Киото: </a:t>
            </a:r>
            <a:r>
              <a:rPr lang="ru-RU" sz="2300" dirty="0" err="1"/>
              <a:t>Tanaka</a:t>
            </a:r>
            <a:r>
              <a:rPr lang="ru-RU" sz="2300" dirty="0"/>
              <a:t> </a:t>
            </a:r>
            <a:r>
              <a:rPr lang="ru-RU" sz="2300" dirty="0" err="1"/>
              <a:t>Print</a:t>
            </a:r>
            <a:r>
              <a:rPr lang="ru-RU" sz="2300" dirty="0"/>
              <a:t>. С. </a:t>
            </a:r>
            <a:r>
              <a:rPr lang="ru-RU" sz="2300" dirty="0" smtClean="0"/>
              <a:t>62—72.</a:t>
            </a:r>
          </a:p>
          <a:p>
            <a:r>
              <a:rPr lang="ru-RU" sz="2300" dirty="0"/>
              <a:t>Горбова 2017 – Горбова Е. В. Русское видообразование: словоизменение, (слово)классификация или набор квазиграммем? (еще раз о болевых точках русской аспектологии) // Вопросы языкознания. 2017. № 1. С. 24—52. </a:t>
            </a:r>
            <a:endParaRPr lang="ru-RU" sz="23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700808"/>
            <a:ext cx="7575748" cy="4166592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/>
              <a:t>Маслов 1963 – Маслов Ю. С. Морфология глагольного вида в современном болгарском литературном языке. М.-Л.: Изд-во АН СССР, 1963. </a:t>
            </a:r>
            <a:endParaRPr lang="ru-RU" sz="2400" dirty="0" smtClean="0"/>
          </a:p>
          <a:p>
            <a:r>
              <a:rPr lang="ru-RU" sz="2400" dirty="0"/>
              <a:t>Плунгян 2011 — Плунгян В. А. Введение в грамматическую семантику: грамматические значения и грамматические системы языков мира. М.: РГГУ, 2011. </a:t>
            </a:r>
            <a:endParaRPr lang="ru-RU" sz="2400" dirty="0" smtClean="0"/>
          </a:p>
          <a:p>
            <a:r>
              <a:rPr lang="ru-RU" sz="2400" dirty="0"/>
              <a:t>Храковский 2015 — Храковский В. С. Категория вида в русском языке: болевые точки // </a:t>
            </a:r>
            <a:r>
              <a:rPr lang="ru-RU" sz="2400" dirty="0" err="1"/>
              <a:t>Китадзё</a:t>
            </a:r>
            <a:r>
              <a:rPr lang="ru-RU" sz="2400" dirty="0"/>
              <a:t> М. (сост.). Аспектуальная семантическая зона: типология систем и сценарии диахронического развития. Сборник статей V Международной конференции Комиссии по аспектологии Международного комитета славистов. Киото, 13—15 ноября 2015 г. Киото: </a:t>
            </a:r>
            <a:r>
              <a:rPr lang="ru-RU" sz="2400" dirty="0" err="1"/>
              <a:t>Tanaka</a:t>
            </a:r>
            <a:r>
              <a:rPr lang="ru-RU" sz="2400" dirty="0"/>
              <a:t> </a:t>
            </a:r>
            <a:r>
              <a:rPr lang="ru-RU" sz="2400" dirty="0" err="1"/>
              <a:t>Print</a:t>
            </a:r>
            <a:r>
              <a:rPr lang="ru-RU" sz="2400" dirty="0"/>
              <a:t>. С. 321—334.</a:t>
            </a:r>
          </a:p>
          <a:p>
            <a:endParaRPr lang="ru-RU" sz="2400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8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628800"/>
            <a:ext cx="7719764" cy="423860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Храковский </a:t>
            </a:r>
            <a:r>
              <a:rPr lang="ru-RU" sz="2400" dirty="0"/>
              <a:t>2018 – Храковский В. С. И опять о болевых точках категории вида // Вопросы языкознания. 2018. № 1. С. 105-118. </a:t>
            </a:r>
            <a:endParaRPr lang="ru-RU" sz="2400" dirty="0" smtClean="0"/>
          </a:p>
          <a:p>
            <a:r>
              <a:rPr lang="en-US" sz="2400" dirty="0"/>
              <a:t>Brinton, </a:t>
            </a:r>
            <a:r>
              <a:rPr lang="en-US" sz="2400" dirty="0" err="1"/>
              <a:t>Traugott</a:t>
            </a:r>
            <a:r>
              <a:rPr lang="en-US" sz="2400" dirty="0"/>
              <a:t> 2005 – Brinton, L.J., </a:t>
            </a:r>
            <a:r>
              <a:rPr lang="en-US" sz="2400" dirty="0" err="1"/>
              <a:t>Traugott</a:t>
            </a:r>
            <a:r>
              <a:rPr lang="en-US" sz="2400" dirty="0"/>
              <a:t>, E. Lexicalization and language change. Cambridge: Cambridge University Press. 2005. – 207 p.</a:t>
            </a:r>
          </a:p>
          <a:p>
            <a:r>
              <a:rPr lang="en-US" sz="2400" dirty="0" err="1"/>
              <a:t>Givón</a:t>
            </a:r>
            <a:r>
              <a:rPr lang="en-US" sz="2400" dirty="0"/>
              <a:t> 1971 - </a:t>
            </a:r>
            <a:r>
              <a:rPr lang="en-US" sz="2400" dirty="0" err="1"/>
              <a:t>Givón</a:t>
            </a:r>
            <a:r>
              <a:rPr lang="en-US" sz="2400" dirty="0"/>
              <a:t>, T. Historical syntax and synchronic morphology: An archaeologist’s fieldtrip. In Papers from the Seventh Regional Meeting, Chicago Linguistic Society, 394–415.</a:t>
            </a:r>
          </a:p>
          <a:p>
            <a:r>
              <a:rPr lang="en-US" sz="2400" dirty="0" err="1"/>
              <a:t>Norde</a:t>
            </a:r>
            <a:r>
              <a:rPr lang="en-US" sz="2400" dirty="0"/>
              <a:t> 2009 – </a:t>
            </a:r>
            <a:r>
              <a:rPr lang="en-US" sz="2400" dirty="0" err="1"/>
              <a:t>Norde</a:t>
            </a:r>
            <a:r>
              <a:rPr lang="en-US" sz="2400" dirty="0"/>
              <a:t>, M. Degrammaticalization. Oxford: Oxford University Press. 2009. – 270 p.</a:t>
            </a:r>
          </a:p>
          <a:p>
            <a:endParaRPr lang="ru-RU" dirty="0" smtClean="0"/>
          </a:p>
          <a:p>
            <a:pPr marL="109728" indent="0">
              <a:buNone/>
            </a:pPr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46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28700" y="1484784"/>
            <a:ext cx="7575748" cy="468052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Ramat 1992</a:t>
            </a:r>
            <a:r>
              <a:rPr lang="ru-RU" sz="2400" dirty="0" smtClean="0"/>
              <a:t> - </a:t>
            </a:r>
            <a:r>
              <a:rPr lang="en-US" sz="2400" dirty="0" smtClean="0"/>
              <a:t>Ramat</a:t>
            </a:r>
            <a:r>
              <a:rPr lang="en-US" sz="2400" dirty="0"/>
              <a:t>, </a:t>
            </a:r>
            <a:r>
              <a:rPr lang="en-US" sz="2400" dirty="0" smtClean="0"/>
              <a:t>P. Thoughts </a:t>
            </a:r>
            <a:r>
              <a:rPr lang="en-US" sz="2400" dirty="0"/>
              <a:t>on degrammaticalization. Linguistics 30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549–560.</a:t>
            </a:r>
            <a:endParaRPr lang="ru-RU" sz="2400" dirty="0" smtClean="0"/>
          </a:p>
          <a:p>
            <a:r>
              <a:rPr lang="en-US" sz="2400" dirty="0"/>
              <a:t>Ramat 2001- Ramat, P. Degrammaticalization or </a:t>
            </a:r>
            <a:r>
              <a:rPr lang="en-US" sz="2400" dirty="0" err="1"/>
              <a:t>transcategorization</a:t>
            </a:r>
            <a:r>
              <a:rPr lang="en-US" sz="2400" dirty="0"/>
              <a:t>? In: Chris </a:t>
            </a:r>
            <a:r>
              <a:rPr lang="en-US" sz="2400" dirty="0" err="1"/>
              <a:t>Schaner-Wolles</a:t>
            </a:r>
            <a:r>
              <a:rPr lang="en-US" sz="2400" dirty="0"/>
              <a:t>, John </a:t>
            </a:r>
            <a:r>
              <a:rPr lang="en-US" sz="2400" dirty="0" err="1"/>
              <a:t>Rennison</a:t>
            </a:r>
            <a:r>
              <a:rPr lang="en-US" sz="2400" dirty="0"/>
              <a:t>, and Friedrich </a:t>
            </a:r>
            <a:r>
              <a:rPr lang="en-US" sz="2400" dirty="0" err="1"/>
              <a:t>Neubarth</a:t>
            </a:r>
            <a:r>
              <a:rPr lang="en-US" sz="2400" dirty="0"/>
              <a:t>, eds., Naturally! Linguistic Studies in </a:t>
            </a:r>
            <a:r>
              <a:rPr lang="en-US" sz="2400" dirty="0" err="1"/>
              <a:t>Honour</a:t>
            </a:r>
            <a:r>
              <a:rPr lang="en-US" sz="2400" dirty="0"/>
              <a:t> of Wolfgang Ulrich Dressler Presented on the Occasion of his 60th Birthday. Pp. 393–401. Torino: </a:t>
            </a:r>
            <a:r>
              <a:rPr lang="en-US" sz="2400" dirty="0" err="1"/>
              <a:t>Rosenbach</a:t>
            </a:r>
            <a:r>
              <a:rPr lang="en-US" sz="2400" dirty="0"/>
              <a:t> and </a:t>
            </a:r>
            <a:r>
              <a:rPr lang="en-US" sz="2400" dirty="0" err="1"/>
              <a:t>Sellier</a:t>
            </a:r>
            <a:r>
              <a:rPr lang="en-US" sz="2400" dirty="0"/>
              <a:t>.</a:t>
            </a:r>
          </a:p>
          <a:p>
            <a:r>
              <a:rPr lang="en-US" sz="2400" dirty="0"/>
              <a:t>van der </a:t>
            </a:r>
            <a:r>
              <a:rPr lang="en-US" sz="2400" dirty="0" err="1"/>
              <a:t>Auwera</a:t>
            </a:r>
            <a:r>
              <a:rPr lang="en-US" sz="2400" dirty="0"/>
              <a:t>, Johan. 2002. More thoughts on degrammaticalization. In: </a:t>
            </a:r>
            <a:r>
              <a:rPr lang="en-US" sz="2400" dirty="0" err="1"/>
              <a:t>Wischer</a:t>
            </a:r>
            <a:r>
              <a:rPr lang="en-US" sz="2400" dirty="0"/>
              <a:t>, I. and </a:t>
            </a:r>
            <a:r>
              <a:rPr lang="en-US" sz="2400" dirty="0" err="1"/>
              <a:t>Diewald</a:t>
            </a:r>
            <a:r>
              <a:rPr lang="en-US" sz="2400" dirty="0"/>
              <a:t>, G. (eds.) New Reflections on </a:t>
            </a:r>
            <a:r>
              <a:rPr lang="en-US" sz="2400" dirty="0" err="1"/>
              <a:t>Grammaticalization</a:t>
            </a:r>
            <a:r>
              <a:rPr lang="en-US" sz="2400" dirty="0"/>
              <a:t> – Proceedings from the International Symposium on </a:t>
            </a:r>
            <a:r>
              <a:rPr lang="en-US" sz="2400" dirty="0" err="1"/>
              <a:t>Grammaticalization</a:t>
            </a:r>
            <a:r>
              <a:rPr lang="en-US" sz="2400" dirty="0"/>
              <a:t>, 17–19 June 1999, Potsdam, Germany. (Typological Studies in Language, 49.) Amsterdam and Philadelphia: John Benjamins. Pp. 19–29.</a:t>
            </a:r>
          </a:p>
          <a:p>
            <a:endParaRPr lang="ru-RU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6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Предыстория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56792"/>
            <a:ext cx="8208912" cy="47525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en-US" sz="2400" dirty="0" smtClean="0"/>
              <a:t>[</a:t>
            </a:r>
            <a:r>
              <a:rPr lang="ru-RU" sz="2400" dirty="0" smtClean="0"/>
              <a:t>Горбова 2014, 2015а, б</a:t>
            </a:r>
            <a:r>
              <a:rPr lang="en-US" sz="2400" dirty="0" smtClean="0"/>
              <a:t>]</a:t>
            </a:r>
            <a:r>
              <a:rPr lang="ru-RU" sz="2400" dirty="0" smtClean="0"/>
              <a:t>, с опорой на труды С.И. Карцевского, А.В. Исаченко и Ю.С. Маслова, была предложена модель русского вида как словоизменительной категории.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Ее морфологический механизм: префигированный СВ → НСВ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: </a:t>
            </a:r>
            <a:r>
              <a:rPr lang="ru-RU" sz="2400" b="1" i="1" dirty="0" smtClean="0"/>
              <a:t>задумать</a:t>
            </a:r>
            <a:r>
              <a:rPr lang="ru-RU" sz="2400" b="1" dirty="0" smtClean="0"/>
              <a:t> – </a:t>
            </a:r>
            <a:r>
              <a:rPr lang="ru-RU" sz="2400" b="1" i="1" dirty="0" err="1" smtClean="0"/>
              <a:t>задум-ыва-ть</a:t>
            </a:r>
            <a:r>
              <a:rPr lang="ru-RU" sz="2400" b="1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en-US" sz="2400" dirty="0" smtClean="0"/>
              <a:t>[</a:t>
            </a:r>
            <a:r>
              <a:rPr lang="ru-RU" sz="2400" dirty="0" smtClean="0"/>
              <a:t>Храковский 2015</a:t>
            </a:r>
            <a:r>
              <a:rPr lang="en-US" sz="2400" dirty="0" smtClean="0"/>
              <a:t>] </a:t>
            </a:r>
            <a:r>
              <a:rPr lang="ru-RU" sz="2400" dirty="0" smtClean="0"/>
              <a:t>как один из аргументов против – 4-я и 5-я группы (единожды) префигированных перфективов, у лексем (вокабул) которых есть формально, но не семантически, закономерный НСВ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: </a:t>
            </a:r>
            <a:r>
              <a:rPr lang="ru-RU" sz="2400" b="1" i="1" dirty="0" smtClean="0"/>
              <a:t>пережить (кризис)</a:t>
            </a:r>
            <a:r>
              <a:rPr lang="ru-RU" sz="2400" dirty="0" smtClean="0"/>
              <a:t> и </a:t>
            </a:r>
            <a:r>
              <a:rPr lang="ru-RU" sz="2400" b="1" i="1" dirty="0" smtClean="0"/>
              <a:t>(сильно) переживать</a:t>
            </a:r>
            <a:r>
              <a:rPr lang="ru-RU" sz="2400" i="1" dirty="0" smtClean="0"/>
              <a:t>; </a:t>
            </a:r>
            <a:r>
              <a:rPr lang="ru-RU" sz="2400" b="1" i="1" dirty="0"/>
              <a:t>заиграть (марш) </a:t>
            </a:r>
            <a:r>
              <a:rPr lang="ru-RU" sz="2400" dirty="0" smtClean="0"/>
              <a:t>и </a:t>
            </a:r>
            <a:r>
              <a:rPr lang="ru-RU" sz="2400" b="1" i="1" dirty="0" smtClean="0"/>
              <a:t>заигрывать(с </a:t>
            </a:r>
            <a:r>
              <a:rPr lang="ru-RU" sz="2400" b="1" i="1" dirty="0"/>
              <a:t>девушкой)</a:t>
            </a:r>
            <a:r>
              <a:rPr lang="ru-RU" sz="2400" b="1" dirty="0"/>
              <a:t>, </a:t>
            </a:r>
            <a:r>
              <a:rPr lang="ru-RU" sz="2400" b="1" i="1" dirty="0" smtClean="0"/>
              <a:t>(</a:t>
            </a:r>
            <a:r>
              <a:rPr lang="ru-RU" sz="2400" b="1" i="1" dirty="0"/>
              <a:t>наконец) </a:t>
            </a:r>
            <a:r>
              <a:rPr lang="ru-RU" sz="2400" b="1" i="1" dirty="0" smtClean="0"/>
              <a:t>замолчать </a:t>
            </a:r>
            <a:r>
              <a:rPr lang="ru-RU" sz="2400" dirty="0" smtClean="0"/>
              <a:t>и </a:t>
            </a:r>
            <a:r>
              <a:rPr lang="ru-RU" sz="2400" b="1" i="1" dirty="0" smtClean="0"/>
              <a:t>замалчивать </a:t>
            </a:r>
            <a:r>
              <a:rPr lang="ru-RU" sz="2400" b="1" i="1" dirty="0"/>
              <a:t>(трудности).</a:t>
            </a:r>
            <a:endParaRPr lang="ru-RU" sz="2400" b="1" i="1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Предыстория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507288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en-US" sz="2400" dirty="0" smtClean="0"/>
              <a:t>[</a:t>
            </a:r>
            <a:r>
              <a:rPr lang="ru-RU" sz="2400" dirty="0" smtClean="0"/>
              <a:t>Горбова 2017: 31-34</a:t>
            </a:r>
            <a:r>
              <a:rPr lang="en-US" sz="2400" dirty="0" smtClean="0"/>
              <a:t>] </a:t>
            </a:r>
            <a:r>
              <a:rPr lang="ru-RU" sz="2400" dirty="0" smtClean="0"/>
              <a:t>в качестве объяснения отмеченных семантических девиаций было предложено (1):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(1) </a:t>
            </a:r>
            <a:r>
              <a:rPr lang="ru-RU" sz="2400" b="1" dirty="0" smtClean="0"/>
              <a:t>Отсутствие </a:t>
            </a:r>
            <a:r>
              <a:rPr lang="ru-RU" sz="2400" b="1" dirty="0"/>
              <a:t>стандартного семантического соотношения между </a:t>
            </a:r>
            <a:r>
              <a:rPr lang="ru-RU" sz="2400" b="1" dirty="0" smtClean="0"/>
              <a:t>префигированным СВ </a:t>
            </a:r>
            <a:r>
              <a:rPr lang="ru-RU" sz="2400" b="1" dirty="0"/>
              <a:t>и НСВ</a:t>
            </a:r>
            <a:r>
              <a:rPr lang="ru-RU" sz="2400" b="1" baseline="-25000" dirty="0"/>
              <a:t>2</a:t>
            </a:r>
            <a:r>
              <a:rPr lang="ru-RU" sz="2400" b="1" dirty="0"/>
              <a:t> является следствием </a:t>
            </a:r>
            <a:r>
              <a:rPr lang="ru-RU" sz="2400" b="1" spc="150" dirty="0" smtClean="0"/>
              <a:t>лексикализации</a:t>
            </a:r>
            <a:r>
              <a:rPr lang="ru-RU" sz="2400" b="1" dirty="0" smtClean="0"/>
              <a:t> </a:t>
            </a:r>
            <a:r>
              <a:rPr lang="ru-RU" sz="2400" b="1" dirty="0"/>
              <a:t>(</a:t>
            </a:r>
            <a:r>
              <a:rPr lang="ru-RU" sz="2400" b="1" spc="150" dirty="0" smtClean="0"/>
              <a:t>деграмматикализации</a:t>
            </a:r>
            <a:r>
              <a:rPr lang="ru-RU" sz="2400" b="1" dirty="0" smtClean="0"/>
              <a:t>) грамматической формы.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А также – параллель с лексикализацией в рамках субстантивной категории числа: </a:t>
            </a:r>
            <a:r>
              <a:rPr lang="ru-RU" sz="2400" i="1" dirty="0"/>
              <a:t>час </a:t>
            </a:r>
            <a:r>
              <a:rPr lang="ru-RU" sz="2400" dirty="0"/>
              <a:t>‘промежуток </a:t>
            </a:r>
            <a:r>
              <a:rPr lang="ru-RU" sz="2400" dirty="0" smtClean="0"/>
              <a:t>времени</a:t>
            </a:r>
            <a:r>
              <a:rPr lang="ru-RU" sz="2400" dirty="0"/>
              <a:t>’ ~ </a:t>
            </a:r>
            <a:r>
              <a:rPr lang="ru-RU" sz="2400" i="1" dirty="0"/>
              <a:t>часы </a:t>
            </a:r>
            <a:r>
              <a:rPr lang="ru-RU" sz="2400" dirty="0"/>
              <a:t>‘механизм для измерения времени’, </a:t>
            </a:r>
            <a:r>
              <a:rPr lang="ru-RU" sz="2400" i="1" dirty="0"/>
              <a:t>капля </a:t>
            </a:r>
            <a:r>
              <a:rPr lang="ru-RU" sz="2400" dirty="0"/>
              <a:t>~ </a:t>
            </a:r>
            <a:r>
              <a:rPr lang="ru-RU" sz="2400" i="1" dirty="0"/>
              <a:t>капли </a:t>
            </a:r>
            <a:r>
              <a:rPr lang="ru-RU" sz="2400" dirty="0"/>
              <a:t>‘лекарственная форма</a:t>
            </a:r>
            <a:r>
              <a:rPr lang="ru-RU" sz="2400" dirty="0" smtClean="0"/>
              <a:t>’, </a:t>
            </a:r>
            <a:r>
              <a:rPr lang="ru-RU" sz="2400" i="1" dirty="0" smtClean="0"/>
              <a:t>рожок </a:t>
            </a:r>
            <a:r>
              <a:rPr lang="ru-RU" sz="2400" dirty="0"/>
              <a:t>(</a:t>
            </a:r>
            <a:r>
              <a:rPr lang="ru-RU" sz="2400" dirty="0" err="1"/>
              <a:t>диминутив</a:t>
            </a:r>
            <a:r>
              <a:rPr lang="ru-RU" dirty="0"/>
              <a:t> </a:t>
            </a:r>
            <a:r>
              <a:rPr lang="ru-RU" sz="2400" dirty="0"/>
              <a:t>от </a:t>
            </a:r>
            <a:r>
              <a:rPr lang="ru-RU" sz="2400" i="1" dirty="0"/>
              <a:t>рог </a:t>
            </a:r>
            <a:r>
              <a:rPr lang="ru-RU" sz="2400" dirty="0"/>
              <a:t>‘духовой инструмент’) ~ </a:t>
            </a:r>
            <a:r>
              <a:rPr lang="ru-RU" sz="2400" i="1" dirty="0"/>
              <a:t>рожки </a:t>
            </a:r>
            <a:r>
              <a:rPr lang="ru-RU" sz="2400" dirty="0"/>
              <a:t>‘изделия из теста’ и т. п</a:t>
            </a:r>
            <a:r>
              <a:rPr lang="ru-RU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Предыстория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700808"/>
            <a:ext cx="8064896" cy="430648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en-US" sz="2400" dirty="0" smtClean="0"/>
              <a:t>[</a:t>
            </a:r>
            <a:r>
              <a:rPr lang="ru-RU" sz="2400" dirty="0" smtClean="0"/>
              <a:t>Храковский 2018: 110</a:t>
            </a:r>
            <a:r>
              <a:rPr lang="en-US" sz="2400" dirty="0" smtClean="0"/>
              <a:t>] </a:t>
            </a:r>
            <a:r>
              <a:rPr lang="ru-RU" sz="2400" dirty="0" smtClean="0"/>
              <a:t>читаем: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«и </a:t>
            </a:r>
            <a:r>
              <a:rPr lang="ru-RU" sz="2400" dirty="0"/>
              <a:t>лексикализованная форма </a:t>
            </a:r>
            <a:r>
              <a:rPr lang="ru-RU" sz="2400" i="1" dirty="0"/>
              <a:t>часы</a:t>
            </a:r>
            <a:r>
              <a:rPr lang="ru-RU" sz="2400" dirty="0"/>
              <a:t>, и нелексикализованная форма </a:t>
            </a:r>
            <a:r>
              <a:rPr lang="ru-RU" sz="2400" dirty="0" err="1"/>
              <a:t>множ</a:t>
            </a:r>
            <a:r>
              <a:rPr lang="ru-RU" sz="2400" dirty="0"/>
              <a:t>. числа </a:t>
            </a:r>
            <a:r>
              <a:rPr lang="ru-RU" sz="2400" i="1" dirty="0"/>
              <a:t>часы</a:t>
            </a:r>
            <a:r>
              <a:rPr lang="ru-RU" sz="2400" dirty="0"/>
              <a:t> употребляются свободно без всяких ограничений, см. (9) и (10) </a:t>
            </a:r>
            <a:r>
              <a:rPr lang="ru-RU" sz="2400" dirty="0" smtClean="0"/>
              <a:t>(примеры из НКРЯ в </a:t>
            </a:r>
            <a:r>
              <a:rPr lang="ru-RU" sz="2400" dirty="0"/>
              <a:t>[Храковский 2018]. – </a:t>
            </a:r>
            <a:r>
              <a:rPr lang="ru-RU" sz="2400" i="1" dirty="0"/>
              <a:t>Е.Г.</a:t>
            </a:r>
            <a:r>
              <a:rPr lang="ru-RU" sz="2400" dirty="0"/>
              <a:t>), т.е. у говорящего нет никаких затруднений с использованием и той, и другой формы</a:t>
            </a:r>
            <a:r>
              <a:rPr lang="ru-RU" sz="2400" dirty="0" smtClean="0"/>
              <a:t>».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Это – аргумент против приведенного выше утверждения (1).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45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- изучение роли лексикализации, как в сфере субстантивного числа, так и в области вторичной имперфективации глагола, </a:t>
            </a:r>
            <a:r>
              <a:rPr lang="ru-RU" sz="2400" dirty="0"/>
              <a:t>в</a:t>
            </a:r>
            <a:r>
              <a:rPr lang="ru-RU" sz="2400" dirty="0" smtClean="0"/>
              <a:t> ее отношении к регулярности словоизменительной ГК.</a:t>
            </a:r>
          </a:p>
          <a:p>
            <a:r>
              <a:rPr lang="ru-RU" sz="2400" dirty="0" smtClean="0"/>
              <a:t>В данном докладе предлагаются результаты работы с НКРЯ, направленной на выяснение этого вопроса.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Материал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Материал был получен из НКРЯ (</a:t>
            </a:r>
            <a:r>
              <a:rPr lang="en-US" sz="2400" dirty="0" smtClean="0"/>
              <a:t>ruscorpora.ru)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Будем обсуждать </a:t>
            </a:r>
            <a:r>
              <a:rPr lang="ru-RU" sz="2400" dirty="0"/>
              <a:t>выдачи из НКРЯ по двум различным </a:t>
            </a:r>
            <a:r>
              <a:rPr lang="ru-RU" sz="2400" b="1" i="1" dirty="0"/>
              <a:t>часам</a:t>
            </a:r>
            <a:r>
              <a:rPr lang="ru-RU" sz="2400" i="1" dirty="0"/>
              <a:t> </a:t>
            </a:r>
            <a:r>
              <a:rPr lang="ru-RU" sz="2400" dirty="0"/>
              <a:t>и</a:t>
            </a:r>
            <a:r>
              <a:rPr lang="ru-RU" sz="2400" i="1" dirty="0"/>
              <a:t> </a:t>
            </a:r>
            <a:r>
              <a:rPr lang="ru-RU" sz="2400" b="1" i="1" dirty="0"/>
              <a:t>каплям</a:t>
            </a:r>
            <a:r>
              <a:rPr lang="ru-RU" sz="2400" i="1" dirty="0"/>
              <a:t> </a:t>
            </a:r>
            <a:r>
              <a:rPr lang="ru-RU" sz="2400" dirty="0"/>
              <a:t>– с лексикализацией</a:t>
            </a:r>
            <a:r>
              <a:rPr lang="ru-RU" sz="2400" i="1" dirty="0"/>
              <a:t> </a:t>
            </a:r>
            <a:r>
              <a:rPr lang="ru-RU" sz="2400" dirty="0"/>
              <a:t>и без нее, а также по двум лексикализованным имперфективам – </a:t>
            </a:r>
            <a:r>
              <a:rPr lang="ru-RU" sz="2400" b="1" i="1" dirty="0"/>
              <a:t>заигрывать</a:t>
            </a:r>
            <a:r>
              <a:rPr lang="ru-RU" sz="2400" dirty="0"/>
              <a:t> и </a:t>
            </a:r>
            <a:r>
              <a:rPr lang="ru-RU" sz="2400" b="1" i="1" dirty="0" smtClean="0"/>
              <a:t>замалчивать.</a:t>
            </a:r>
            <a:endParaRPr lang="ru-RU" sz="24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Немаловажный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555832" cy="459451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Правомерно ли при обсуждении феномена лексикализации </a:t>
            </a:r>
            <a:r>
              <a:rPr lang="ru-RU" sz="2400" dirty="0" smtClean="0"/>
              <a:t>форм НСВ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</a:t>
            </a:r>
            <a:r>
              <a:rPr lang="ru-RU" sz="2400" dirty="0"/>
              <a:t>обращение </a:t>
            </a:r>
            <a:r>
              <a:rPr lang="ru-RU" sz="2400" dirty="0" smtClean="0"/>
              <a:t>(вслед за [</a:t>
            </a:r>
            <a:r>
              <a:rPr lang="ru-RU" sz="2400" dirty="0"/>
              <a:t>Маслов 1963: </a:t>
            </a:r>
            <a:r>
              <a:rPr lang="ru-RU" sz="2400" dirty="0" smtClean="0"/>
              <a:t>4; Плунгян </a:t>
            </a:r>
            <a:r>
              <a:rPr lang="ru-RU" sz="2400" dirty="0"/>
              <a:t>2011: 214-215]) к </a:t>
            </a:r>
            <a:r>
              <a:rPr lang="ru-RU" sz="2400" dirty="0" smtClean="0"/>
              <a:t>аналогичному </a:t>
            </a:r>
            <a:r>
              <a:rPr lang="ru-RU" sz="2400" dirty="0"/>
              <a:t>явлению в сфере субстантивной категории числа как к </a:t>
            </a:r>
            <a:r>
              <a:rPr lang="ru-RU" sz="2400" dirty="0" smtClean="0"/>
              <a:t>параллели?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Ср</a:t>
            </a:r>
            <a:r>
              <a:rPr lang="ru-RU" sz="2400" dirty="0"/>
              <a:t>.: «она (то есть автор [Горбова 2017]. – Е.Г.), однако, ссылается не на примеры лексикализации грамматической формы других глагольных словоизменительных категорий, у которых такого явления, очевидно, нет, а на субстантивную категорию числа, </a:t>
            </a:r>
            <a:endParaRPr lang="ru-RU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smtClean="0"/>
              <a:t>В </a:t>
            </a:r>
            <a:r>
              <a:rPr lang="ru-RU" sz="2400" dirty="0"/>
              <a:t>частности, приводятся хорошо известные конкретные примеры лексикализации типа </a:t>
            </a:r>
            <a:r>
              <a:rPr lang="ru-RU" sz="2400" i="1" dirty="0"/>
              <a:t>час </a:t>
            </a:r>
            <a:r>
              <a:rPr lang="ru-RU" sz="2400" dirty="0"/>
              <a:t>'промежуток времени’– </a:t>
            </a:r>
            <a:r>
              <a:rPr lang="ru-RU" sz="2400" i="1" dirty="0"/>
              <a:t>часы</a:t>
            </a:r>
            <a:r>
              <a:rPr lang="ru-RU" sz="2400" dirty="0"/>
              <a:t> ‘прибор для измерения времени’» [Храковский 2018: 109]. 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30.05.-02.06.2018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ДИАЛОГ-2018,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16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Урожай</Template>
  <TotalTime>9132</TotalTime>
  <Words>2913</Words>
  <Application>Microsoft Office PowerPoint</Application>
  <PresentationFormat>Экран (4:3)</PresentationFormat>
  <Paragraphs>227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Calibri</vt:lpstr>
      <vt:lpstr>Franklin Gothic Book</vt:lpstr>
      <vt:lpstr>Wingdings</vt:lpstr>
      <vt:lpstr>Crop</vt:lpstr>
      <vt:lpstr>ЛЕКСИКАЛИЗАЦИЯ КАК ОГРАНИЧЕНИЕ НА СТАНДАРТНУЮ ВТОРИЧНУЮ ИМПЕРФЕКТИВАЦИЮ РУССКОГО ГЛАГОЛА (ПО ДАННЫМ НКРЯ)</vt:lpstr>
      <vt:lpstr>О терминах</vt:lpstr>
      <vt:lpstr>О терминах</vt:lpstr>
      <vt:lpstr>Предыстория (1)</vt:lpstr>
      <vt:lpstr>Предыстория (2)</vt:lpstr>
      <vt:lpstr>Предыстория (3)</vt:lpstr>
      <vt:lpstr>Цель исследования</vt:lpstr>
      <vt:lpstr>Материал</vt:lpstr>
      <vt:lpstr>Немаловажный вопрос</vt:lpstr>
      <vt:lpstr>И ответ на него</vt:lpstr>
      <vt:lpstr>И ответ на него</vt:lpstr>
      <vt:lpstr>Частотность лексикализованных и нелексикализованных форм по НКРЯ</vt:lpstr>
      <vt:lpstr>Иллюстрации</vt:lpstr>
      <vt:lpstr>Частотность лексикализованных и нелексикализованных форм по НКРЯ</vt:lpstr>
      <vt:lpstr>Часы в (не)нумеративных контестах</vt:lpstr>
      <vt:lpstr>Часы в (не)нумеративных контестах</vt:lpstr>
      <vt:lpstr>Часы в (не)нумеративных контекстах</vt:lpstr>
      <vt:lpstr>Частотность лексикализованных и нелексикализованных форм </vt:lpstr>
      <vt:lpstr>Частотность лексикализованных и нелексикализованных форм </vt:lpstr>
      <vt:lpstr>Подводим (промежуточные) итоги </vt:lpstr>
      <vt:lpstr>Подводим итоги (продолжение) </vt:lpstr>
      <vt:lpstr>Подводим итоги (продолжение) </vt:lpstr>
      <vt:lpstr>Подводим итоги (продолжение) </vt:lpstr>
      <vt:lpstr>Подводим итоги (продолжение) </vt:lpstr>
      <vt:lpstr>Подводим итоги (продолжение) </vt:lpstr>
      <vt:lpstr>Подводим итоги (продолжение) </vt:lpstr>
      <vt:lpstr>Подводим итоги (продолжение) </vt:lpstr>
      <vt:lpstr>Благодарю за внимание!</vt:lpstr>
      <vt:lpstr>Литература</vt:lpstr>
      <vt:lpstr>Литература</vt:lpstr>
      <vt:lpstr>Литература</vt:lpstr>
      <vt:lpstr>Литература</vt:lpstr>
      <vt:lpstr>Литература</vt:lpstr>
      <vt:lpstr>Благодарю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ВТОРИЧНЫЕ ИМПЕРФЕКТИВЫ В ДИАХРОНИИ  (корпусное исследование) </dc:title>
  <cp:lastModifiedBy>Elena Gorbova</cp:lastModifiedBy>
  <cp:revision>53</cp:revision>
  <dcterms:modified xsi:type="dcterms:W3CDTF">2018-05-30T06:36:33Z</dcterms:modified>
</cp:coreProperties>
</file>