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257" r:id="rId3"/>
    <p:sldId id="281" r:id="rId4"/>
    <p:sldId id="259" r:id="rId5"/>
    <p:sldId id="260" r:id="rId6"/>
    <p:sldId id="258" r:id="rId7"/>
    <p:sldId id="289" r:id="rId8"/>
    <p:sldId id="261" r:id="rId9"/>
    <p:sldId id="262" r:id="rId10"/>
    <p:sldId id="264" r:id="rId11"/>
    <p:sldId id="265" r:id="rId12"/>
    <p:sldId id="283" r:id="rId13"/>
    <p:sldId id="273" r:id="rId14"/>
    <p:sldId id="266" r:id="rId15"/>
    <p:sldId id="290" r:id="rId16"/>
    <p:sldId id="267" r:id="rId17"/>
    <p:sldId id="291" r:id="rId18"/>
    <p:sldId id="292" r:id="rId19"/>
    <p:sldId id="293" r:id="rId20"/>
    <p:sldId id="294" r:id="rId21"/>
    <p:sldId id="274" r:id="rId22"/>
    <p:sldId id="268" r:id="rId23"/>
    <p:sldId id="269" r:id="rId24"/>
    <p:sldId id="270" r:id="rId25"/>
    <p:sldId id="277" r:id="rId26"/>
    <p:sldId id="278" r:id="rId27"/>
    <p:sldId id="279" r:id="rId28"/>
    <p:sldId id="284" r:id="rId29"/>
    <p:sldId id="285" r:id="rId30"/>
    <p:sldId id="286" r:id="rId31"/>
    <p:sldId id="28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46" y="-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4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4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8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8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5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2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4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0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7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6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9BF9C-4859-4DB4-9F49-70A51B2FB42C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7434-4016-4301-A018-EB5D8BFF4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9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tvet.mail.ru/profile/id53698130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Чайник долго (не) закипает, компьютер долго (не) загружается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Валентина Апресян, Алексей Шмелев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5418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Прагматические факторы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Прагматические </a:t>
            </a:r>
            <a:r>
              <a:rPr lang="ru-RU" dirty="0"/>
              <a:t>свойства данных предикатов также способствуют возникновению </a:t>
            </a:r>
            <a:r>
              <a:rPr lang="ru-RU" dirty="0" err="1" smtClean="0"/>
              <a:t>квазисинонимии</a:t>
            </a:r>
            <a:r>
              <a:rPr lang="ru-RU" dirty="0" smtClean="0"/>
              <a:t>: сама </a:t>
            </a:r>
            <a:r>
              <a:rPr lang="ru-RU" dirty="0"/>
              <a:t>по себе длительная конструкция с </a:t>
            </a:r>
            <a:r>
              <a:rPr lang="ru-RU" i="1" dirty="0"/>
              <a:t>долго </a:t>
            </a:r>
            <a:r>
              <a:rPr lang="ru-RU" dirty="0"/>
              <a:t>предполагает, что нечто происходит дольше, чем </a:t>
            </a:r>
            <a:r>
              <a:rPr lang="ru-RU" dirty="0" smtClean="0"/>
              <a:t>ожидалось.</a:t>
            </a:r>
          </a:p>
          <a:p>
            <a:r>
              <a:rPr lang="ru-RU" dirty="0" smtClean="0"/>
              <a:t>Количественная оценка </a:t>
            </a:r>
            <a:r>
              <a:rPr lang="ru-RU" dirty="0"/>
              <a:t>легко переходит в качественную, а именно - нечто происходит дольше, чем хотелось бы. Процесс, ведущий к желательному результату, происходит дольше, чем хотелось бы (</a:t>
            </a:r>
            <a:r>
              <a:rPr lang="ru-RU" i="1" dirty="0"/>
              <a:t>долго сохнуть</a:t>
            </a:r>
            <a:r>
              <a:rPr lang="ru-RU" dirty="0"/>
              <a:t>) - это прагматически то же самое, что желательный результат не наступает дольше, чем хотелось бы (</a:t>
            </a:r>
            <a:r>
              <a:rPr lang="ru-RU" i="1" dirty="0"/>
              <a:t>долго не сохнуть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8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Желательность </a:t>
            </a:r>
            <a:r>
              <a:rPr lang="en-US" dirty="0" smtClean="0"/>
              <a:t>vs. </a:t>
            </a:r>
            <a:r>
              <a:rPr lang="ru-RU" dirty="0" smtClean="0"/>
              <a:t>нежелательность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 интерпретации нежелательности </a:t>
            </a:r>
            <a:r>
              <a:rPr lang="ru-RU" dirty="0" err="1"/>
              <a:t>квазисинонимия</a:t>
            </a:r>
            <a:r>
              <a:rPr lang="ru-RU" dirty="0"/>
              <a:t> пропадает. Во фразе (5) </a:t>
            </a:r>
            <a:r>
              <a:rPr lang="ru-RU" b="1" i="1" dirty="0"/>
              <a:t>долго</a:t>
            </a:r>
            <a:r>
              <a:rPr lang="ru-RU" dirty="0"/>
              <a:t> и </a:t>
            </a:r>
            <a:r>
              <a:rPr lang="ru-RU" b="1" i="1" dirty="0"/>
              <a:t>долго не</a:t>
            </a:r>
            <a:r>
              <a:rPr lang="ru-RU" b="1" dirty="0"/>
              <a:t> </a:t>
            </a:r>
            <a:r>
              <a:rPr lang="ru-RU" dirty="0" err="1" smtClean="0"/>
              <a:t>квазисинонимичны</a:t>
            </a:r>
            <a:r>
              <a:rPr lang="ru-RU" dirty="0" smtClean="0"/>
              <a:t>; во </a:t>
            </a:r>
            <a:r>
              <a:rPr lang="ru-RU" dirty="0"/>
              <a:t>фразе (6) </a:t>
            </a:r>
            <a:r>
              <a:rPr lang="ru-RU" b="1" i="1" dirty="0"/>
              <a:t>долго не</a:t>
            </a:r>
            <a:r>
              <a:rPr lang="ru-RU" b="1" dirty="0"/>
              <a:t> </a:t>
            </a:r>
            <a:r>
              <a:rPr lang="ru-RU" dirty="0"/>
              <a:t>прагматически странно заменить на </a:t>
            </a:r>
            <a:r>
              <a:rPr lang="ru-RU" b="1" i="1" dirty="0"/>
              <a:t>долго</a:t>
            </a:r>
            <a:r>
              <a:rPr lang="ru-RU" dirty="0"/>
              <a:t>:</a:t>
            </a:r>
          </a:p>
          <a:p>
            <a:r>
              <a:rPr lang="ru-RU" dirty="0"/>
              <a:t>(5)	</a:t>
            </a:r>
            <a:r>
              <a:rPr lang="ru-RU" i="1" dirty="0"/>
              <a:t>Компот очень долго остывал </a:t>
            </a:r>
            <a:r>
              <a:rPr lang="ru-RU" dirty="0"/>
              <a:t>≅</a:t>
            </a:r>
            <a:r>
              <a:rPr lang="ru-RU" i="1" dirty="0"/>
              <a:t> Компот очень долго не остывал</a:t>
            </a:r>
            <a:r>
              <a:rPr lang="ru-RU" dirty="0"/>
              <a:t> (желательно, чтобы компот остыл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(</a:t>
            </a:r>
            <a:r>
              <a:rPr lang="ru-RU" dirty="0"/>
              <a:t>6)	</a:t>
            </a:r>
            <a:r>
              <a:rPr lang="ru-RU" i="1" dirty="0"/>
              <a:t>Этот чайник хорош тем, что вода в нем долго не </a:t>
            </a:r>
            <a:r>
              <a:rPr lang="ru-RU" i="1" dirty="0" smtClean="0"/>
              <a:t>остывает</a:t>
            </a:r>
            <a:endParaRPr lang="ru-RU" dirty="0"/>
          </a:p>
          <a:p>
            <a:r>
              <a:rPr lang="ru-RU" dirty="0" smtClean="0"/>
              <a:t>(</a:t>
            </a:r>
            <a:r>
              <a:rPr lang="ru-RU" dirty="0"/>
              <a:t>7)	</a:t>
            </a:r>
            <a:r>
              <a:rPr lang="ru-RU" i="1" baseline="30000" dirty="0"/>
              <a:t>?</a:t>
            </a:r>
            <a:r>
              <a:rPr lang="ru-RU" i="1" dirty="0"/>
              <a:t>Этот чайник хорош тем, что вода в нем долго </a:t>
            </a:r>
            <a:r>
              <a:rPr lang="ru-RU" i="1" dirty="0" smtClean="0"/>
              <a:t>остывает </a:t>
            </a:r>
            <a:r>
              <a:rPr lang="ru-RU" dirty="0" smtClean="0"/>
              <a:t>(нежелательно, чтобы вода остывала)</a:t>
            </a:r>
            <a:endParaRPr lang="ru-RU" dirty="0"/>
          </a:p>
          <a:p>
            <a:r>
              <a:rPr lang="ru-RU" dirty="0"/>
              <a:t>Таким образом, </a:t>
            </a:r>
            <a:r>
              <a:rPr lang="ru-RU" b="1" i="1" dirty="0"/>
              <a:t>долго не</a:t>
            </a:r>
            <a:r>
              <a:rPr lang="ru-RU" b="1" dirty="0"/>
              <a:t> </a:t>
            </a:r>
            <a:r>
              <a:rPr lang="ru-RU" dirty="0"/>
              <a:t>может характеризовать длительное </a:t>
            </a:r>
            <a:r>
              <a:rPr lang="ru-RU" dirty="0" err="1"/>
              <a:t>ненаступление</a:t>
            </a:r>
            <a:r>
              <a:rPr lang="ru-RU" dirty="0"/>
              <a:t> нежелательного результата, что подтверждается и сочетаемостью с соответствующими предикатами (</a:t>
            </a:r>
            <a:r>
              <a:rPr lang="ru-RU" i="1" dirty="0"/>
              <a:t>долго не вянуть</a:t>
            </a:r>
            <a:r>
              <a:rPr lang="ru-RU" dirty="0"/>
              <a:t>, </a:t>
            </a:r>
            <a:r>
              <a:rPr lang="ru-RU" i="1" dirty="0"/>
              <a:t>долго не черстветь</a:t>
            </a:r>
            <a:r>
              <a:rPr lang="ru-RU" dirty="0"/>
              <a:t>), а </a:t>
            </a:r>
            <a:r>
              <a:rPr lang="ru-RU" b="1" i="1" dirty="0"/>
              <a:t>долго</a:t>
            </a:r>
            <a:r>
              <a:rPr lang="ru-RU" dirty="0"/>
              <a:t> редко характеризует длительное течение нежелательного процесса; ср. странность </a:t>
            </a:r>
            <a:r>
              <a:rPr lang="ru-RU" i="1" baseline="30000" dirty="0"/>
              <a:t>?</a:t>
            </a:r>
            <a:r>
              <a:rPr lang="ru-RU" i="1" dirty="0"/>
              <a:t>Хлеб долго </a:t>
            </a:r>
            <a:r>
              <a:rPr lang="ru-RU" i="1" dirty="0" smtClean="0"/>
              <a:t>черствел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2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Другие примеры отсутствия </a:t>
            </a:r>
            <a:r>
              <a:rPr lang="ru-RU" dirty="0" err="1" smtClean="0"/>
              <a:t>квазисинонимии</a:t>
            </a:r>
            <a:r>
              <a:rPr lang="ru-RU" dirty="0" smtClean="0"/>
              <a:t> у предикатов с оценкой нежелательности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Капуста долго не гнила</a:t>
            </a:r>
            <a:r>
              <a:rPr lang="ru-RU" sz="3200" dirty="0"/>
              <a:t>: процесс гниения долго не начинался</a:t>
            </a:r>
            <a:endParaRPr lang="ru-RU" sz="3200" i="1" dirty="0"/>
          </a:p>
          <a:p>
            <a:r>
              <a:rPr lang="ru-RU" sz="3200" baseline="30000" dirty="0"/>
              <a:t>?</a:t>
            </a:r>
            <a:r>
              <a:rPr lang="ru-RU" sz="3200" i="1" dirty="0"/>
              <a:t>Капуста долго гнила</a:t>
            </a:r>
            <a:r>
              <a:rPr lang="ru-RU" sz="3200" dirty="0"/>
              <a:t>: прагматически неадекватна (если только ее не интерпретировать как эмфатическое высказывание о длительном нежелательном положении дел: </a:t>
            </a:r>
            <a:r>
              <a:rPr lang="ru-RU" sz="3200" i="1" dirty="0"/>
              <a:t>Капуста долго гнила на складе, прежде чем ее выбросили на помойку</a:t>
            </a:r>
            <a:r>
              <a:rPr lang="ru-RU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1273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dirty="0" smtClean="0"/>
              <a:t>Почему в конструкции с </a:t>
            </a:r>
            <a:r>
              <a:rPr lang="ru-RU" sz="3800" b="1" i="1" dirty="0" smtClean="0"/>
              <a:t>долго не  </a:t>
            </a:r>
            <a:r>
              <a:rPr lang="ru-RU" sz="3800" dirty="0" smtClean="0"/>
              <a:t>предпочтительны предикаты с оценкой желательности?</a:t>
            </a:r>
            <a:endParaRPr lang="en-US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Импликатуры</a:t>
            </a:r>
            <a:r>
              <a:rPr lang="ru-RU" dirty="0" smtClean="0"/>
              <a:t>, задаваемые </a:t>
            </a:r>
            <a:r>
              <a:rPr lang="ru-RU" dirty="0"/>
              <a:t>семантикой длительной конструкции в сочетании с отрицанием: высказывания о длительном </a:t>
            </a:r>
            <a:r>
              <a:rPr lang="ru-RU" dirty="0" err="1"/>
              <a:t>ненаступлении</a:t>
            </a:r>
            <a:r>
              <a:rPr lang="ru-RU" dirty="0"/>
              <a:t> некоторой ситуации более естественны, когда эта ситуация является желательной и долгожданной, чем наоборот; ср. несколько большую естественность фраз типа </a:t>
            </a:r>
            <a:r>
              <a:rPr lang="ru-RU" i="1" dirty="0"/>
              <a:t>У них долго не было </a:t>
            </a:r>
            <a:r>
              <a:rPr lang="ru-RU" i="1" dirty="0" smtClean="0"/>
              <a:t>детей</a:t>
            </a:r>
            <a:r>
              <a:rPr lang="ru-RU" dirty="0"/>
              <a:t> </a:t>
            </a:r>
            <a:r>
              <a:rPr lang="ru-RU" dirty="0" smtClean="0"/>
              <a:t>(причем имплицируется, что рождение детей было желанным); </a:t>
            </a:r>
            <a:r>
              <a:rPr lang="ru-RU" i="1" dirty="0"/>
              <a:t>Он долго не чинил сарай</a:t>
            </a:r>
            <a:r>
              <a:rPr lang="ru-RU" dirty="0"/>
              <a:t>;</a:t>
            </a:r>
            <a:r>
              <a:rPr lang="ru-RU" i="1" dirty="0"/>
              <a:t> Он долго не выздоравливал</a:t>
            </a:r>
            <a:r>
              <a:rPr lang="ru-RU" dirty="0"/>
              <a:t> по сравнению с фразами типа </a:t>
            </a:r>
            <a:r>
              <a:rPr lang="ru-RU" i="1" dirty="0"/>
              <a:t>Его долго не выгоняли с работы</a:t>
            </a:r>
            <a:r>
              <a:rPr lang="ru-RU" dirty="0"/>
              <a:t>; </a:t>
            </a:r>
            <a:r>
              <a:rPr lang="ru-RU" i="1" dirty="0"/>
              <a:t>Она долго не заболевала</a:t>
            </a:r>
            <a:r>
              <a:rPr lang="ru-RU" dirty="0"/>
              <a:t>; </a:t>
            </a:r>
            <a:r>
              <a:rPr lang="ru-RU" baseline="30000" dirty="0"/>
              <a:t>?</a:t>
            </a:r>
            <a:r>
              <a:rPr lang="ru-RU" i="1" dirty="0"/>
              <a:t>Он долго не разбивал посуду.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893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Возможность разной интерпретации сочетаний с одним и тем же предикатом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 непредельных процессов </a:t>
            </a:r>
            <a:r>
              <a:rPr lang="ru-RU" dirty="0" err="1" smtClean="0"/>
              <a:t>квазисинонимия</a:t>
            </a:r>
            <a:r>
              <a:rPr lang="ru-RU" dirty="0" smtClean="0"/>
              <a:t> носит имеет несколько другой механизм и носит более далекий характер, поэтому между </a:t>
            </a:r>
            <a:r>
              <a:rPr lang="ru-RU" dirty="0"/>
              <a:t>фразами с </a:t>
            </a:r>
            <a:r>
              <a:rPr lang="ru-RU" i="1" dirty="0"/>
              <a:t>долго</a:t>
            </a:r>
            <a:r>
              <a:rPr lang="ru-RU" dirty="0"/>
              <a:t> и </a:t>
            </a:r>
            <a:r>
              <a:rPr lang="ru-RU" i="1" dirty="0"/>
              <a:t>долго не</a:t>
            </a:r>
            <a:r>
              <a:rPr lang="ru-RU" dirty="0"/>
              <a:t> сохраняются различия</a:t>
            </a:r>
            <a:r>
              <a:rPr lang="ru-RU" dirty="0" smtClean="0"/>
              <a:t>. </a:t>
            </a:r>
            <a:r>
              <a:rPr lang="ru-RU" i="1" dirty="0" smtClean="0"/>
              <a:t>Долго</a:t>
            </a:r>
            <a:r>
              <a:rPr lang="ru-RU" dirty="0" smtClean="0"/>
              <a:t> определяет течение процесса, а </a:t>
            </a:r>
            <a:r>
              <a:rPr lang="ru-RU" i="1" dirty="0" smtClean="0"/>
              <a:t>долго не</a:t>
            </a:r>
            <a:r>
              <a:rPr lang="ru-RU" dirty="0" smtClean="0"/>
              <a:t> – его начало, а не результат (поскольку процессы непредельные):</a:t>
            </a:r>
            <a:endParaRPr lang="ru-RU" dirty="0"/>
          </a:p>
          <a:p>
            <a:r>
              <a:rPr lang="ru-RU" dirty="0"/>
              <a:t>(8)	</a:t>
            </a:r>
            <a:r>
              <a:rPr lang="ru-RU" i="1" dirty="0"/>
              <a:t>К сожалению, после стрижки у меня долго растут волосы</a:t>
            </a:r>
            <a:r>
              <a:rPr lang="ru-RU" dirty="0"/>
              <a:t> </a:t>
            </a:r>
          </a:p>
          <a:p>
            <a:r>
              <a:rPr lang="ru-RU" dirty="0"/>
              <a:t>(9)	</a:t>
            </a:r>
            <a:r>
              <a:rPr lang="ru-RU" i="1" dirty="0"/>
              <a:t>После химиотерапии волосы долго не росли</a:t>
            </a:r>
            <a:r>
              <a:rPr lang="ru-RU" dirty="0"/>
              <a:t> </a:t>
            </a:r>
          </a:p>
          <a:p>
            <a:r>
              <a:rPr lang="ru-RU" dirty="0"/>
              <a:t>В обоих случаях речь идет о желательном росте волос, однако в примере (8) речь идет скорее о медленном росте уже имеющихся волос, а в примере (9) - скорее о том, что волосы долго не появлялись.</a:t>
            </a:r>
          </a:p>
          <a:p>
            <a:r>
              <a:rPr lang="ru-RU" dirty="0"/>
              <a:t>При этом для </a:t>
            </a:r>
            <a:r>
              <a:rPr lang="ru-RU" i="1" dirty="0"/>
              <a:t>долго не</a:t>
            </a:r>
            <a:r>
              <a:rPr lang="ru-RU" dirty="0"/>
              <a:t> возможна и интерпретация нежелательного роста:</a:t>
            </a:r>
          </a:p>
          <a:p>
            <a:r>
              <a:rPr lang="ru-RU" dirty="0"/>
              <a:t>(10)	</a:t>
            </a:r>
            <a:r>
              <a:rPr lang="ru-RU" i="1" dirty="0"/>
              <a:t>После лазерной эпиляции волосы долго не растут</a:t>
            </a:r>
            <a:r>
              <a:rPr lang="ru-RU" dirty="0"/>
              <a:t> (= ‘нежелательные волосы долго не появляются’).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91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заканчивать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i="1" dirty="0"/>
              <a:t>Леонардо долго заканчивал «Тайную вечерю» </a:t>
            </a:r>
            <a:r>
              <a:rPr lang="ru-RU" i="1" dirty="0">
                <a:sym typeface="Symbol" panose="05050102010706020507" pitchFamily="18" charset="2"/>
              </a:rPr>
              <a:t></a:t>
            </a:r>
            <a:r>
              <a:rPr lang="ru-RU" i="1" dirty="0"/>
              <a:t> Леонардо долго не заканчивал «Тайную </a:t>
            </a:r>
            <a:r>
              <a:rPr lang="ru-RU" i="1" dirty="0" smtClean="0"/>
              <a:t>вечерю»</a:t>
            </a:r>
            <a:endParaRPr lang="ru-RU" dirty="0"/>
          </a:p>
          <a:p>
            <a:pPr marL="514350" indent="-514350">
              <a:buFont typeface="+mj-lt"/>
              <a:buAutoNum type="arabicParenR"/>
            </a:pPr>
            <a:r>
              <a:rPr lang="ru-RU" i="1" dirty="0" smtClean="0"/>
              <a:t>Один </a:t>
            </a:r>
            <a:r>
              <a:rPr lang="ru-RU" i="1" dirty="0"/>
              <a:t>из плагинов долго заканчивал работу </a:t>
            </a:r>
            <a:r>
              <a:rPr lang="ru-RU" i="1" dirty="0">
                <a:sym typeface="Symbol" panose="05050102010706020507" pitchFamily="18" charset="2"/>
              </a:rPr>
              <a:t></a:t>
            </a:r>
            <a:r>
              <a:rPr lang="ru-RU" i="1" dirty="0"/>
              <a:t> Один из плагинов долго не заканчивал </a:t>
            </a:r>
            <a:r>
              <a:rPr lang="ru-RU" i="1" dirty="0" smtClean="0"/>
              <a:t>работу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Прагматика:</a:t>
            </a:r>
          </a:p>
          <a:p>
            <a:r>
              <a:rPr lang="ru-RU" dirty="0" smtClean="0"/>
              <a:t>В (2) речь </a:t>
            </a:r>
            <a:r>
              <a:rPr lang="ru-RU" dirty="0"/>
              <a:t>идет о нецеленаправленных </a:t>
            </a:r>
            <a:r>
              <a:rPr lang="ru-RU" dirty="0" err="1"/>
              <a:t>агенсах</a:t>
            </a:r>
            <a:r>
              <a:rPr lang="ru-RU" dirty="0"/>
              <a:t> (компьютерных программах</a:t>
            </a:r>
            <a:r>
              <a:rPr lang="ru-RU" dirty="0" smtClean="0"/>
              <a:t>), и </a:t>
            </a:r>
            <a:r>
              <a:rPr lang="ru-RU" dirty="0"/>
              <a:t>синонимия практически </a:t>
            </a:r>
            <a:r>
              <a:rPr lang="ru-RU" dirty="0" smtClean="0"/>
              <a:t>полная.</a:t>
            </a:r>
          </a:p>
          <a:p>
            <a:r>
              <a:rPr lang="ru-RU" dirty="0" smtClean="0"/>
              <a:t>В (1) двоякое понимание:</a:t>
            </a:r>
          </a:p>
          <a:p>
            <a:pPr marL="971550" lvl="1" indent="-514350">
              <a:buFont typeface="+mj-lt"/>
              <a:buAutoNum type="alphaLcParenR"/>
            </a:pPr>
            <a:r>
              <a:rPr lang="ru-RU" dirty="0" smtClean="0"/>
              <a:t>непрерывная работа </a:t>
            </a:r>
            <a:r>
              <a:rPr lang="ru-RU" dirty="0"/>
              <a:t>над картиной, где очень растянулся </a:t>
            </a:r>
            <a:r>
              <a:rPr lang="ru-RU" dirty="0" smtClean="0"/>
              <a:t>конец (тогда </a:t>
            </a:r>
            <a:r>
              <a:rPr lang="ru-RU" i="1" dirty="0" smtClean="0"/>
              <a:t>долго </a:t>
            </a:r>
            <a:r>
              <a:rPr lang="ru-RU" i="1" dirty="0"/>
              <a:t>не заканчивать </a:t>
            </a:r>
            <a:r>
              <a:rPr lang="ru-RU" dirty="0" smtClean="0"/>
              <a:t>близко </a:t>
            </a:r>
            <a:r>
              <a:rPr lang="ru-RU" dirty="0"/>
              <a:t>к </a:t>
            </a:r>
            <a:r>
              <a:rPr lang="ru-RU" i="1" dirty="0"/>
              <a:t>долго </a:t>
            </a:r>
            <a:r>
              <a:rPr lang="ru-RU" i="1" dirty="0" smtClean="0"/>
              <a:t>заканчивать</a:t>
            </a:r>
            <a:r>
              <a:rPr lang="ru-RU" dirty="0" smtClean="0"/>
              <a:t>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ru-RU" dirty="0" smtClean="0"/>
              <a:t>ситуация «</a:t>
            </a:r>
            <a:r>
              <a:rPr lang="ru-RU" dirty="0"/>
              <a:t>отложенного конца», когда художник прервал работу над картиной перед ее конечной стадией и долго не приступал к этой последней </a:t>
            </a:r>
            <a:r>
              <a:rPr lang="ru-RU" dirty="0" smtClean="0"/>
              <a:t>стадии (тогда </a:t>
            </a:r>
            <a:r>
              <a:rPr lang="ru-RU" dirty="0" err="1" smtClean="0"/>
              <a:t>квазисинонимия</a:t>
            </a:r>
            <a:r>
              <a:rPr lang="ru-RU" dirty="0" smtClean="0"/>
              <a:t> </a:t>
            </a:r>
            <a:r>
              <a:rPr lang="ru-RU" dirty="0"/>
              <a:t>с </a:t>
            </a:r>
            <a:r>
              <a:rPr lang="ru-RU" i="1" dirty="0"/>
              <a:t>долго заканчивать </a:t>
            </a:r>
            <a:r>
              <a:rPr lang="ru-RU" dirty="0"/>
              <a:t>не возникает</a:t>
            </a:r>
            <a:r>
              <a:rPr lang="ru-RU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63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Семантическая дифференциация </a:t>
            </a:r>
            <a:r>
              <a:rPr lang="ru-RU" i="1" dirty="0" smtClean="0"/>
              <a:t>долго </a:t>
            </a:r>
            <a:r>
              <a:rPr lang="ru-RU" dirty="0" smtClean="0"/>
              <a:t>и </a:t>
            </a:r>
            <a:r>
              <a:rPr lang="ru-RU" i="1" dirty="0" smtClean="0"/>
              <a:t>долго</a:t>
            </a:r>
            <a:r>
              <a:rPr lang="en-US" i="1" dirty="0" smtClean="0"/>
              <a:t> </a:t>
            </a:r>
            <a:r>
              <a:rPr lang="ru-RU" i="1" dirty="0" smtClean="0"/>
              <a:t>не </a:t>
            </a:r>
            <a:r>
              <a:rPr lang="ru-RU" dirty="0" smtClean="0"/>
              <a:t>у некоторых предикатов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Для некоторых предикатов наблюдается следующее семантическое распределение: фразы с </a:t>
            </a:r>
            <a:r>
              <a:rPr lang="ru-RU" sz="3200" i="1" dirty="0"/>
              <a:t>долго </a:t>
            </a:r>
            <a:r>
              <a:rPr lang="ru-RU" sz="3200" dirty="0"/>
              <a:t>без отрицания</a:t>
            </a:r>
            <a:r>
              <a:rPr lang="ru-RU" sz="3200" i="1" dirty="0"/>
              <a:t> </a:t>
            </a:r>
            <a:r>
              <a:rPr lang="ru-RU" sz="3200" dirty="0"/>
              <a:t>описывают свойства, а фразы с </a:t>
            </a:r>
            <a:r>
              <a:rPr lang="ru-RU" sz="3200" i="1" dirty="0"/>
              <a:t>долго не </a:t>
            </a:r>
            <a:r>
              <a:rPr lang="ru-RU" sz="3200" dirty="0"/>
              <a:t>– актуальные </a:t>
            </a:r>
            <a:r>
              <a:rPr lang="ru-RU" sz="3200" dirty="0" smtClean="0"/>
              <a:t>ситуации</a:t>
            </a:r>
            <a:r>
              <a:rPr lang="en-US" sz="3200" dirty="0"/>
              <a:t>.</a:t>
            </a:r>
          </a:p>
          <a:p>
            <a:pPr lvl="1"/>
            <a:r>
              <a:rPr lang="ru-RU" sz="2800" i="1" dirty="0" smtClean="0"/>
              <a:t>Этот </a:t>
            </a:r>
            <a:r>
              <a:rPr lang="ru-RU" sz="2800" i="1" dirty="0"/>
              <a:t>кальян долго раскуривается.</a:t>
            </a:r>
            <a:endParaRPr lang="en-US" sz="2800" i="1" dirty="0"/>
          </a:p>
          <a:p>
            <a:pPr lvl="1"/>
            <a:r>
              <a:rPr lang="ru-RU" sz="2800" i="1" dirty="0" smtClean="0"/>
              <a:t>Кальян </a:t>
            </a:r>
            <a:r>
              <a:rPr lang="ru-RU" sz="2800" i="1" dirty="0"/>
              <a:t>долго не </a:t>
            </a:r>
            <a:r>
              <a:rPr lang="ru-RU" sz="2800" i="1" dirty="0" smtClean="0"/>
              <a:t>раскуривался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55274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Снятие </a:t>
            </a:r>
            <a:r>
              <a:rPr lang="ru-RU" dirty="0" err="1" smtClean="0"/>
              <a:t>агентивности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Снятие </a:t>
            </a:r>
            <a:r>
              <a:rPr lang="ru-RU" dirty="0" err="1"/>
              <a:t>агентивности</a:t>
            </a:r>
            <a:r>
              <a:rPr lang="ru-RU" dirty="0"/>
              <a:t> меняет интерпретацию фразы с отрицанием: </a:t>
            </a:r>
            <a:r>
              <a:rPr lang="ru-RU" i="1" dirty="0"/>
              <a:t>Задача долго не решалась </a:t>
            </a:r>
            <a:r>
              <a:rPr lang="ru-RU" dirty="0" smtClean="0"/>
              <a:t>– </a:t>
            </a:r>
            <a:r>
              <a:rPr lang="ru-RU" dirty="0"/>
              <a:t>попытки ее решить продолжались долго. </a:t>
            </a:r>
            <a:r>
              <a:rPr lang="ru-RU" dirty="0" smtClean="0"/>
              <a:t>Пример </a:t>
            </a:r>
            <a:r>
              <a:rPr lang="ru-RU" dirty="0"/>
              <a:t>из НКРЯ, в котором отрицание </a:t>
            </a:r>
            <a:r>
              <a:rPr lang="ru-RU" i="1" dirty="0"/>
              <a:t>не</a:t>
            </a:r>
            <a:r>
              <a:rPr lang="ru-RU" dirty="0"/>
              <a:t> стоит в скобках (наше видоизменение исходного текста</a:t>
            </a:r>
            <a:r>
              <a:rPr lang="ru-RU" dirty="0" smtClean="0"/>
              <a:t>) – </a:t>
            </a:r>
            <a:r>
              <a:rPr lang="ru-RU" dirty="0"/>
              <a:t>без обращения к оригиналу нельзя точно установить, была ли исходная фраза с </a:t>
            </a:r>
            <a:r>
              <a:rPr lang="ru-RU" i="1" dirty="0"/>
              <a:t>не</a:t>
            </a:r>
            <a:r>
              <a:rPr lang="ru-RU" dirty="0"/>
              <a:t> или без </a:t>
            </a:r>
            <a:r>
              <a:rPr lang="ru-RU" i="1" dirty="0"/>
              <a:t>не</a:t>
            </a:r>
            <a:r>
              <a:rPr lang="ru-RU" dirty="0"/>
              <a:t>:</a:t>
            </a:r>
            <a:endParaRPr lang="en-US" dirty="0"/>
          </a:p>
          <a:p>
            <a:pPr lvl="1"/>
            <a:r>
              <a:rPr lang="ru-RU" sz="2800" i="1" dirty="0"/>
              <a:t>Дело это задерживалось из-за того, что </a:t>
            </a:r>
            <a:r>
              <a:rPr lang="ru-RU" sz="2800" i="1" u="sng" dirty="0"/>
              <a:t>долго (не) решался</a:t>
            </a:r>
            <a:r>
              <a:rPr lang="ru-RU" sz="2800" i="1" dirty="0"/>
              <a:t> вопрос о новой форме обмундирования ― будет ли оно темно-зеленого или защитного цвета? </a:t>
            </a:r>
            <a:r>
              <a:rPr lang="ru-RU" sz="2800" dirty="0"/>
              <a:t>[А. Ф. </a:t>
            </a:r>
            <a:r>
              <a:rPr lang="ru-RU" sz="2800" dirty="0" err="1"/>
              <a:t>Редигер</a:t>
            </a:r>
            <a:r>
              <a:rPr lang="ru-RU" sz="2800" dirty="0"/>
              <a:t>. История моей жизни (1918</a:t>
            </a:r>
            <a:r>
              <a:rPr lang="ru-RU" sz="2800" dirty="0" smtClean="0"/>
              <a:t>)]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2545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Декаузативы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Декаузативы</a:t>
            </a:r>
            <a:r>
              <a:rPr lang="ru-RU" dirty="0" smtClean="0"/>
              <a:t> </a:t>
            </a:r>
            <a:r>
              <a:rPr lang="ru-RU" dirty="0"/>
              <a:t>с отрицанием и без отрицания </a:t>
            </a:r>
            <a:r>
              <a:rPr lang="ru-RU" dirty="0" err="1" smtClean="0"/>
              <a:t>квазисинонимичны</a:t>
            </a:r>
            <a:r>
              <a:rPr lang="ru-RU" dirty="0" smtClean="0"/>
              <a:t>:</a:t>
            </a:r>
            <a:endParaRPr lang="en-US" dirty="0"/>
          </a:p>
          <a:p>
            <a:pPr lvl="0"/>
            <a:r>
              <a:rPr lang="ru-RU" i="1" dirty="0"/>
              <a:t>Я слез, разревелся еще раз и медленно, </a:t>
            </a:r>
            <a:r>
              <a:rPr lang="ru-RU" i="1" u="sng" dirty="0"/>
              <a:t>долго успокаивался</a:t>
            </a:r>
            <a:r>
              <a:rPr lang="ru-RU" i="1" dirty="0"/>
              <a:t>. [Василий Белов. Плотницкие рассказы (1968)]</a:t>
            </a:r>
            <a:endParaRPr lang="en-US" i="1" dirty="0"/>
          </a:p>
          <a:p>
            <a:pPr lvl="0"/>
            <a:r>
              <a:rPr lang="ru-RU" i="1" dirty="0"/>
              <a:t>Там он не мог сдержаться и плакал при виде жены ли, матери, другой родни, чувствуя себя во всем виноватым. И </a:t>
            </a:r>
            <a:r>
              <a:rPr lang="ru-RU" i="1" u="sng" dirty="0"/>
              <a:t>долго не успокаивался</a:t>
            </a:r>
            <a:r>
              <a:rPr lang="ru-RU" i="1" dirty="0"/>
              <a:t>. [Борис Екимов. Высшая мера (1995)]</a:t>
            </a:r>
            <a:endParaRPr lang="en-US" i="1" dirty="0"/>
          </a:p>
          <a:p>
            <a:r>
              <a:rPr lang="ru-RU" dirty="0"/>
              <a:t>Таким образом, здесь возникает имеем дело с другой парадоксальной </a:t>
            </a:r>
            <a:r>
              <a:rPr lang="ru-RU" dirty="0" err="1"/>
              <a:t>квазисинонимией</a:t>
            </a:r>
            <a:r>
              <a:rPr lang="ru-RU" dirty="0"/>
              <a:t>, а именно, активы и </a:t>
            </a:r>
            <a:r>
              <a:rPr lang="ru-RU" dirty="0" err="1"/>
              <a:t>каузативы</a:t>
            </a:r>
            <a:r>
              <a:rPr lang="ru-RU" dirty="0"/>
              <a:t> без отрицания имеют приблизительно ту же интерпретацию, что и пассивы и </a:t>
            </a:r>
            <a:r>
              <a:rPr lang="ru-RU" dirty="0" err="1"/>
              <a:t>декаузативы</a:t>
            </a:r>
            <a:r>
              <a:rPr lang="ru-RU" dirty="0"/>
              <a:t> с отрицанием: </a:t>
            </a:r>
            <a:r>
              <a:rPr lang="ru-RU" i="1" dirty="0"/>
              <a:t>Мать долго успокаивала ребенка</a:t>
            </a:r>
            <a:r>
              <a:rPr lang="ru-RU" dirty="0"/>
              <a:t> предполагает, что </a:t>
            </a:r>
            <a:r>
              <a:rPr lang="ru-RU" i="1" dirty="0"/>
              <a:t>Ребенок долго не успокаивался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точки зрения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Возможны </a:t>
            </a:r>
            <a:r>
              <a:rPr lang="ru-RU" dirty="0"/>
              <a:t>прагматические условия, при которых некоторое подобие </a:t>
            </a:r>
            <a:r>
              <a:rPr lang="ru-RU" dirty="0" err="1"/>
              <a:t>квазисинонимии</a:t>
            </a:r>
            <a:r>
              <a:rPr lang="ru-RU" dirty="0"/>
              <a:t> может возникнуть у предикатов, которые, казалось бы, относятся к </a:t>
            </a:r>
            <a:r>
              <a:rPr lang="ru-RU" dirty="0" smtClean="0"/>
              <a:t>целенаправленным </a:t>
            </a:r>
            <a:r>
              <a:rPr lang="ru-RU" dirty="0"/>
              <a:t>и </a:t>
            </a:r>
            <a:r>
              <a:rPr lang="ru-RU" dirty="0" smtClean="0"/>
              <a:t>контролируемым </a:t>
            </a:r>
            <a:r>
              <a:rPr lang="ru-RU" dirty="0" err="1"/>
              <a:t>каузативам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ru-RU" i="1" dirty="0" smtClean="0"/>
              <a:t>Он </a:t>
            </a:r>
            <a:r>
              <a:rPr lang="ru-RU" i="1" dirty="0"/>
              <a:t>долго отвечает на </a:t>
            </a:r>
            <a:r>
              <a:rPr lang="ru-RU" i="1" dirty="0" smtClean="0"/>
              <a:t>письма.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i="1" dirty="0" smtClean="0"/>
              <a:t>Он </a:t>
            </a:r>
            <a:r>
              <a:rPr lang="ru-RU" i="1" dirty="0"/>
              <a:t>долго не отвечает на письма</a:t>
            </a:r>
            <a:r>
              <a:rPr lang="ru-RU" dirty="0" smtClean="0"/>
              <a:t>.</a:t>
            </a:r>
          </a:p>
          <a:p>
            <a:r>
              <a:rPr lang="ru-RU" dirty="0"/>
              <a:t>С</a:t>
            </a:r>
            <a:r>
              <a:rPr lang="ru-RU" dirty="0" smtClean="0"/>
              <a:t> точки </a:t>
            </a:r>
            <a:r>
              <a:rPr lang="ru-RU" dirty="0"/>
              <a:t>зрения субъекта, фразы отчетливо различаются по значению: </a:t>
            </a:r>
            <a:r>
              <a:rPr lang="ru-RU" dirty="0" smtClean="0"/>
              <a:t>(1) субъект</a:t>
            </a:r>
            <a:r>
              <a:rPr lang="ru-RU" dirty="0"/>
              <a:t>, приступив к ответу на письма, тратит на это много времени, </a:t>
            </a:r>
            <a:r>
              <a:rPr lang="ru-RU" dirty="0" smtClean="0"/>
              <a:t>(2) – субъект </a:t>
            </a:r>
            <a:r>
              <a:rPr lang="ru-RU" dirty="0"/>
              <a:t>долго не приступает к ответу на письма</a:t>
            </a:r>
            <a:r>
              <a:rPr lang="ru-RU" dirty="0" smtClean="0"/>
              <a:t>.</a:t>
            </a:r>
          </a:p>
          <a:p>
            <a:r>
              <a:rPr lang="ru-RU" dirty="0"/>
              <a:t>С</a:t>
            </a:r>
            <a:r>
              <a:rPr lang="ru-RU" dirty="0" smtClean="0"/>
              <a:t> точки </a:t>
            </a:r>
            <a:r>
              <a:rPr lang="ru-RU" dirty="0"/>
              <a:t>зрения адресатов, которые ждут ответа, то различие может стать нерелевантным: адресат долго ждет и не может дождаться ответа. Адресатам неизвестно, забыл ли писатель писем про них вообще или просто долго пишет, и, с их точки зрения, данная ситуация может в равной степени описываться обеими фразами, которые тем самым становятся прагматически </a:t>
            </a:r>
            <a:r>
              <a:rPr lang="ru-RU" dirty="0" smtClean="0"/>
              <a:t>эквивалентными.</a:t>
            </a:r>
          </a:p>
        </p:txBody>
      </p:sp>
    </p:spTree>
    <p:extLst>
      <p:ext uri="{BB962C8B-B14F-4D97-AF65-F5344CB8AC3E}">
        <p14:creationId xmlns:p14="http://schemas.microsoft.com/office/powerpoint/2010/main" val="322055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Парадокс: некоторые русские предикаты без </a:t>
            </a:r>
            <a:r>
              <a:rPr lang="ru-RU" dirty="0"/>
              <a:t>отрицания и с отрицанием </a:t>
            </a:r>
            <a:r>
              <a:rPr lang="ru-RU" dirty="0" err="1" smtClean="0"/>
              <a:t>квазисинонимичны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Чайник </a:t>
            </a:r>
            <a:r>
              <a:rPr lang="ru-RU" i="1" dirty="0"/>
              <a:t>не закипал очень долго </a:t>
            </a:r>
            <a:r>
              <a:rPr lang="ru-RU" dirty="0" smtClean="0">
                <a:sym typeface="Symbol" panose="05050102010706020507" pitchFamily="18" charset="2"/>
              </a:rPr>
              <a:t></a:t>
            </a:r>
            <a:r>
              <a:rPr lang="ru-RU" i="1" dirty="0" smtClean="0"/>
              <a:t> </a:t>
            </a:r>
            <a:r>
              <a:rPr lang="ru-RU" i="1" dirty="0"/>
              <a:t>Чайник закипал очень долго </a:t>
            </a:r>
            <a:r>
              <a:rPr lang="en-US" i="1" dirty="0" smtClean="0"/>
              <a:t>‘</a:t>
            </a:r>
            <a:r>
              <a:rPr lang="ru-RU" dirty="0" smtClean="0"/>
              <a:t>вода </a:t>
            </a:r>
            <a:r>
              <a:rPr lang="ru-RU" dirty="0"/>
              <a:t>в чайнике в течение очень долгого времени нагревается, но все не доходит до точки </a:t>
            </a:r>
            <a:r>
              <a:rPr lang="ru-RU" dirty="0" smtClean="0"/>
              <a:t>кипения</a:t>
            </a:r>
            <a:r>
              <a:rPr lang="en-US" dirty="0" smtClean="0"/>
              <a:t>’</a:t>
            </a:r>
          </a:p>
          <a:p>
            <a:r>
              <a:rPr lang="ru-RU" i="1" dirty="0" smtClean="0"/>
              <a:t>Компот </a:t>
            </a:r>
            <a:r>
              <a:rPr lang="ru-RU" i="1" dirty="0"/>
              <a:t>остывал долго </a:t>
            </a:r>
            <a:r>
              <a:rPr lang="ru-RU" dirty="0">
                <a:sym typeface="Symbol" panose="05050102010706020507" pitchFamily="18" charset="2"/>
              </a:rPr>
              <a:t></a:t>
            </a:r>
            <a:r>
              <a:rPr lang="ru-RU" i="1" dirty="0"/>
              <a:t> Компот долго не </a:t>
            </a:r>
            <a:r>
              <a:rPr lang="ru-RU" i="1" dirty="0" smtClean="0"/>
              <a:t>остывал</a:t>
            </a:r>
            <a:endParaRPr lang="en-US" dirty="0" smtClean="0"/>
          </a:p>
          <a:p>
            <a:r>
              <a:rPr lang="ru-RU" i="1" dirty="0" smtClean="0"/>
              <a:t>Трубка </a:t>
            </a:r>
            <a:r>
              <a:rPr lang="ru-RU" i="1" dirty="0"/>
              <a:t>долго раскуривалась </a:t>
            </a:r>
            <a:r>
              <a:rPr lang="ru-RU" dirty="0">
                <a:sym typeface="Symbol" panose="05050102010706020507" pitchFamily="18" charset="2"/>
              </a:rPr>
              <a:t></a:t>
            </a:r>
            <a:r>
              <a:rPr lang="ru-RU" dirty="0"/>
              <a:t> </a:t>
            </a:r>
            <a:r>
              <a:rPr lang="ru-RU" i="1" dirty="0"/>
              <a:t>Трубка долго не </a:t>
            </a:r>
            <a:r>
              <a:rPr lang="ru-RU" i="1" dirty="0" smtClean="0"/>
              <a:t>раскуривалась</a:t>
            </a:r>
            <a:endParaRPr lang="en-US" dirty="0" smtClean="0"/>
          </a:p>
          <a:p>
            <a:r>
              <a:rPr lang="ru-RU" i="1" dirty="0" smtClean="0"/>
              <a:t>Компьютер </a:t>
            </a:r>
            <a:r>
              <a:rPr lang="ru-RU" i="1" dirty="0"/>
              <a:t>долго не загружается </a:t>
            </a:r>
            <a:r>
              <a:rPr lang="ru-RU" dirty="0" smtClean="0">
                <a:sym typeface="Symbol" panose="05050102010706020507" pitchFamily="18" charset="2"/>
              </a:rPr>
              <a:t></a:t>
            </a:r>
            <a:r>
              <a:rPr lang="ru-RU" dirty="0" smtClean="0"/>
              <a:t> </a:t>
            </a:r>
            <a:r>
              <a:rPr lang="ru-RU" i="1" dirty="0" smtClean="0"/>
              <a:t>Компьютер </a:t>
            </a:r>
            <a:r>
              <a:rPr lang="ru-RU" i="1" dirty="0"/>
              <a:t>долго </a:t>
            </a:r>
            <a:r>
              <a:rPr lang="ru-RU" i="1" dirty="0" smtClean="0"/>
              <a:t>загружается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точки зрения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Неопределенно-личные конструкции:</a:t>
            </a:r>
          </a:p>
          <a:p>
            <a:r>
              <a:rPr lang="ru-RU" i="1" dirty="0" smtClean="0"/>
              <a:t>Заказ </a:t>
            </a:r>
            <a:r>
              <a:rPr lang="ru-RU" i="1" dirty="0"/>
              <a:t>очень долго </a:t>
            </a:r>
            <a:r>
              <a:rPr lang="ru-RU" i="1" dirty="0" smtClean="0"/>
              <a:t>доставляют.</a:t>
            </a:r>
            <a:endParaRPr lang="ru-RU" dirty="0" smtClean="0"/>
          </a:p>
          <a:p>
            <a:r>
              <a:rPr lang="ru-RU" i="1" dirty="0" smtClean="0"/>
              <a:t>Заказ </a:t>
            </a:r>
            <a:r>
              <a:rPr lang="ru-RU" i="1" dirty="0"/>
              <a:t>очень долго не </a:t>
            </a:r>
            <a:r>
              <a:rPr lang="ru-RU" i="1" dirty="0" smtClean="0"/>
              <a:t>доставляют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точки зрения заказчика, </a:t>
            </a:r>
            <a:r>
              <a:rPr lang="ru-RU" dirty="0" smtClean="0"/>
              <a:t>это практически </a:t>
            </a:r>
            <a:r>
              <a:rPr lang="ru-RU" dirty="0"/>
              <a:t>одно и то же: он в течение долгого времени не может получить свой </a:t>
            </a:r>
            <a:r>
              <a:rPr lang="ru-RU" dirty="0" smtClean="0"/>
              <a:t>заказ.</a:t>
            </a:r>
          </a:p>
          <a:p>
            <a:r>
              <a:rPr lang="ru-RU" i="1" dirty="0"/>
              <a:t>Ребенок долго доедает </a:t>
            </a:r>
            <a:r>
              <a:rPr lang="ru-RU" i="1" dirty="0" smtClean="0"/>
              <a:t>суп.</a:t>
            </a:r>
            <a:endParaRPr lang="ru-RU" dirty="0" smtClean="0"/>
          </a:p>
          <a:p>
            <a:r>
              <a:rPr lang="ru-RU" i="1" dirty="0" smtClean="0"/>
              <a:t>Ребенок </a:t>
            </a:r>
            <a:r>
              <a:rPr lang="ru-RU" i="1" dirty="0"/>
              <a:t>долго не доедает </a:t>
            </a:r>
            <a:r>
              <a:rPr lang="ru-RU" i="1" dirty="0" smtClean="0"/>
              <a:t>суп.</a:t>
            </a:r>
            <a:endParaRPr lang="ru-RU" dirty="0" smtClean="0"/>
          </a:p>
          <a:p>
            <a:r>
              <a:rPr lang="ru-RU" dirty="0"/>
              <a:t>Д</a:t>
            </a:r>
            <a:r>
              <a:rPr lang="ru-RU" dirty="0" smtClean="0"/>
              <a:t>ля </a:t>
            </a:r>
            <a:r>
              <a:rPr lang="ru-RU" dirty="0"/>
              <a:t>матери, ожидающей, пока ее ребенок доест суп, фразы </a:t>
            </a:r>
            <a:r>
              <a:rPr lang="ru-RU" dirty="0" smtClean="0"/>
              <a:t>могут </a:t>
            </a:r>
            <a:r>
              <a:rPr lang="ru-RU" dirty="0"/>
              <a:t>быть прагматически эквивалентны: ей безразлично, откладывается ли результат из-за того, что ребенок ест слишком медленно, или из-за того, что он отвлекся и вообще не приступает к </a:t>
            </a:r>
            <a:r>
              <a:rPr lang="ru-RU" dirty="0" err="1"/>
              <a:t>доеданию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86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Сочетаемость с разными типами предикатов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Итак, </a:t>
            </a:r>
            <a:r>
              <a:rPr lang="ru-RU" sz="3200" dirty="0" err="1" smtClean="0"/>
              <a:t>квазисинонимия</a:t>
            </a:r>
            <a:r>
              <a:rPr lang="ru-RU" sz="3200" dirty="0" smtClean="0"/>
              <a:t> возможна у предикатов со значением желательных предельных и непредельных процессов (для непредельных процессов в таком случае устанавливается прагматический предел) и прагматически затруднена у обозначений нежелательных процессов</a:t>
            </a:r>
          </a:p>
          <a:p>
            <a:r>
              <a:rPr lang="ru-RU" sz="3200" dirty="0" smtClean="0"/>
              <a:t>Прочие </a:t>
            </a:r>
            <a:r>
              <a:rPr lang="ru-RU" sz="3200" dirty="0"/>
              <a:t>группы предикатов </a:t>
            </a:r>
            <a:r>
              <a:rPr lang="ru-RU" sz="3200" dirty="0" smtClean="0"/>
              <a:t>в принципе не </a:t>
            </a:r>
            <a:r>
              <a:rPr lang="ru-RU" sz="3200" dirty="0"/>
              <a:t>дают эффекта </a:t>
            </a:r>
            <a:r>
              <a:rPr lang="ru-RU" sz="3200" dirty="0" err="1" smtClean="0"/>
              <a:t>квазисинонимии</a:t>
            </a:r>
            <a:endParaRPr lang="ru-RU" sz="3200" dirty="0" smtClean="0"/>
          </a:p>
          <a:p>
            <a:r>
              <a:rPr lang="ru-RU" sz="3200" dirty="0"/>
              <a:t>В интерпретациях фраз с отрицанием можно выделить два варианта – коммуникативно нейтральный и коммуникативно </a:t>
            </a:r>
            <a:r>
              <a:rPr lang="ru-RU" sz="3200" dirty="0" smtClean="0"/>
              <a:t>маркированный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80377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Сочетаемость с разными типами предикатов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Первый </a:t>
            </a:r>
            <a:r>
              <a:rPr lang="ru-RU" dirty="0"/>
              <a:t>характерен в первую очередь для </a:t>
            </a:r>
            <a:r>
              <a:rPr lang="ru-RU" b="1" dirty="0"/>
              <a:t>целенаправленных </a:t>
            </a:r>
            <a:r>
              <a:rPr lang="ru-RU" b="1" dirty="0" smtClean="0"/>
              <a:t>действий</a:t>
            </a:r>
            <a:r>
              <a:rPr lang="ru-RU" dirty="0" smtClean="0"/>
              <a:t>. </a:t>
            </a:r>
            <a:r>
              <a:rPr lang="ru-RU" dirty="0"/>
              <a:t>Для сочетаний типа </a:t>
            </a:r>
            <a:r>
              <a:rPr lang="ru-RU" i="1" dirty="0"/>
              <a:t>долго не решал, долго не работал </a:t>
            </a:r>
            <a:r>
              <a:rPr lang="ru-RU" dirty="0"/>
              <a:t>более</a:t>
            </a:r>
            <a:r>
              <a:rPr lang="ru-RU" i="1" dirty="0"/>
              <a:t> </a:t>
            </a:r>
            <a:r>
              <a:rPr lang="ru-RU" dirty="0"/>
              <a:t>естественна интерпретация долго не начинающегося действия: долго не приступал к решению, долго не начинал работать. </a:t>
            </a:r>
            <a:r>
              <a:rPr lang="ru-RU" dirty="0" smtClean="0"/>
              <a:t>Глагол </a:t>
            </a:r>
            <a:r>
              <a:rPr lang="ru-RU" dirty="0"/>
              <a:t>под отрицанием входит в сферу действия наречия, </a:t>
            </a:r>
            <a:r>
              <a:rPr lang="ru-RU" i="1" dirty="0" smtClean="0"/>
              <a:t>долго </a:t>
            </a:r>
            <a:r>
              <a:rPr lang="ru-RU" i="1" dirty="0"/>
              <a:t>не </a:t>
            </a:r>
            <a:r>
              <a:rPr lang="ru-RU" dirty="0"/>
              <a:t>и глагол составляют единую рему, </a:t>
            </a:r>
            <a:r>
              <a:rPr lang="ru-RU" dirty="0" err="1" smtClean="0"/>
              <a:t>акцентоносителем</a:t>
            </a:r>
            <a:r>
              <a:rPr lang="ru-RU" dirty="0" smtClean="0"/>
              <a:t> </a:t>
            </a:r>
            <a:r>
              <a:rPr lang="ru-RU" dirty="0"/>
              <a:t>является глагол</a:t>
            </a:r>
            <a:r>
              <a:rPr lang="ru-RU" dirty="0" smtClean="0"/>
              <a:t>.</a:t>
            </a:r>
          </a:p>
          <a:p>
            <a:r>
              <a:rPr lang="ru-RU" dirty="0"/>
              <a:t>В сочетании с </a:t>
            </a:r>
            <a:r>
              <a:rPr lang="ru-RU" b="1" dirty="0"/>
              <a:t>обозначениями состояний </a:t>
            </a:r>
            <a:r>
              <a:rPr lang="ru-RU" dirty="0"/>
              <a:t>более естественна другая коммуникативная структура и другая сфера действия отрицания. Фразы типа </a:t>
            </a:r>
            <a:r>
              <a:rPr lang="ru-RU" i="1" dirty="0"/>
              <a:t>Он долго не мучился</a:t>
            </a:r>
            <a:r>
              <a:rPr lang="ru-RU" dirty="0"/>
              <a:t> более естественно интерпретировать как ‘Он мучился </a:t>
            </a:r>
            <a:r>
              <a:rPr lang="ru-RU" dirty="0" smtClean="0"/>
              <a:t>недолго’: </a:t>
            </a:r>
            <a:r>
              <a:rPr lang="ru-RU" dirty="0"/>
              <a:t>в сферу действия отрицания попадает контрастно </a:t>
            </a:r>
            <a:r>
              <a:rPr lang="ru-RU" dirty="0" err="1"/>
              <a:t>рематизированное</a:t>
            </a:r>
            <a:r>
              <a:rPr lang="ru-RU" dirty="0"/>
              <a:t> и </a:t>
            </a:r>
            <a:r>
              <a:rPr lang="ru-RU" dirty="0" err="1"/>
              <a:t>акцентно</a:t>
            </a:r>
            <a:r>
              <a:rPr lang="ru-RU" dirty="0"/>
              <a:t> выделенное наречие </a:t>
            </a:r>
            <a:r>
              <a:rPr lang="ru-RU" i="1" dirty="0" smtClean="0"/>
              <a:t>долго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26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Сочетаемость с разными типами предикатов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различие связано с разными коммуникативными ожиданиями: если естественно ожидать от человека работы, решения задач и пр., то ожидать, что он будет мучиться, менее естественно – это требует более расширенного контекстного </a:t>
            </a:r>
            <a:r>
              <a:rPr lang="ru-RU" dirty="0" smtClean="0"/>
              <a:t>обоснования.</a:t>
            </a:r>
          </a:p>
          <a:p>
            <a:r>
              <a:rPr lang="ru-RU" dirty="0" smtClean="0"/>
              <a:t>Соответственно</a:t>
            </a:r>
            <a:r>
              <a:rPr lang="ru-RU" dirty="0"/>
              <a:t>, при </a:t>
            </a:r>
            <a:r>
              <a:rPr lang="ru-RU" i="1" dirty="0"/>
              <a:t>мучиться </a:t>
            </a:r>
            <a:r>
              <a:rPr lang="ru-RU" dirty="0"/>
              <a:t>вне специального контекста затруднено употребление отрицания; ср. навязанную контекстом </a:t>
            </a:r>
            <a:r>
              <a:rPr lang="ru-RU" dirty="0" smtClean="0"/>
              <a:t>интерпретацию </a:t>
            </a:r>
            <a:r>
              <a:rPr lang="ru-RU" dirty="0"/>
              <a:t>с глаголом в сфере действия </a:t>
            </a:r>
            <a:r>
              <a:rPr lang="ru-RU" dirty="0" smtClean="0"/>
              <a:t>отрицания: </a:t>
            </a:r>
            <a:r>
              <a:rPr lang="ru-RU" i="1" dirty="0" smtClean="0"/>
              <a:t>Он </a:t>
            </a:r>
            <a:r>
              <a:rPr lang="ru-RU" i="1" dirty="0"/>
              <a:t>выпил болеутоляющее и долго – часов пять – не </a:t>
            </a:r>
            <a:r>
              <a:rPr lang="ru-RU" i="1" dirty="0" smtClean="0"/>
              <a:t>мучился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05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Сочетаемость с разными типами предикатов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Среди примеров на </a:t>
            </a:r>
            <a:r>
              <a:rPr lang="ru-RU" i="1" dirty="0"/>
              <a:t>долго не </a:t>
            </a:r>
            <a:r>
              <a:rPr lang="ru-RU" dirty="0"/>
              <a:t>интерпретация ‘недолго’ характерна для </a:t>
            </a:r>
            <a:r>
              <a:rPr lang="ru-RU" b="1" dirty="0" err="1" smtClean="0"/>
              <a:t>пердуративов</a:t>
            </a:r>
            <a:r>
              <a:rPr lang="ru-RU" dirty="0"/>
              <a:t>: </a:t>
            </a:r>
            <a:r>
              <a:rPr lang="ru-RU" i="1" dirty="0"/>
              <a:t>долго не прослужит </a:t>
            </a:r>
            <a:r>
              <a:rPr lang="ru-RU" dirty="0"/>
              <a:t>‘прослужит недолго’, </a:t>
            </a:r>
            <a:r>
              <a:rPr lang="ru-RU" i="1" dirty="0"/>
              <a:t>долго не продержится </a:t>
            </a:r>
            <a:r>
              <a:rPr lang="ru-RU" dirty="0"/>
              <a:t>‘продержится </a:t>
            </a:r>
            <a:r>
              <a:rPr lang="ru-RU" dirty="0" smtClean="0"/>
              <a:t>недолго’</a:t>
            </a:r>
          </a:p>
          <a:p>
            <a:r>
              <a:rPr lang="ru-RU" dirty="0" smtClean="0"/>
              <a:t>Здесь представлено естественное </a:t>
            </a:r>
            <a:r>
              <a:rPr lang="ru-RU" dirty="0"/>
              <a:t>(антонимичное) соотношение между интерпретациями </a:t>
            </a:r>
            <a:r>
              <a:rPr lang="ru-RU" i="1" dirty="0"/>
              <a:t>долго </a:t>
            </a:r>
            <a:r>
              <a:rPr lang="ru-RU" dirty="0"/>
              <a:t>и </a:t>
            </a:r>
            <a:r>
              <a:rPr lang="ru-RU" i="1" dirty="0" smtClean="0"/>
              <a:t>недолго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i="1" dirty="0"/>
              <a:t>Д</a:t>
            </a:r>
            <a:r>
              <a:rPr lang="ru-RU" i="1" dirty="0" smtClean="0"/>
              <a:t>олго </a:t>
            </a:r>
            <a:r>
              <a:rPr lang="ru-RU" i="1" dirty="0"/>
              <a:t>продержится </a:t>
            </a:r>
            <a:r>
              <a:rPr lang="ru-RU" dirty="0"/>
              <a:t>указывает на то, что нечто будет иметь место в течение длительного времени (</a:t>
            </a:r>
            <a:r>
              <a:rPr lang="ru-RU" i="1" dirty="0"/>
              <a:t>долго </a:t>
            </a:r>
            <a:r>
              <a:rPr lang="ru-RU" dirty="0"/>
              <a:t>– рема), </a:t>
            </a:r>
            <a:r>
              <a:rPr lang="ru-RU" i="1" dirty="0"/>
              <a:t>долго не продержится </a:t>
            </a:r>
            <a:r>
              <a:rPr lang="ru-RU" dirty="0"/>
              <a:t>– на то, что нечто будет иметь место в течение недлительного времени (</a:t>
            </a:r>
            <a:r>
              <a:rPr lang="ru-RU" i="1" dirty="0"/>
              <a:t>долго </a:t>
            </a:r>
            <a:r>
              <a:rPr lang="ru-RU" dirty="0"/>
              <a:t>под отрицанием</a:t>
            </a:r>
            <a:r>
              <a:rPr lang="ru-RU" i="1" dirty="0"/>
              <a:t> </a:t>
            </a:r>
            <a:r>
              <a:rPr lang="ru-RU" dirty="0"/>
              <a:t>– рема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Почему? – у </a:t>
            </a:r>
            <a:r>
              <a:rPr lang="ru-RU" dirty="0" err="1"/>
              <a:t>пердуративов</a:t>
            </a:r>
            <a:r>
              <a:rPr lang="ru-RU" dirty="0"/>
              <a:t> имеется сильная семантическая валентность на временной отрезок. Слово </a:t>
            </a:r>
            <a:r>
              <a:rPr lang="ru-RU" i="1" dirty="0"/>
              <a:t>долго </a:t>
            </a:r>
            <a:r>
              <a:rPr lang="ru-RU" dirty="0"/>
              <a:t>заполняет эту </a:t>
            </a:r>
            <a:r>
              <a:rPr lang="ru-RU" dirty="0" smtClean="0"/>
              <a:t>валентность</a:t>
            </a:r>
            <a:endParaRPr lang="en-US" dirty="0"/>
          </a:p>
          <a:p>
            <a:r>
              <a:rPr lang="ru-RU" dirty="0" smtClean="0"/>
              <a:t>Напротив, фразы </a:t>
            </a:r>
            <a:r>
              <a:rPr lang="ru-RU" dirty="0"/>
              <a:t>вида </a:t>
            </a:r>
            <a:r>
              <a:rPr lang="ru-RU" i="1" dirty="0" smtClean="0"/>
              <a:t>Он </a:t>
            </a:r>
            <a:r>
              <a:rPr lang="ru-RU" i="1" dirty="0"/>
              <a:t>долго не </a:t>
            </a:r>
            <a:r>
              <a:rPr lang="ru-RU" i="1" dirty="0" smtClean="0"/>
              <a:t>работал</a:t>
            </a:r>
            <a:r>
              <a:rPr lang="ru-RU" dirty="0" smtClean="0"/>
              <a:t> обозначают </a:t>
            </a:r>
            <a:r>
              <a:rPr lang="ru-RU" dirty="0"/>
              <a:t>длительное невыполнение действия, а не краткое </a:t>
            </a:r>
            <a:r>
              <a:rPr lang="ru-RU" dirty="0" smtClean="0"/>
              <a:t>действие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70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Данные переводных </a:t>
            </a:r>
            <a:r>
              <a:rPr lang="ru-RU" dirty="0" smtClean="0"/>
              <a:t>текстов</a:t>
            </a:r>
            <a:r>
              <a:rPr lang="en-US" dirty="0" smtClean="0"/>
              <a:t>: </a:t>
            </a:r>
            <a:r>
              <a:rPr lang="ru-RU" dirty="0" smtClean="0"/>
              <a:t>в переводе отрицание часто исчезает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Импликатура</a:t>
            </a:r>
            <a:r>
              <a:rPr lang="ru-RU" dirty="0"/>
              <a:t>, что в конечном счете результат был </a:t>
            </a:r>
            <a:r>
              <a:rPr lang="ru-RU" dirty="0" smtClean="0"/>
              <a:t>достигнут:</a:t>
            </a:r>
            <a:endParaRPr lang="en-US" dirty="0"/>
          </a:p>
          <a:p>
            <a:pPr lvl="0"/>
            <a:r>
              <a:rPr lang="ru-RU" i="1" dirty="0"/>
              <a:t>Я чувствовал себя почти рассерженным и </a:t>
            </a:r>
            <a:r>
              <a:rPr lang="ru-RU" i="1" u="sng" dirty="0"/>
              <a:t>долго не мог успокоиться</a:t>
            </a:r>
            <a:r>
              <a:rPr lang="ru-RU" i="1" dirty="0"/>
              <a:t>. – </a:t>
            </a:r>
            <a:r>
              <a:rPr lang="en-US" i="1" dirty="0"/>
              <a:t>I felt almost vexed</a:t>
            </a:r>
            <a:r>
              <a:rPr lang="ru-RU" i="1" dirty="0"/>
              <a:t>, </a:t>
            </a:r>
            <a:r>
              <a:rPr lang="en-US" i="1" dirty="0"/>
              <a:t>and </a:t>
            </a:r>
            <a:r>
              <a:rPr lang="en-US" i="1" u="sng" dirty="0"/>
              <a:t>was long in calming myself</a:t>
            </a:r>
            <a:r>
              <a:rPr lang="ru-RU" i="1" dirty="0"/>
              <a:t>. </a:t>
            </a:r>
            <a:r>
              <a:rPr lang="en-US" dirty="0"/>
              <a:t>[Ivan Turgenev. </a:t>
            </a:r>
            <a:r>
              <a:rPr lang="en-US" dirty="0" err="1"/>
              <a:t>Annouchka</a:t>
            </a:r>
            <a:r>
              <a:rPr lang="en-US" dirty="0"/>
              <a:t> (Franklin P. Abbott, 1884)]</a:t>
            </a:r>
          </a:p>
          <a:p>
            <a:pPr lvl="0"/>
            <a:r>
              <a:rPr lang="en-US" i="1" dirty="0"/>
              <a:t>…</a:t>
            </a:r>
            <a:r>
              <a:rPr lang="ru-RU" i="1" dirty="0"/>
              <a:t>спички еще </a:t>
            </a:r>
            <a:r>
              <a:rPr lang="ru-RU" i="1" u="sng" dirty="0"/>
              <a:t>долго не отыскивались</a:t>
            </a:r>
            <a:r>
              <a:rPr lang="en-US" i="1" dirty="0"/>
              <a:t>. – …</a:t>
            </a:r>
            <a:r>
              <a:rPr lang="en-US" i="1" u="sng" dirty="0"/>
              <a:t>it was a long time before</a:t>
            </a:r>
            <a:r>
              <a:rPr lang="en-US" i="1" dirty="0"/>
              <a:t> the matches </a:t>
            </a:r>
            <a:r>
              <a:rPr lang="en-US" i="1" u="sng" dirty="0"/>
              <a:t>were found</a:t>
            </a:r>
            <a:r>
              <a:rPr lang="en-US" i="1" dirty="0"/>
              <a:t>. </a:t>
            </a:r>
            <a:r>
              <a:rPr lang="en-US" dirty="0"/>
              <a:t>[</a:t>
            </a:r>
            <a:r>
              <a:rPr lang="en-US" dirty="0" err="1"/>
              <a:t>Fedor</a:t>
            </a:r>
            <a:r>
              <a:rPr lang="en-US" dirty="0"/>
              <a:t> Dostoevsky. The Possessed, or The Devils (Constance Garnett, 1913)]</a:t>
            </a:r>
          </a:p>
          <a:p>
            <a:pPr lvl="0"/>
            <a:r>
              <a:rPr lang="ru-RU" i="1" dirty="0"/>
              <a:t>Нежданов </a:t>
            </a:r>
            <a:r>
              <a:rPr lang="ru-RU" i="1" u="sng" dirty="0"/>
              <a:t>долго не соглашался</a:t>
            </a:r>
            <a:r>
              <a:rPr lang="en-US" i="1" dirty="0"/>
              <a:t>… – It </a:t>
            </a:r>
            <a:r>
              <a:rPr lang="en-US" i="1" u="sng" dirty="0"/>
              <a:t>took</a:t>
            </a:r>
            <a:r>
              <a:rPr lang="en-US" i="1" dirty="0"/>
              <a:t> </a:t>
            </a:r>
            <a:r>
              <a:rPr lang="en-US" i="1" dirty="0" err="1"/>
              <a:t>Nejdanov</a:t>
            </a:r>
            <a:r>
              <a:rPr lang="en-US" i="1" dirty="0"/>
              <a:t> </a:t>
            </a:r>
            <a:r>
              <a:rPr lang="en-US" i="1" u="sng" dirty="0"/>
              <a:t>a long time before he </a:t>
            </a:r>
            <a:r>
              <a:rPr lang="en-US" i="1" dirty="0"/>
              <a:t>consented… </a:t>
            </a:r>
            <a:r>
              <a:rPr lang="ru-RU" dirty="0"/>
              <a:t>[</a:t>
            </a:r>
            <a:r>
              <a:rPr lang="en-US" dirty="0"/>
              <a:t>Ivan Turgenev. Virgin Soil (Rochelle S. Townsend, 1929)]</a:t>
            </a:r>
          </a:p>
          <a:p>
            <a:pPr lvl="0"/>
            <a:r>
              <a:rPr lang="ru-RU" i="1" dirty="0"/>
              <a:t>Но он долго </a:t>
            </a:r>
            <a:r>
              <a:rPr lang="ru-RU" i="1" u="sng" dirty="0"/>
              <a:t>не мог уснуть</a:t>
            </a:r>
            <a:r>
              <a:rPr lang="en-US" i="1" dirty="0"/>
              <a:t>… – But </a:t>
            </a:r>
            <a:r>
              <a:rPr lang="en-US" i="1" u="sng" dirty="0"/>
              <a:t>it was long before he could sleep</a:t>
            </a:r>
            <a:r>
              <a:rPr lang="en-US" i="1" dirty="0"/>
              <a:t>. </a:t>
            </a:r>
            <a:r>
              <a:rPr lang="ru-RU" dirty="0"/>
              <a:t>[</a:t>
            </a:r>
            <a:r>
              <a:rPr lang="en-US" dirty="0"/>
              <a:t>Leo Tolstoy. The Awakening (parts 2-3) (William E. Smith, 1900)</a:t>
            </a:r>
            <a:r>
              <a:rPr lang="ru-RU" dirty="0"/>
              <a:t>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38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Данные переводных текстов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похожих контекстах переводчики на русский язык часто вставляют в перевод </a:t>
            </a:r>
            <a:r>
              <a:rPr lang="ru-RU" i="1" dirty="0"/>
              <a:t>не</a:t>
            </a:r>
            <a:r>
              <a:rPr lang="ru-RU" dirty="0"/>
              <a:t>, хотя отрицание отсутствовало в оригинале (особенно часто – при наличии модального глагола), напр.:</a:t>
            </a:r>
            <a:endParaRPr lang="en-US" dirty="0"/>
          </a:p>
          <a:p>
            <a:pPr lvl="0"/>
            <a:r>
              <a:rPr lang="en-US" i="1" u="sng" dirty="0"/>
              <a:t>It took</a:t>
            </a:r>
            <a:r>
              <a:rPr lang="en-US" i="1" dirty="0"/>
              <a:t> me </a:t>
            </a:r>
            <a:r>
              <a:rPr lang="en-US" i="1" u="sng" dirty="0"/>
              <a:t>quite a while to get to sleep</a:t>
            </a:r>
            <a:r>
              <a:rPr lang="en-US" i="1" dirty="0"/>
              <a:t>… – </a:t>
            </a:r>
            <a:r>
              <a:rPr lang="ru-RU" i="1" dirty="0"/>
              <a:t>Я </a:t>
            </a:r>
            <a:r>
              <a:rPr lang="ru-RU" i="1" u="sng" dirty="0"/>
              <a:t>долго не засыпал</a:t>
            </a:r>
            <a:r>
              <a:rPr lang="en-US" i="1" dirty="0"/>
              <a:t>… </a:t>
            </a:r>
            <a:r>
              <a:rPr lang="ru-RU" dirty="0"/>
              <a:t>[Дж. Д. Сэлинджер. Над пропастью во ржи (Р. Райт-Ковалёва, 1965)]</a:t>
            </a:r>
            <a:endParaRPr lang="en-US" dirty="0"/>
          </a:p>
          <a:p>
            <a:pPr lvl="0"/>
            <a:r>
              <a:rPr lang="en-US" i="1" u="sng" dirty="0"/>
              <a:t>Took me a while to figure out</a:t>
            </a:r>
            <a:r>
              <a:rPr lang="en-US" i="1" dirty="0"/>
              <a:t> what I wanted to do. – </a:t>
            </a:r>
            <a:r>
              <a:rPr lang="ru-RU" i="1" u="sng" dirty="0"/>
              <a:t>Долго не могла понять</a:t>
            </a:r>
            <a:r>
              <a:rPr lang="en-US" i="1" dirty="0"/>
              <a:t>, </a:t>
            </a:r>
            <a:r>
              <a:rPr lang="ru-RU" i="1" dirty="0"/>
              <a:t>что мне нравится</a:t>
            </a:r>
            <a:r>
              <a:rPr lang="en-US" i="1" dirty="0"/>
              <a:t>. </a:t>
            </a:r>
            <a:r>
              <a:rPr lang="ru-RU" dirty="0"/>
              <a:t>[Майкл </a:t>
            </a:r>
            <a:r>
              <a:rPr lang="ru-RU" dirty="0" err="1"/>
              <a:t>Коннели</a:t>
            </a:r>
            <a:r>
              <a:rPr lang="ru-RU" dirty="0"/>
              <a:t>. Город костей (Д. </a:t>
            </a:r>
            <a:r>
              <a:rPr lang="ru-RU" dirty="0" err="1"/>
              <a:t>Вознякевич</a:t>
            </a:r>
            <a:r>
              <a:rPr lang="ru-RU" dirty="0"/>
              <a:t>, 2006)]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5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Особый случай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Особняком </a:t>
            </a:r>
            <a:r>
              <a:rPr lang="ru-RU" dirty="0" smtClean="0"/>
              <a:t>стоит пара </a:t>
            </a:r>
            <a:r>
              <a:rPr lang="ru-RU" i="1" dirty="0"/>
              <a:t>долго решался </a:t>
            </a:r>
            <a:r>
              <a:rPr lang="en-US" i="1" dirty="0" smtClean="0"/>
              <a:t>vs.</a:t>
            </a:r>
            <a:r>
              <a:rPr lang="ru-RU" i="1" dirty="0" smtClean="0"/>
              <a:t> </a:t>
            </a:r>
            <a:r>
              <a:rPr lang="ru-RU" i="1" dirty="0"/>
              <a:t>долго не </a:t>
            </a:r>
            <a:r>
              <a:rPr lang="ru-RU" i="1" dirty="0" smtClean="0"/>
              <a:t>решался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Решаться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i="1" dirty="0"/>
              <a:t>не решаться</a:t>
            </a:r>
            <a:r>
              <a:rPr lang="ru-RU" dirty="0"/>
              <a:t> обозначают в некотором смысле одно и то же, а именно – пребывать в состоянии нерешительности, которое завершается или не завершается тем, что человек </a:t>
            </a:r>
            <a:r>
              <a:rPr lang="ru-RU" i="1" dirty="0"/>
              <a:t>решился</a:t>
            </a:r>
            <a:r>
              <a:rPr lang="ru-RU" dirty="0" smtClean="0"/>
              <a:t>.</a:t>
            </a:r>
          </a:p>
          <a:p>
            <a:r>
              <a:rPr lang="en-US" i="1" dirty="0" smtClean="0"/>
              <a:t>She </a:t>
            </a:r>
            <a:r>
              <a:rPr lang="en-US" i="1" dirty="0"/>
              <a:t>hesitated a long time</a:t>
            </a:r>
            <a:r>
              <a:rPr lang="ru-RU" i="1" dirty="0"/>
              <a:t>. – Она долго не решалась начать</a:t>
            </a:r>
            <a:r>
              <a:rPr lang="ru-RU" dirty="0"/>
              <a:t>. [Джон Стейнбек. Гроздья гнева (Н. </a:t>
            </a:r>
            <a:r>
              <a:rPr lang="ru-RU" dirty="0" err="1"/>
              <a:t>Волжина</a:t>
            </a:r>
            <a:r>
              <a:rPr lang="ru-RU" dirty="0"/>
              <a:t>, 1940</a:t>
            </a:r>
            <a:r>
              <a:rPr lang="ru-RU" dirty="0" smtClean="0"/>
              <a:t>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91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</a:t>
            </a:r>
            <a:r>
              <a:rPr lang="ru-RU" dirty="0" err="1" smtClean="0"/>
              <a:t>квазисинонимия</a:t>
            </a:r>
            <a:r>
              <a:rPr lang="ru-RU" dirty="0" smtClean="0"/>
              <a:t> возможна именно у процессов?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Структура события у предельных процессов типа</a:t>
            </a:r>
            <a:r>
              <a:rPr lang="ru-RU" i="1" dirty="0" smtClean="0"/>
              <a:t> долго (не) сохнуть:</a:t>
            </a:r>
          </a:p>
          <a:p>
            <a:r>
              <a:rPr lang="en-US" dirty="0" smtClean="0"/>
              <a:t>‘</a:t>
            </a:r>
            <a:r>
              <a:rPr lang="ru-RU" dirty="0" smtClean="0"/>
              <a:t>процесс</a:t>
            </a:r>
            <a:r>
              <a:rPr lang="ru-RU" dirty="0"/>
              <a:t> </a:t>
            </a:r>
            <a:r>
              <a:rPr lang="ru-RU" dirty="0" smtClean="0"/>
              <a:t>-</a:t>
            </a:r>
            <a:r>
              <a:rPr lang="en-US" dirty="0" smtClean="0"/>
              <a:t>&gt;</a:t>
            </a:r>
            <a:r>
              <a:rPr lang="ru-RU" dirty="0" smtClean="0"/>
              <a:t> результат</a:t>
            </a:r>
            <a:r>
              <a:rPr lang="en-US" dirty="0" smtClean="0"/>
              <a:t>’ – </a:t>
            </a:r>
            <a:r>
              <a:rPr lang="ru-RU" dirty="0" smtClean="0"/>
              <a:t>возможность СД </a:t>
            </a:r>
            <a:r>
              <a:rPr lang="ru-RU" i="1" dirty="0" smtClean="0"/>
              <a:t>долго </a:t>
            </a:r>
            <a:r>
              <a:rPr lang="ru-RU" dirty="0" smtClean="0"/>
              <a:t>над компонентом </a:t>
            </a:r>
            <a:r>
              <a:rPr lang="en-US" dirty="0" smtClean="0"/>
              <a:t>‘</a:t>
            </a:r>
            <a:r>
              <a:rPr lang="ru-RU" dirty="0" smtClean="0"/>
              <a:t>процесс</a:t>
            </a:r>
            <a:r>
              <a:rPr lang="en-US" dirty="0" smtClean="0"/>
              <a:t>’</a:t>
            </a:r>
            <a:r>
              <a:rPr lang="ru-RU" dirty="0" smtClean="0"/>
              <a:t> и СД </a:t>
            </a:r>
            <a:r>
              <a:rPr lang="ru-RU" i="1" dirty="0" smtClean="0"/>
              <a:t>долго не </a:t>
            </a:r>
            <a:r>
              <a:rPr lang="ru-RU" dirty="0" smtClean="0"/>
              <a:t>над компонентом </a:t>
            </a:r>
            <a:r>
              <a:rPr lang="en-US" dirty="0" smtClean="0"/>
              <a:t>‘</a:t>
            </a:r>
            <a:r>
              <a:rPr lang="ru-RU" dirty="0" smtClean="0"/>
              <a:t>результат</a:t>
            </a:r>
            <a:r>
              <a:rPr lang="en-US" dirty="0" smtClean="0"/>
              <a:t>’</a:t>
            </a:r>
            <a:endParaRPr lang="ru-RU" dirty="0" smtClean="0"/>
          </a:p>
          <a:p>
            <a:r>
              <a:rPr lang="ru-RU" dirty="0" smtClean="0"/>
              <a:t>Для непредельных процессов в таком случае устанавливается прагматический предел: </a:t>
            </a:r>
            <a:r>
              <a:rPr lang="ru-RU" i="1" dirty="0" smtClean="0"/>
              <a:t>долго худел, долго рос </a:t>
            </a:r>
            <a:r>
              <a:rPr lang="ru-RU" dirty="0" smtClean="0"/>
              <a:t>– </a:t>
            </a:r>
            <a:r>
              <a:rPr lang="en-US" dirty="0" smtClean="0"/>
              <a:t>‘</a:t>
            </a:r>
            <a:r>
              <a:rPr lang="ru-RU" dirty="0" smtClean="0"/>
              <a:t>долго длился процесс, ведущий к достижению запланированного или желательного состояния</a:t>
            </a:r>
            <a:r>
              <a:rPr lang="en-US" dirty="0" smtClean="0"/>
              <a:t>’</a:t>
            </a:r>
            <a:endParaRPr lang="ru-RU" dirty="0" smtClean="0"/>
          </a:p>
          <a:p>
            <a:r>
              <a:rPr lang="ru-RU" dirty="0" smtClean="0"/>
              <a:t>Сочетание </a:t>
            </a:r>
            <a:r>
              <a:rPr lang="ru-RU" i="1" dirty="0" smtClean="0"/>
              <a:t>долго не худел, долго не рос </a:t>
            </a:r>
            <a:r>
              <a:rPr lang="ru-RU" dirty="0" smtClean="0"/>
              <a:t>маркирует отложенное НАЧАЛО процесса, поэтому </a:t>
            </a:r>
            <a:r>
              <a:rPr lang="ru-RU" dirty="0" err="1" smtClean="0"/>
              <a:t>квазисинонимия</a:t>
            </a:r>
            <a:r>
              <a:rPr lang="ru-RU" dirty="0" smtClean="0"/>
              <a:t> носит несколько другой характер и воспринимается как более </a:t>
            </a:r>
            <a:r>
              <a:rPr lang="ru-RU" dirty="0"/>
              <a:t>д</a:t>
            </a:r>
            <a:r>
              <a:rPr lang="ru-RU" dirty="0" smtClean="0"/>
              <a:t>алекая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8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Прочие предикаты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 </a:t>
            </a:r>
            <a:r>
              <a:rPr lang="en-US" dirty="0" smtClean="0"/>
              <a:t>states</a:t>
            </a:r>
            <a:r>
              <a:rPr lang="ru-RU" dirty="0" smtClean="0"/>
              <a:t> и </a:t>
            </a:r>
            <a:r>
              <a:rPr lang="en-US" dirty="0" smtClean="0"/>
              <a:t>activities</a:t>
            </a:r>
            <a:r>
              <a:rPr lang="ru-RU" dirty="0" smtClean="0"/>
              <a:t> нет ДВУХ компонентов в значении, которые необходимы для установления </a:t>
            </a:r>
            <a:r>
              <a:rPr lang="ru-RU" dirty="0" err="1" smtClean="0"/>
              <a:t>квазисинонимии</a:t>
            </a:r>
            <a:r>
              <a:rPr lang="en-US" dirty="0" smtClean="0"/>
              <a:t> – </a:t>
            </a:r>
            <a:r>
              <a:rPr lang="ru-RU" dirty="0" smtClean="0"/>
              <a:t>процесса и результата</a:t>
            </a:r>
          </a:p>
          <a:p>
            <a:r>
              <a:rPr lang="ru-RU" dirty="0" smtClean="0"/>
              <a:t>Однако почему не возникает </a:t>
            </a:r>
            <a:r>
              <a:rPr lang="ru-RU" dirty="0" err="1" smtClean="0"/>
              <a:t>квазисинонимия</a:t>
            </a:r>
            <a:r>
              <a:rPr lang="ru-RU" dirty="0" smtClean="0"/>
              <a:t> у предельных действий типа </a:t>
            </a:r>
            <a:r>
              <a:rPr lang="ru-RU" dirty="0" err="1" smtClean="0"/>
              <a:t>каузатива</a:t>
            </a:r>
            <a:r>
              <a:rPr lang="ru-RU" dirty="0" smtClean="0"/>
              <a:t> </a:t>
            </a:r>
            <a:r>
              <a:rPr lang="ru-RU" i="1" dirty="0" smtClean="0"/>
              <a:t>успокаивать</a:t>
            </a:r>
            <a:r>
              <a:rPr lang="ru-RU" dirty="0" smtClean="0"/>
              <a:t>?</a:t>
            </a:r>
          </a:p>
          <a:p>
            <a:r>
              <a:rPr lang="ru-RU" i="1" dirty="0" smtClean="0"/>
              <a:t>Она долго не успокаивала ребенка </a:t>
            </a:r>
            <a:r>
              <a:rPr lang="ru-RU" dirty="0" smtClean="0">
                <a:sym typeface="Symbol"/>
              </a:rPr>
              <a:t> </a:t>
            </a:r>
            <a:r>
              <a:rPr lang="ru-RU" i="1" dirty="0" smtClean="0">
                <a:sym typeface="Symbol"/>
              </a:rPr>
              <a:t>Она долго успокаивала ребенка</a:t>
            </a:r>
          </a:p>
          <a:p>
            <a:r>
              <a:rPr lang="ru-RU" dirty="0" smtClean="0">
                <a:sym typeface="Symbol"/>
              </a:rPr>
              <a:t>Первая фраза – человек долго не приступал к действию, вторая – долго его производил</a:t>
            </a:r>
          </a:p>
          <a:p>
            <a:r>
              <a:rPr lang="ru-RU" dirty="0" smtClean="0">
                <a:sym typeface="Symbol"/>
              </a:rPr>
              <a:t>Почему снятие </a:t>
            </a:r>
            <a:r>
              <a:rPr lang="ru-RU" dirty="0" err="1" smtClean="0">
                <a:sym typeface="Symbol"/>
              </a:rPr>
              <a:t>агентивности</a:t>
            </a:r>
            <a:r>
              <a:rPr lang="ru-RU" dirty="0" smtClean="0">
                <a:sym typeface="Symbol"/>
              </a:rPr>
              <a:t> приводит к возникновению </a:t>
            </a:r>
            <a:r>
              <a:rPr lang="ru-RU" dirty="0" err="1" smtClean="0">
                <a:sym typeface="Symbol"/>
              </a:rPr>
              <a:t>квазисинонимии</a:t>
            </a:r>
            <a:r>
              <a:rPr lang="ru-RU" dirty="0" smtClean="0">
                <a:sym typeface="Symbol"/>
              </a:rPr>
              <a:t>? Потому что в </a:t>
            </a:r>
            <a:r>
              <a:rPr lang="ru-RU" dirty="0" err="1" smtClean="0">
                <a:sym typeface="Symbol"/>
              </a:rPr>
              <a:t>декаузативе</a:t>
            </a:r>
            <a:r>
              <a:rPr lang="ru-RU" dirty="0" smtClean="0">
                <a:sym typeface="Symbol"/>
              </a:rPr>
              <a:t> маркирован результат, а не начало, и </a:t>
            </a:r>
            <a:r>
              <a:rPr lang="ru-RU" i="1" dirty="0" smtClean="0">
                <a:sym typeface="Symbol"/>
              </a:rPr>
              <a:t>долго не </a:t>
            </a:r>
            <a:r>
              <a:rPr lang="ru-RU" dirty="0" smtClean="0">
                <a:sym typeface="Symbol"/>
              </a:rPr>
              <a:t>присоединяется к этому компоненту значения</a:t>
            </a:r>
          </a:p>
          <a:p>
            <a:r>
              <a:rPr lang="ru-RU" dirty="0" smtClean="0">
                <a:sym typeface="Symbol"/>
              </a:rPr>
              <a:t>У целенаправленных и контролируемых </a:t>
            </a:r>
            <a:r>
              <a:rPr lang="ru-RU" dirty="0" err="1" smtClean="0">
                <a:sym typeface="Symbol"/>
              </a:rPr>
              <a:t>каузативов</a:t>
            </a:r>
            <a:r>
              <a:rPr lang="ru-RU" dirty="0" smtClean="0">
                <a:sym typeface="Symbol"/>
              </a:rPr>
              <a:t>, как минимум, не менее маркировано начало действия, и именно к этому компоненту присоединяется </a:t>
            </a:r>
            <a:r>
              <a:rPr lang="ru-RU" i="1" dirty="0" smtClean="0">
                <a:sym typeface="Symbol"/>
              </a:rPr>
              <a:t>долго не</a:t>
            </a:r>
          </a:p>
        </p:txBody>
      </p:sp>
    </p:spTree>
    <p:extLst>
      <p:ext uri="{BB962C8B-B14F-4D97-AF65-F5344CB8AC3E}">
        <p14:creationId xmlns:p14="http://schemas.microsoft.com/office/powerpoint/2010/main" val="41240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https://otvet.mail.ru/question/79922307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Почему "чайник долго закипает" и "чайник долго не закипает" - это одно и то же?</a:t>
            </a:r>
          </a:p>
          <a:p>
            <a:pPr lvl="1"/>
            <a:r>
              <a:rPr lang="ru-RU" b="1" u="sng" dirty="0">
                <a:hlinkClick r:id="rId2"/>
              </a:rPr>
              <a:t>Инна </a:t>
            </a:r>
            <a:r>
              <a:rPr lang="ru-RU" b="1" u="sng" dirty="0" err="1" smtClean="0">
                <a:hlinkClick r:id="rId2"/>
              </a:rPr>
              <a:t>Лавейкина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dirty="0" smtClean="0"/>
              <a:t>…</a:t>
            </a:r>
            <a:r>
              <a:rPr lang="ru-RU" dirty="0" smtClean="0"/>
              <a:t>потому </a:t>
            </a:r>
            <a:r>
              <a:rPr lang="ru-RU" dirty="0"/>
              <a:t>что это Могучий Русский Язык </a:t>
            </a:r>
            <a:br>
              <a:rPr lang="ru-RU" dirty="0"/>
            </a:br>
            <a:r>
              <a:rPr lang="ru-RU" dirty="0"/>
              <a:t>и это ещё "цветочки"</a:t>
            </a:r>
          </a:p>
          <a:p>
            <a:pPr lvl="1"/>
            <a:r>
              <a:rPr lang="ru-RU" dirty="0" smtClean="0"/>
              <a:t>Просветленный</a:t>
            </a:r>
            <a:r>
              <a:rPr lang="ru-RU" dirty="0"/>
              <a:t> (30000)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1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Прочие предикаты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ym typeface="Symbol"/>
              </a:rPr>
              <a:t>У непредельных процессов </a:t>
            </a:r>
            <a:r>
              <a:rPr lang="ru-RU" i="1" dirty="0">
                <a:sym typeface="Symbol"/>
              </a:rPr>
              <a:t>долго не </a:t>
            </a:r>
            <a:r>
              <a:rPr lang="ru-RU" dirty="0">
                <a:sym typeface="Symbol"/>
              </a:rPr>
              <a:t>тоже определяет отложенное начало процесса, однако </a:t>
            </a:r>
            <a:r>
              <a:rPr lang="ru-RU" dirty="0" smtClean="0">
                <a:sym typeface="Symbol"/>
              </a:rPr>
              <a:t>у процессов, по-видимому, структура события более размытая, поэтому и возможно возникновение более далекой </a:t>
            </a:r>
            <a:r>
              <a:rPr lang="ru-RU" dirty="0" err="1" smtClean="0">
                <a:sym typeface="Symbol"/>
              </a:rPr>
              <a:t>квазисинонимии</a:t>
            </a:r>
            <a:r>
              <a:rPr lang="ru-RU" dirty="0" smtClean="0">
                <a:sym typeface="Symbol"/>
              </a:rPr>
              <a:t> вида</a:t>
            </a:r>
          </a:p>
          <a:p>
            <a:r>
              <a:rPr lang="en-US" dirty="0" smtClean="0">
                <a:sym typeface="Symbol"/>
              </a:rPr>
              <a:t>‘</a:t>
            </a:r>
            <a:r>
              <a:rPr lang="ru-RU" dirty="0" smtClean="0">
                <a:sym typeface="Symbol"/>
              </a:rPr>
              <a:t>процесс долго не начинается</a:t>
            </a:r>
            <a:r>
              <a:rPr lang="en-US" dirty="0" smtClean="0">
                <a:sym typeface="Symbol"/>
              </a:rPr>
              <a:t>’</a:t>
            </a:r>
            <a:r>
              <a:rPr lang="ru-RU" dirty="0" smtClean="0">
                <a:sym typeface="Symbol"/>
              </a:rPr>
              <a:t>  </a:t>
            </a:r>
            <a:r>
              <a:rPr lang="en-US" dirty="0" smtClean="0">
                <a:sym typeface="Symbol"/>
              </a:rPr>
              <a:t>‘</a:t>
            </a:r>
            <a:r>
              <a:rPr lang="ru-RU" dirty="0" smtClean="0">
                <a:sym typeface="Symbol"/>
              </a:rPr>
              <a:t>процесс долго идет</a:t>
            </a:r>
            <a:r>
              <a:rPr lang="en-US" dirty="0" smtClean="0">
                <a:sym typeface="Symbol"/>
              </a:rPr>
              <a:t>’</a:t>
            </a:r>
            <a:endParaRPr lang="ru-RU" dirty="0" smtClean="0">
              <a:sym typeface="Symbol"/>
            </a:endParaRPr>
          </a:p>
          <a:p>
            <a:endParaRPr lang="ru-RU" dirty="0">
              <a:sym typeface="Symbol"/>
            </a:endParaRPr>
          </a:p>
          <a:p>
            <a:r>
              <a:rPr lang="ru-RU" dirty="0" smtClean="0">
                <a:sym typeface="Symbol"/>
              </a:rPr>
              <a:t>Но мы все же не хотим быть докладчиками, которые долго (не) заканчивают.</a:t>
            </a:r>
            <a:endParaRPr lang="ru-RU" dirty="0">
              <a:sym typeface="Symbol"/>
            </a:endParaRPr>
          </a:p>
          <a:p>
            <a:endParaRPr lang="ru-RU" dirty="0">
              <a:sym typeface="Symbol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95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557" y="1796716"/>
            <a:ext cx="4511842" cy="45118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8516" y="998621"/>
            <a:ext cx="63847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Спасибо за внимание!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7725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(НКРЯ)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Много уколов морских ежей. Они есть в Турции, на Кипре, на побережье Хорватии, да практически везде. Их уколы очень болезненны и </a:t>
            </a:r>
            <a:r>
              <a:rPr lang="ru-RU" i="1" u="sng" dirty="0"/>
              <a:t>долго заживают</a:t>
            </a:r>
            <a:r>
              <a:rPr lang="ru-RU" i="1" dirty="0"/>
              <a:t>. </a:t>
            </a:r>
            <a:r>
              <a:rPr lang="ru-RU" dirty="0"/>
              <a:t>[Александр Мельников. Поцелуй медузы. Опасности подстерегают наших туристов даже в цивилизованных странах (2001) // «Известия», 2001.08.02]</a:t>
            </a:r>
            <a:endParaRPr lang="en-US" dirty="0"/>
          </a:p>
          <a:p>
            <a:r>
              <a:rPr lang="ru-RU" i="1" dirty="0"/>
              <a:t>При добыче кораллов плавать приходилось в кедах, тренировочном костюме и перчатках, потому что от коралловых царапин остаются </a:t>
            </a:r>
            <a:r>
              <a:rPr lang="ru-RU" i="1" u="sng" dirty="0"/>
              <a:t>долго не заживающие</a:t>
            </a:r>
            <a:r>
              <a:rPr lang="ru-RU" i="1" dirty="0"/>
              <a:t> ранки. </a:t>
            </a:r>
            <a:r>
              <a:rPr lang="ru-RU" dirty="0"/>
              <a:t>[Александр </a:t>
            </a:r>
            <a:r>
              <a:rPr lang="ru-RU" dirty="0" err="1"/>
              <a:t>Городницкий</a:t>
            </a:r>
            <a:r>
              <a:rPr lang="ru-RU" dirty="0"/>
              <a:t>. «И жить еще надежде» (2001</a:t>
            </a:r>
            <a:r>
              <a:rPr lang="ru-RU" dirty="0" smtClean="0"/>
              <a:t>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(НКРЯ)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Кожаные куртки для пешехода-туриста не годятся. Они тяжелы, громоздки, не пропускают воздуха к телу, а потому способствуют потению. Промокнув, </a:t>
            </a:r>
            <a:r>
              <a:rPr lang="ru-RU" i="1" u="sng" dirty="0"/>
              <a:t>долго сохнут</a:t>
            </a:r>
            <a:r>
              <a:rPr lang="ru-RU" i="1" dirty="0"/>
              <a:t>. </a:t>
            </a:r>
            <a:r>
              <a:rPr lang="ru-RU" dirty="0"/>
              <a:t>[В. Семеновский. Снаряжение туриста (1929)]</a:t>
            </a:r>
            <a:endParaRPr lang="en-US" dirty="0"/>
          </a:p>
          <a:p>
            <a:pPr lvl="0"/>
            <a:r>
              <a:rPr lang="ru-RU" i="1" dirty="0"/>
              <a:t>Странные русского изготовления фотографические пластинки: после проявления и закрепления </a:t>
            </a:r>
            <a:r>
              <a:rPr lang="ru-RU" i="1" u="sng" dirty="0"/>
              <a:t>долго не сохнут</a:t>
            </a:r>
            <a:r>
              <a:rPr lang="ru-RU" i="1" dirty="0"/>
              <a:t>! </a:t>
            </a:r>
            <a:r>
              <a:rPr lang="ru-RU" dirty="0"/>
              <a:t>[П. К. Козлов. Географический дневник Тибетской экспедиции 1923-1926 гг. №5 (1926</a:t>
            </a:r>
            <a:r>
              <a:rPr lang="ru-RU" dirty="0" smtClean="0"/>
              <a:t>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Семантический механизм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(1) </a:t>
            </a:r>
            <a:r>
              <a:rPr lang="ru-RU" i="1" dirty="0" smtClean="0"/>
              <a:t>Чайник </a:t>
            </a:r>
            <a:r>
              <a:rPr lang="ru-RU" i="1" dirty="0"/>
              <a:t>закипал очень долго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(2) </a:t>
            </a:r>
            <a:r>
              <a:rPr lang="ru-RU" i="1" dirty="0" smtClean="0"/>
              <a:t>Чайник </a:t>
            </a:r>
            <a:r>
              <a:rPr lang="ru-RU" i="1" dirty="0"/>
              <a:t>не закипал очень </a:t>
            </a:r>
            <a:r>
              <a:rPr lang="ru-RU" i="1" dirty="0" smtClean="0"/>
              <a:t>долго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b="1" i="1" dirty="0" smtClean="0"/>
              <a:t>X </a:t>
            </a:r>
            <a:r>
              <a:rPr lang="ru-RU" b="1" i="1" dirty="0" smtClean="0"/>
              <a:t>закипает </a:t>
            </a:r>
            <a:r>
              <a:rPr lang="en-US" b="1" dirty="0" smtClean="0"/>
              <a:t>‘</a:t>
            </a:r>
            <a:r>
              <a:rPr lang="ru-RU" b="1" dirty="0" smtClean="0"/>
              <a:t>Постепенно приближаясь к температуре кипения </a:t>
            </a:r>
            <a:r>
              <a:rPr lang="en-US" b="1" dirty="0" smtClean="0"/>
              <a:t>[</a:t>
            </a:r>
            <a:r>
              <a:rPr lang="ru-RU" b="1" dirty="0" smtClean="0"/>
              <a:t>процесс</a:t>
            </a:r>
            <a:r>
              <a:rPr lang="en-US" b="1" dirty="0" smtClean="0"/>
              <a:t>]</a:t>
            </a:r>
            <a:r>
              <a:rPr lang="ru-RU" b="1" dirty="0" smtClean="0"/>
              <a:t>, жидкость Х достигает температуры кипения</a:t>
            </a:r>
            <a:r>
              <a:rPr lang="en-US" b="1" dirty="0" smtClean="0"/>
              <a:t>’</a:t>
            </a:r>
            <a:r>
              <a:rPr lang="ru-RU" b="1" dirty="0" smtClean="0"/>
              <a:t> </a:t>
            </a:r>
            <a:r>
              <a:rPr lang="en-US" b="1" dirty="0" smtClean="0"/>
              <a:t>[</a:t>
            </a:r>
            <a:r>
              <a:rPr lang="ru-RU" b="1" dirty="0" smtClean="0"/>
              <a:t>результат</a:t>
            </a:r>
            <a:r>
              <a:rPr lang="en-US" b="1" dirty="0" smtClean="0"/>
              <a:t>]</a:t>
            </a:r>
            <a:endParaRPr lang="en-US" b="1" i="1" dirty="0" smtClean="0"/>
          </a:p>
          <a:p>
            <a:pPr marL="0" indent="0">
              <a:buNone/>
            </a:pPr>
            <a:r>
              <a:rPr lang="ru-RU" dirty="0" smtClean="0"/>
              <a:t>В (1) </a:t>
            </a:r>
            <a:r>
              <a:rPr lang="ru-RU" dirty="0"/>
              <a:t>в сферу действия </a:t>
            </a:r>
            <a:r>
              <a:rPr lang="ru-RU" i="1" dirty="0"/>
              <a:t>долго </a:t>
            </a:r>
            <a:r>
              <a:rPr lang="ru-RU" dirty="0"/>
              <a:t>попадает компонент ‘процесс’ и НЕСОВ имеет процессное значение; </a:t>
            </a:r>
            <a:r>
              <a:rPr lang="ru-RU" dirty="0" smtClean="0"/>
              <a:t>в (2) </a:t>
            </a:r>
            <a:r>
              <a:rPr lang="ru-RU" dirty="0"/>
              <a:t>в сферу действия </a:t>
            </a:r>
            <a:r>
              <a:rPr lang="ru-RU" i="1" dirty="0"/>
              <a:t>долго </a:t>
            </a:r>
            <a:r>
              <a:rPr lang="ru-RU" dirty="0"/>
              <a:t>попадает компонент ‘результат’ под отрицанием и НЕСОВ имеет результативное </a:t>
            </a:r>
            <a:r>
              <a:rPr lang="ru-RU" dirty="0" smtClean="0"/>
              <a:t>значение.</a:t>
            </a:r>
          </a:p>
          <a:p>
            <a:r>
              <a:rPr lang="ru-RU" dirty="0" smtClean="0"/>
              <a:t>(1) ‘</a:t>
            </a:r>
            <a:r>
              <a:rPr lang="ru-RU" dirty="0"/>
              <a:t>процесс, ведущий к результату, длился долго’ (имплицируется – ‘результат долго не наступал</a:t>
            </a:r>
            <a:r>
              <a:rPr lang="ru-RU" dirty="0" smtClean="0"/>
              <a:t>’);</a:t>
            </a:r>
          </a:p>
          <a:p>
            <a:r>
              <a:rPr lang="ru-RU" dirty="0" smtClean="0"/>
              <a:t>(2) </a:t>
            </a:r>
            <a:r>
              <a:rPr lang="ru-RU" dirty="0"/>
              <a:t>‘результат долго не наступал’ (имплицируется – ‘процесс, ведущий к результату, длился долго</a:t>
            </a:r>
            <a:r>
              <a:rPr lang="ru-RU" dirty="0" smtClean="0"/>
              <a:t>’).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Разные аспектуальные интерпретации глагола во фразах с отрицанием и без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долго </a:t>
            </a:r>
            <a:r>
              <a:rPr lang="ru-RU" i="1" dirty="0"/>
              <a:t>сохнуть </a:t>
            </a:r>
            <a:r>
              <a:rPr lang="ru-RU" dirty="0" smtClean="0"/>
              <a:t>(</a:t>
            </a:r>
            <a:r>
              <a:rPr lang="ru-RU" i="1" dirty="0" smtClean="0"/>
              <a:t>долго</a:t>
            </a:r>
            <a:r>
              <a:rPr lang="ru-RU" dirty="0" smtClean="0"/>
              <a:t> </a:t>
            </a:r>
            <a:r>
              <a:rPr lang="ru-RU" dirty="0"/>
              <a:t>относится к компоненту ‘процесс’ в значении глагола</a:t>
            </a:r>
            <a:r>
              <a:rPr lang="ru-RU" dirty="0" smtClean="0"/>
              <a:t>): процесс</a:t>
            </a:r>
            <a:r>
              <a:rPr lang="ru-RU" dirty="0"/>
              <a:t>, который приводит к желательному результату, длится дольше, чем </a:t>
            </a:r>
            <a:r>
              <a:rPr lang="ru-RU" dirty="0" smtClean="0"/>
              <a:t>ожидалось</a:t>
            </a:r>
          </a:p>
          <a:p>
            <a:r>
              <a:rPr lang="ru-RU" i="1" dirty="0" smtClean="0"/>
              <a:t>долго </a:t>
            </a:r>
            <a:r>
              <a:rPr lang="ru-RU" i="1" dirty="0"/>
              <a:t>не сохнуть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i="1" dirty="0" smtClean="0"/>
              <a:t>долго </a:t>
            </a:r>
            <a:r>
              <a:rPr lang="ru-RU" dirty="0"/>
              <a:t>включает в свою сферу действия </a:t>
            </a:r>
            <a:r>
              <a:rPr lang="ru-RU" i="1" dirty="0"/>
              <a:t>не </a:t>
            </a:r>
            <a:r>
              <a:rPr lang="ru-RU" dirty="0"/>
              <a:t>и относится к компоненту ‘результат’ в значении глагола</a:t>
            </a:r>
            <a:r>
              <a:rPr lang="ru-RU" dirty="0" smtClean="0"/>
              <a:t>):</a:t>
            </a:r>
            <a:r>
              <a:rPr lang="ru-RU" i="1" dirty="0" smtClean="0"/>
              <a:t> </a:t>
            </a:r>
            <a:r>
              <a:rPr lang="ru-RU" dirty="0" smtClean="0"/>
              <a:t>желательный </a:t>
            </a:r>
            <a:r>
              <a:rPr lang="ru-RU" dirty="0"/>
              <a:t>результат долго не </a:t>
            </a:r>
            <a:r>
              <a:rPr lang="ru-RU" dirty="0" smtClean="0"/>
              <a:t>наступал.</a:t>
            </a:r>
          </a:p>
          <a:p>
            <a:r>
              <a:rPr lang="ru-RU" dirty="0" err="1" smtClean="0"/>
              <a:t>Квазисинонимия</a:t>
            </a:r>
            <a:r>
              <a:rPr lang="ru-RU" dirty="0" smtClean="0"/>
              <a:t> возникает </a:t>
            </a:r>
            <a:r>
              <a:rPr lang="ru-RU" dirty="0"/>
              <a:t>отчасти за счет разной аспектуальной интерпретации глагола - </a:t>
            </a:r>
            <a:r>
              <a:rPr lang="ru-RU" i="1" dirty="0"/>
              <a:t>сохнуть </a:t>
            </a:r>
            <a:r>
              <a:rPr lang="ru-RU" dirty="0"/>
              <a:t>с </a:t>
            </a:r>
            <a:r>
              <a:rPr lang="ru-RU" i="1" dirty="0"/>
              <a:t>долго</a:t>
            </a:r>
            <a:r>
              <a:rPr lang="ru-RU" dirty="0"/>
              <a:t> употребляется в процессном значении НЕСОВ, а </a:t>
            </a:r>
            <a:r>
              <a:rPr lang="ru-RU" i="1" dirty="0"/>
              <a:t>сохнуть </a:t>
            </a:r>
            <a:r>
              <a:rPr lang="ru-RU" dirty="0"/>
              <a:t>с </a:t>
            </a:r>
            <a:r>
              <a:rPr lang="ru-RU" i="1" dirty="0"/>
              <a:t>долго не </a:t>
            </a:r>
            <a:r>
              <a:rPr lang="ru-RU" dirty="0"/>
              <a:t>- в результативном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290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Коммуникативная </a:t>
            </a:r>
            <a:r>
              <a:rPr lang="ru-RU" dirty="0"/>
              <a:t>и просодическая структура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Во фразах с отрицанием главное фразовое ударение падает на глагол, который является </a:t>
            </a:r>
            <a:r>
              <a:rPr lang="ru-RU" dirty="0" err="1"/>
              <a:t>акцентоносителем</a:t>
            </a:r>
            <a:r>
              <a:rPr lang="ru-RU" dirty="0"/>
              <a:t> ремы: </a:t>
            </a:r>
            <a:r>
              <a:rPr lang="ru-RU" i="1" dirty="0"/>
              <a:t>Чайник долго не ЗАКИПАЛ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Во фразах без отрицания главное фразовое ударение падает на наречие, и </a:t>
            </a:r>
            <a:r>
              <a:rPr lang="ru-RU" dirty="0" err="1"/>
              <a:t>акцентоносителем</a:t>
            </a:r>
            <a:r>
              <a:rPr lang="ru-RU" dirty="0"/>
              <a:t> ремы является именно оно: </a:t>
            </a:r>
            <a:r>
              <a:rPr lang="ru-RU" i="1" dirty="0"/>
              <a:t>Чайник ДОЛГО закипал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Возможна инверсия: </a:t>
            </a:r>
            <a:r>
              <a:rPr lang="ru-RU" i="1" dirty="0"/>
              <a:t>Чайник закипал ДОЛГО.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0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предикатов, допускающих </a:t>
            </a:r>
            <a:r>
              <a:rPr lang="ru-RU" dirty="0" err="1" smtClean="0"/>
              <a:t>квазисинонимию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Квазисинонимия</a:t>
            </a:r>
            <a:r>
              <a:rPr lang="ru-RU" sz="3200" dirty="0" smtClean="0"/>
              <a:t> возникает </a:t>
            </a:r>
            <a:r>
              <a:rPr lang="ru-RU" sz="3200" dirty="0"/>
              <a:t>в первую очередь у </a:t>
            </a:r>
            <a:r>
              <a:rPr lang="ru-RU" sz="3200" dirty="0" smtClean="0"/>
              <a:t>предикатов, соотносимых с предельные </a:t>
            </a:r>
            <a:r>
              <a:rPr lang="ru-RU" sz="3200" dirty="0"/>
              <a:t>процессы с желательным </a:t>
            </a:r>
            <a:r>
              <a:rPr lang="ru-RU" sz="3200" dirty="0" smtClean="0"/>
              <a:t>результатом: </a:t>
            </a:r>
            <a:r>
              <a:rPr lang="ru-RU" sz="3200" i="1" dirty="0" smtClean="0"/>
              <a:t>сохнуть</a:t>
            </a:r>
            <a:r>
              <a:rPr lang="ru-RU" sz="3200" i="1" dirty="0"/>
              <a:t>, остывать, заживать, выздоравливать, загружаться, </a:t>
            </a:r>
            <a:r>
              <a:rPr lang="ru-RU" sz="3200" i="1" dirty="0" smtClean="0"/>
              <a:t>заводиться</a:t>
            </a:r>
            <a:endParaRPr lang="ru-RU" sz="3200" dirty="0" smtClean="0"/>
          </a:p>
          <a:p>
            <a:r>
              <a:rPr lang="ru-RU" sz="3200" dirty="0"/>
              <a:t>Иногда предельность и желательность могут задаваться контекстом у непредельных глаголов и тогда для них становится возможен такой тип </a:t>
            </a:r>
            <a:r>
              <a:rPr lang="ru-RU" sz="3200" dirty="0" err="1"/>
              <a:t>квазисинонимии</a:t>
            </a:r>
            <a:r>
              <a:rPr lang="ru-RU" sz="3200" dirty="0"/>
              <a:t>: </a:t>
            </a:r>
            <a:r>
              <a:rPr lang="ru-RU" sz="3200" i="1" dirty="0"/>
              <a:t>нагреваться/охлаждаться до нужной температуры</a:t>
            </a:r>
            <a:r>
              <a:rPr lang="ru-RU" sz="3200" dirty="0"/>
              <a:t>, </a:t>
            </a:r>
            <a:r>
              <a:rPr lang="ru-RU" sz="3200" i="1" dirty="0"/>
              <a:t>набирать необходимый вес</a:t>
            </a:r>
            <a:r>
              <a:rPr lang="ru-RU" sz="3200" dirty="0"/>
              <a:t>.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42555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2310</Words>
  <Application>Microsoft Office PowerPoint</Application>
  <PresentationFormat>Произвольный</PresentationFormat>
  <Paragraphs>140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Чайник долго (не) закипает, компьютер долго (не) загружается</vt:lpstr>
      <vt:lpstr>Парадокс: некоторые русские предикаты без отрицания и с отрицанием квазисинонимичны</vt:lpstr>
      <vt:lpstr>https://otvet.mail.ru/question/79922307</vt:lpstr>
      <vt:lpstr>Примеры (НКРЯ)</vt:lpstr>
      <vt:lpstr>Примеры (НКРЯ)</vt:lpstr>
      <vt:lpstr>Семантический механизм</vt:lpstr>
      <vt:lpstr>Разные аспектуальные интерпретации глагола во фразах с отрицанием и без </vt:lpstr>
      <vt:lpstr>Коммуникативная и просодическая структура</vt:lpstr>
      <vt:lpstr>Типы предикатов, допускающих квазисинонимию</vt:lpstr>
      <vt:lpstr>Прагматические факторы </vt:lpstr>
      <vt:lpstr>Желательность vs. нежелательность</vt:lpstr>
      <vt:lpstr>Другие примеры отсутствия квазисинонимии у предикатов с оценкой нежелательности</vt:lpstr>
      <vt:lpstr>Почему в конструкции с долго не  предпочтительны предикаты с оценкой желательности?</vt:lpstr>
      <vt:lpstr>Возможность разной интерпретации сочетаний с одним и тем же предикатом</vt:lpstr>
      <vt:lpstr>заканчивать</vt:lpstr>
      <vt:lpstr>Семантическая дифференциация долго и долго не у некоторых предикатов</vt:lpstr>
      <vt:lpstr>Снятие агентивности</vt:lpstr>
      <vt:lpstr>Декаузативы</vt:lpstr>
      <vt:lpstr>Роль точки зрения</vt:lpstr>
      <vt:lpstr>Роль точки зрения</vt:lpstr>
      <vt:lpstr>Сочетаемость с разными типами предикатов</vt:lpstr>
      <vt:lpstr>Сочетаемость с разными типами предикатов</vt:lpstr>
      <vt:lpstr>Сочетаемость с разными типами предикатов</vt:lpstr>
      <vt:lpstr>Сочетаемость с разными типами предикатов</vt:lpstr>
      <vt:lpstr>Данные переводных текстов: в переводе отрицание часто исчезает</vt:lpstr>
      <vt:lpstr>Данные переводных текстов</vt:lpstr>
      <vt:lpstr>Особый случай</vt:lpstr>
      <vt:lpstr>Почему квазисинонимия возможна именно у процессов?</vt:lpstr>
      <vt:lpstr>Прочие предикаты</vt:lpstr>
      <vt:lpstr>Прочие предикаты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Парадокс долго (не) закипающего чайника</dc:title>
  <dc:creator>Алексей Шмелев</dc:creator>
  <cp:lastModifiedBy>Пользователь Windows</cp:lastModifiedBy>
  <cp:revision>61</cp:revision>
  <dcterms:created xsi:type="dcterms:W3CDTF">2018-04-09T13:26:55Z</dcterms:created>
  <dcterms:modified xsi:type="dcterms:W3CDTF">2018-05-30T10:48:01Z</dcterms:modified>
</cp:coreProperties>
</file>